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7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2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97EA7-16B6-2542-99F5-C1C74BA02CB2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EB7E1-88A6-314E-B614-68B692837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753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97EA7-16B6-2542-99F5-C1C74BA02CB2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EB7E1-88A6-314E-B614-68B692837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305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97EA7-16B6-2542-99F5-C1C74BA02CB2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EB7E1-88A6-314E-B614-68B692837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41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97EA7-16B6-2542-99F5-C1C74BA02CB2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EB7E1-88A6-314E-B614-68B692837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3243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97EA7-16B6-2542-99F5-C1C74BA02CB2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EB7E1-88A6-314E-B614-68B692837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657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97EA7-16B6-2542-99F5-C1C74BA02CB2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EB7E1-88A6-314E-B614-68B692837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04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97EA7-16B6-2542-99F5-C1C74BA02CB2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EB7E1-88A6-314E-B614-68B692837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4731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97EA7-16B6-2542-99F5-C1C74BA02CB2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EB7E1-88A6-314E-B614-68B692837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1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97EA7-16B6-2542-99F5-C1C74BA02CB2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EB7E1-88A6-314E-B614-68B692837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37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97EA7-16B6-2542-99F5-C1C74BA02CB2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EB7E1-88A6-314E-B614-68B692837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2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97EA7-16B6-2542-99F5-C1C74BA02CB2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EB7E1-88A6-314E-B614-68B692837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84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97EA7-16B6-2542-99F5-C1C74BA02CB2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EB7E1-88A6-314E-B614-68B692837F9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3552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ec.europa.eu/dgs/research/index_en.htm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ec.europa.eu/dgs/research/index_en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ec.europa.eu/dgs/research/index_en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ec.europa.eu/dgs/research/index_en.htm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ec.europa.eu/dgs/research/index_en.htm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ec.europa.eu/dgs/research/index_en.htm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ec.europa.eu/dgs/research/index_en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ec.europa.eu/dgs/research/index_en.html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ec.europa.eu/dgs/research/index_en.html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ec.europa.eu/dgs/research/index_en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dgs/education_culture/index_en.htm" TargetMode="External"/><Relationship Id="rId4" Type="http://schemas.openxmlformats.org/officeDocument/2006/relationships/hyperlink" Target="http://ec.europa.eu/dgs/environment/index_en.htm" TargetMode="External"/><Relationship Id="rId5" Type="http://schemas.openxmlformats.org/officeDocument/2006/relationships/hyperlink" Target="http://ec.europa.eu/europeaid/index_en.htm" TargetMode="External"/><Relationship Id="rId6" Type="http://schemas.openxmlformats.org/officeDocument/2006/relationships/hyperlink" Target="http://ec.europa.eu/dgs/health_consumer/index_en.htm" TargetMode="External"/><Relationship Id="rId7" Type="http://schemas.openxmlformats.org/officeDocument/2006/relationships/hyperlink" Target="http://ec.europa.eu/dgs/maritimeaffairs_fisheries/index_en.htm" TargetMode="External"/><Relationship Id="rId8" Type="http://schemas.openxmlformats.org/officeDocument/2006/relationships/hyperlink" Target="http://ec.europa.eu/dgs/research/index_en.html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ec.europa.eu/dgs/agriculture/index_en.ht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ec.europa.eu/dgs/research/index_en.html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ec.europa.eu/dgs/research/index_en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ec.europa.eu/dgs/research/index_en.html" TargetMode="External"/><Relationship Id="rId3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ec.europa.eu/dgs/research/index_en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ec.europa.eu/dgs/research/index_en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ec.europa.eu/dgs/research/index_en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ec.europa.eu/dgs/research/index_en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ec.europa.eu/dgs/research/index_en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ec.europa.eu/dgs/research/index_en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62616" y="2824833"/>
            <a:ext cx="7062505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err="1" smtClean="0">
                <a:latin typeface="Candara"/>
                <a:cs typeface="Candara"/>
              </a:rPr>
              <a:t>Funding</a:t>
            </a:r>
            <a:r>
              <a:rPr lang="fr-FR" sz="2800" b="1" dirty="0" smtClean="0">
                <a:latin typeface="Candara"/>
                <a:cs typeface="Candara"/>
              </a:rPr>
              <a:t> </a:t>
            </a:r>
            <a:r>
              <a:rPr lang="fr-FR" sz="2800" b="1" dirty="0" err="1" smtClean="0">
                <a:latin typeface="Candara"/>
                <a:cs typeface="Candara"/>
              </a:rPr>
              <a:t>opportunities</a:t>
            </a:r>
            <a:r>
              <a:rPr lang="fr-FR" sz="2800" b="1" dirty="0" smtClean="0">
                <a:latin typeface="Candara"/>
                <a:cs typeface="Candara"/>
              </a:rPr>
              <a:t> </a:t>
            </a:r>
            <a:r>
              <a:rPr lang="fr-FR" sz="2800" b="1" dirty="0" err="1" smtClean="0">
                <a:latin typeface="Candara"/>
                <a:cs typeface="Candara"/>
              </a:rPr>
              <a:t>at</a:t>
            </a:r>
            <a:r>
              <a:rPr lang="fr-FR" sz="2800" b="1" dirty="0" smtClean="0">
                <a:latin typeface="Candara"/>
                <a:cs typeface="Candara"/>
              </a:rPr>
              <a:t> the </a:t>
            </a:r>
            <a:r>
              <a:rPr lang="fr-FR" sz="2800" b="1" dirty="0" err="1" smtClean="0">
                <a:latin typeface="Candara"/>
                <a:cs typeface="Candara"/>
              </a:rPr>
              <a:t>European</a:t>
            </a:r>
            <a:r>
              <a:rPr lang="fr-FR" sz="2800" b="1" dirty="0" smtClean="0">
                <a:latin typeface="Candara"/>
                <a:cs typeface="Candara"/>
              </a:rPr>
              <a:t> </a:t>
            </a:r>
            <a:r>
              <a:rPr lang="fr-FR" sz="2800" b="1" dirty="0" err="1" smtClean="0">
                <a:latin typeface="Candara"/>
                <a:cs typeface="Candara"/>
              </a:rPr>
              <a:t>level</a:t>
            </a:r>
            <a:r>
              <a:rPr lang="fr-FR" sz="2800" b="1" dirty="0" smtClean="0">
                <a:latin typeface="Candara"/>
                <a:cs typeface="Candara"/>
              </a:rPr>
              <a:t>: </a:t>
            </a:r>
          </a:p>
          <a:p>
            <a:pPr algn="ctr"/>
            <a:r>
              <a:rPr lang="fr-FR" sz="2800" b="1" dirty="0" err="1" smtClean="0">
                <a:latin typeface="Candara"/>
                <a:cs typeface="Candara"/>
              </a:rPr>
              <a:t>Research</a:t>
            </a:r>
            <a:r>
              <a:rPr lang="fr-FR" sz="2800" b="1" dirty="0" smtClean="0">
                <a:latin typeface="Candara"/>
                <a:cs typeface="Candara"/>
              </a:rPr>
              <a:t> and innovation</a:t>
            </a:r>
          </a:p>
        </p:txBody>
      </p:sp>
    </p:spTree>
    <p:extLst>
      <p:ext uri="{BB962C8B-B14F-4D97-AF65-F5344CB8AC3E}">
        <p14:creationId xmlns:p14="http://schemas.microsoft.com/office/powerpoint/2010/main" val="541213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49657" y="1036635"/>
            <a:ext cx="70625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Candara"/>
                <a:cs typeface="Candara"/>
                <a:hlinkClick r:id="rId2"/>
              </a:rPr>
              <a:t>Research and Innovation (DG RTD)</a:t>
            </a:r>
            <a:endParaRPr lang="fr-FR" u="sng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Part III '</a:t>
            </a:r>
            <a:r>
              <a:rPr lang="fr-FR" dirty="0" err="1" smtClean="0">
                <a:latin typeface="Candara"/>
                <a:cs typeface="Candara"/>
              </a:rPr>
              <a:t>Societal</a:t>
            </a:r>
            <a:r>
              <a:rPr lang="fr-FR" dirty="0" smtClean="0">
                <a:latin typeface="Candara"/>
                <a:cs typeface="Candara"/>
              </a:rPr>
              <a:t> challenges’ 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2</a:t>
            </a:r>
            <a:r>
              <a:rPr lang="fr-FR" dirty="0">
                <a:latin typeface="Candara"/>
                <a:cs typeface="Candara"/>
              </a:rPr>
              <a:t>. </a:t>
            </a:r>
            <a:r>
              <a:rPr lang="fr-FR" dirty="0" smtClean="0">
                <a:latin typeface="Candara"/>
                <a:cs typeface="Candara"/>
              </a:rPr>
              <a:t>EUROPEAN BIOECONOMY CHALLENGES</a:t>
            </a:r>
            <a:r>
              <a:rPr lang="fr-FR" dirty="0">
                <a:latin typeface="Candara"/>
                <a:cs typeface="Candara"/>
              </a:rPr>
              <a:t>: FOOD SECURITY, </a:t>
            </a:r>
            <a:r>
              <a:rPr lang="fr-FR" dirty="0" smtClean="0">
                <a:latin typeface="Candara"/>
                <a:cs typeface="Candara"/>
              </a:rPr>
              <a:t>SUSTAINABLE AGRICULTURE AND </a:t>
            </a:r>
            <a:r>
              <a:rPr lang="fr-FR" dirty="0">
                <a:latin typeface="Candara"/>
                <a:cs typeface="Candara"/>
              </a:rPr>
              <a:t>FORESTRY, </a:t>
            </a:r>
            <a:r>
              <a:rPr lang="fr-FR" dirty="0" smtClean="0">
                <a:latin typeface="Candara"/>
                <a:cs typeface="Candara"/>
              </a:rPr>
              <a:t>MARINE AND </a:t>
            </a:r>
            <a:r>
              <a:rPr lang="fr-FR" dirty="0">
                <a:latin typeface="Candara"/>
                <a:cs typeface="Candara"/>
              </a:rPr>
              <a:t>MARITIME </a:t>
            </a:r>
            <a:r>
              <a:rPr lang="fr-FR" dirty="0" smtClean="0">
                <a:latin typeface="Candara"/>
                <a:cs typeface="Candara"/>
              </a:rPr>
              <a:t>AND INLAND WATER RESEARCH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2.2. </a:t>
            </a:r>
            <a:r>
              <a:rPr lang="fr-FR" dirty="0" err="1" smtClean="0">
                <a:latin typeface="Candara"/>
                <a:cs typeface="Candara"/>
              </a:rPr>
              <a:t>Sustainable</a:t>
            </a:r>
            <a:r>
              <a:rPr lang="fr-FR" dirty="0" smtClean="0">
                <a:latin typeface="Candara"/>
                <a:cs typeface="Candara"/>
              </a:rPr>
              <a:t> and </a:t>
            </a:r>
            <a:r>
              <a:rPr lang="fr-FR" dirty="0" err="1" smtClean="0">
                <a:latin typeface="Candara"/>
                <a:cs typeface="Candara"/>
              </a:rPr>
              <a:t>competitive</a:t>
            </a:r>
            <a:r>
              <a:rPr lang="fr-FR" dirty="0" smtClean="0">
                <a:latin typeface="Candara"/>
                <a:cs typeface="Candara"/>
              </a:rPr>
              <a:t> agri-</a:t>
            </a:r>
            <a:r>
              <a:rPr lang="fr-FR" dirty="0" err="1" smtClean="0">
                <a:latin typeface="Candara"/>
                <a:cs typeface="Candara"/>
              </a:rPr>
              <a:t>food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sector</a:t>
            </a:r>
            <a:r>
              <a:rPr lang="fr-FR" dirty="0" smtClean="0">
                <a:latin typeface="Candara"/>
                <a:cs typeface="Candara"/>
              </a:rPr>
              <a:t> for a </a:t>
            </a:r>
            <a:r>
              <a:rPr lang="fr-FR" dirty="0" err="1" smtClean="0">
                <a:latin typeface="Candara"/>
                <a:cs typeface="Candara"/>
              </a:rPr>
              <a:t>safe</a:t>
            </a:r>
            <a:r>
              <a:rPr lang="fr-FR" dirty="0" smtClean="0">
                <a:latin typeface="Candara"/>
                <a:cs typeface="Candara"/>
              </a:rPr>
              <a:t> and </a:t>
            </a:r>
            <a:r>
              <a:rPr lang="fr-FR" dirty="0" err="1" smtClean="0">
                <a:latin typeface="Candara"/>
                <a:cs typeface="Candara"/>
              </a:rPr>
              <a:t>healthy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diet</a:t>
            </a:r>
            <a:endParaRPr lang="fr-FR" dirty="0" smtClean="0">
              <a:latin typeface="Candara"/>
              <a:cs typeface="Candara"/>
            </a:endParaRPr>
          </a:p>
          <a:p>
            <a:endParaRPr lang="fr-FR" i="1" dirty="0" smtClean="0">
              <a:latin typeface="Candara"/>
              <a:cs typeface="Candara"/>
            </a:endParaRPr>
          </a:p>
          <a:p>
            <a:r>
              <a:rPr lang="fr-FR" i="1" dirty="0" smtClean="0">
                <a:latin typeface="Candara"/>
                <a:cs typeface="Candara"/>
              </a:rPr>
              <a:t>2.2.1. </a:t>
            </a:r>
            <a:r>
              <a:rPr lang="fr-FR" i="1" dirty="0" err="1" smtClean="0">
                <a:latin typeface="Candara"/>
                <a:cs typeface="Candara"/>
              </a:rPr>
              <a:t>Informed</a:t>
            </a:r>
            <a:r>
              <a:rPr lang="fr-FR" i="1" dirty="0" smtClean="0">
                <a:latin typeface="Candara"/>
                <a:cs typeface="Candara"/>
              </a:rPr>
              <a:t> consumer </a:t>
            </a:r>
            <a:r>
              <a:rPr lang="fr-FR" i="1" dirty="0" err="1" smtClean="0">
                <a:latin typeface="Candara"/>
                <a:cs typeface="Candara"/>
              </a:rPr>
              <a:t>choices</a:t>
            </a:r>
            <a:endParaRPr lang="fr-FR" i="1" dirty="0" smtClean="0">
              <a:latin typeface="Candara"/>
              <a:cs typeface="Candara"/>
            </a:endParaRPr>
          </a:p>
          <a:p>
            <a:r>
              <a:rPr lang="fr-FR" i="1" dirty="0" smtClean="0">
                <a:latin typeface="Candara"/>
                <a:cs typeface="Candara"/>
              </a:rPr>
              <a:t>2.2.2</a:t>
            </a:r>
            <a:r>
              <a:rPr lang="fr-FR" i="1" dirty="0">
                <a:latin typeface="Candara"/>
                <a:cs typeface="Candara"/>
              </a:rPr>
              <a:t>. </a:t>
            </a:r>
            <a:r>
              <a:rPr lang="fr-FR" i="1" dirty="0" err="1">
                <a:latin typeface="Candara"/>
                <a:cs typeface="Candara"/>
              </a:rPr>
              <a:t>Healthy</a:t>
            </a:r>
            <a:r>
              <a:rPr lang="fr-FR" i="1" dirty="0">
                <a:latin typeface="Candara"/>
                <a:cs typeface="Candara"/>
              </a:rPr>
              <a:t> and </a:t>
            </a:r>
            <a:r>
              <a:rPr lang="fr-FR" i="1" dirty="0" err="1">
                <a:latin typeface="Candara"/>
                <a:cs typeface="Candara"/>
              </a:rPr>
              <a:t>safe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foods</a:t>
            </a:r>
            <a:r>
              <a:rPr lang="fr-FR" i="1" dirty="0">
                <a:latin typeface="Candara"/>
                <a:cs typeface="Candara"/>
              </a:rPr>
              <a:t> and </a:t>
            </a:r>
            <a:r>
              <a:rPr lang="fr-FR" i="1" dirty="0" err="1">
                <a:latin typeface="Candara"/>
                <a:cs typeface="Candara"/>
              </a:rPr>
              <a:t>diets</a:t>
            </a:r>
            <a:r>
              <a:rPr lang="fr-FR" i="1" dirty="0">
                <a:latin typeface="Candara"/>
                <a:cs typeface="Candara"/>
              </a:rPr>
              <a:t> for </a:t>
            </a:r>
            <a:r>
              <a:rPr lang="fr-FR" i="1" dirty="0" smtClean="0">
                <a:latin typeface="Candara"/>
                <a:cs typeface="Candara"/>
              </a:rPr>
              <a:t>all</a:t>
            </a:r>
          </a:p>
          <a:p>
            <a:r>
              <a:rPr lang="fr-FR" i="1" dirty="0">
                <a:latin typeface="Candara"/>
                <a:cs typeface="Candara"/>
              </a:rPr>
              <a:t>2.2.3. A </a:t>
            </a:r>
            <a:r>
              <a:rPr lang="fr-FR" i="1" dirty="0" err="1">
                <a:latin typeface="Candara"/>
                <a:cs typeface="Candara"/>
              </a:rPr>
              <a:t>sustainable</a:t>
            </a:r>
            <a:r>
              <a:rPr lang="fr-FR" i="1" dirty="0">
                <a:latin typeface="Candara"/>
                <a:cs typeface="Candara"/>
              </a:rPr>
              <a:t> and </a:t>
            </a:r>
            <a:r>
              <a:rPr lang="fr-FR" i="1" dirty="0" err="1">
                <a:latin typeface="Candara"/>
                <a:cs typeface="Candara"/>
              </a:rPr>
              <a:t>competitive</a:t>
            </a:r>
            <a:r>
              <a:rPr lang="fr-FR" i="1" dirty="0">
                <a:latin typeface="Candara"/>
                <a:cs typeface="Candara"/>
              </a:rPr>
              <a:t> agri-</a:t>
            </a:r>
            <a:r>
              <a:rPr lang="fr-FR" i="1" dirty="0" err="1">
                <a:latin typeface="Candara"/>
                <a:cs typeface="Candara"/>
              </a:rPr>
              <a:t>food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industry</a:t>
            </a:r>
            <a:endParaRPr lang="fr-FR" i="1" dirty="0" smtClean="0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838969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49657" y="1036635"/>
            <a:ext cx="7062505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Candara"/>
                <a:cs typeface="Candara"/>
                <a:hlinkClick r:id="rId2"/>
              </a:rPr>
              <a:t>Research and Innovation (DG RTD)</a:t>
            </a:r>
            <a:endParaRPr lang="fr-FR" u="sng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Part III '</a:t>
            </a:r>
            <a:r>
              <a:rPr lang="fr-FR" dirty="0" err="1" smtClean="0">
                <a:latin typeface="Candara"/>
                <a:cs typeface="Candara"/>
              </a:rPr>
              <a:t>Societal</a:t>
            </a:r>
            <a:r>
              <a:rPr lang="fr-FR" dirty="0" smtClean="0">
                <a:latin typeface="Candara"/>
                <a:cs typeface="Candara"/>
              </a:rPr>
              <a:t> challenges’ 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2</a:t>
            </a:r>
            <a:r>
              <a:rPr lang="fr-FR" dirty="0">
                <a:latin typeface="Candara"/>
                <a:cs typeface="Candara"/>
              </a:rPr>
              <a:t>. </a:t>
            </a:r>
            <a:r>
              <a:rPr lang="fr-FR" dirty="0" smtClean="0">
                <a:latin typeface="Candara"/>
                <a:cs typeface="Candara"/>
              </a:rPr>
              <a:t>EUROPEAN BIOECONOMY CHALLENGES</a:t>
            </a:r>
            <a:r>
              <a:rPr lang="fr-FR" dirty="0">
                <a:latin typeface="Candara"/>
                <a:cs typeface="Candara"/>
              </a:rPr>
              <a:t>: FOOD SECURITY, </a:t>
            </a:r>
            <a:r>
              <a:rPr lang="fr-FR" dirty="0" smtClean="0">
                <a:latin typeface="Candara"/>
                <a:cs typeface="Candara"/>
              </a:rPr>
              <a:t>SUSTAINABLE AGRICULTURE AND </a:t>
            </a:r>
            <a:r>
              <a:rPr lang="fr-FR" dirty="0">
                <a:latin typeface="Candara"/>
                <a:cs typeface="Candara"/>
              </a:rPr>
              <a:t>FORESTRY, </a:t>
            </a:r>
            <a:r>
              <a:rPr lang="fr-FR" dirty="0" smtClean="0">
                <a:latin typeface="Candara"/>
                <a:cs typeface="Candara"/>
              </a:rPr>
              <a:t>MARINE AND </a:t>
            </a:r>
            <a:r>
              <a:rPr lang="fr-FR" dirty="0">
                <a:latin typeface="Candara"/>
                <a:cs typeface="Candara"/>
              </a:rPr>
              <a:t>MARITIME </a:t>
            </a:r>
            <a:r>
              <a:rPr lang="fr-FR" dirty="0" smtClean="0">
                <a:latin typeface="Candara"/>
                <a:cs typeface="Candara"/>
              </a:rPr>
              <a:t>AND INLAND WATER RESEARCH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2.3. </a:t>
            </a:r>
            <a:r>
              <a:rPr lang="fr-FR" dirty="0" err="1" smtClean="0">
                <a:latin typeface="Candara"/>
                <a:cs typeface="Candara"/>
              </a:rPr>
              <a:t>Unlocking</a:t>
            </a:r>
            <a:r>
              <a:rPr lang="fr-FR" dirty="0" smtClean="0">
                <a:latin typeface="Candara"/>
                <a:cs typeface="Candara"/>
              </a:rPr>
              <a:t> the </a:t>
            </a:r>
            <a:r>
              <a:rPr lang="fr-FR" dirty="0" err="1" smtClean="0">
                <a:latin typeface="Candara"/>
                <a:cs typeface="Candara"/>
              </a:rPr>
              <a:t>potential</a:t>
            </a:r>
            <a:r>
              <a:rPr lang="fr-FR" dirty="0" smtClean="0">
                <a:latin typeface="Candara"/>
                <a:cs typeface="Candara"/>
              </a:rPr>
              <a:t> of </a:t>
            </a:r>
            <a:r>
              <a:rPr lang="fr-FR" dirty="0" err="1" smtClean="0">
                <a:latin typeface="Candara"/>
                <a:cs typeface="Candara"/>
              </a:rPr>
              <a:t>aquatic</a:t>
            </a:r>
            <a:r>
              <a:rPr lang="fr-FR" dirty="0" smtClean="0">
                <a:latin typeface="Candara"/>
                <a:cs typeface="Candara"/>
              </a:rPr>
              <a:t> living </a:t>
            </a:r>
            <a:r>
              <a:rPr lang="fr-FR" dirty="0" err="1" smtClean="0">
                <a:latin typeface="Candara"/>
                <a:cs typeface="Candara"/>
              </a:rPr>
              <a:t>resources</a:t>
            </a:r>
            <a:endParaRPr lang="fr-FR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i="1" dirty="0" smtClean="0">
                <a:latin typeface="Candara"/>
                <a:cs typeface="Candara"/>
              </a:rPr>
              <a:t>2.3.1. </a:t>
            </a:r>
            <a:r>
              <a:rPr lang="fr-FR" i="1" dirty="0" err="1" smtClean="0">
                <a:latin typeface="Candara"/>
                <a:cs typeface="Candara"/>
              </a:rPr>
              <a:t>Developing</a:t>
            </a:r>
            <a:r>
              <a:rPr lang="fr-FR" i="1" dirty="0" smtClean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sustainable</a:t>
            </a:r>
            <a:r>
              <a:rPr lang="fr-FR" i="1" dirty="0" smtClean="0">
                <a:latin typeface="Candara"/>
                <a:cs typeface="Candara"/>
              </a:rPr>
              <a:t> and </a:t>
            </a:r>
            <a:r>
              <a:rPr lang="fr-FR" i="1" dirty="0" err="1" smtClean="0">
                <a:latin typeface="Candara"/>
                <a:cs typeface="Candara"/>
              </a:rPr>
              <a:t>environmentally-friendly</a:t>
            </a:r>
            <a:r>
              <a:rPr lang="fr-FR" i="1" dirty="0" smtClean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fisheries</a:t>
            </a:r>
            <a:endParaRPr lang="fr-FR" i="1" dirty="0" smtClean="0">
              <a:latin typeface="Candara"/>
              <a:cs typeface="Candara"/>
            </a:endParaRPr>
          </a:p>
          <a:p>
            <a:r>
              <a:rPr lang="fr-FR" i="1" dirty="0" smtClean="0">
                <a:latin typeface="Candara"/>
                <a:cs typeface="Candara"/>
              </a:rPr>
              <a:t>2.3.2. </a:t>
            </a:r>
            <a:r>
              <a:rPr lang="fr-FR" i="1" dirty="0" err="1" smtClean="0">
                <a:latin typeface="Candara"/>
                <a:cs typeface="Candara"/>
              </a:rPr>
              <a:t>Developing</a:t>
            </a:r>
            <a:r>
              <a:rPr lang="fr-FR" i="1" dirty="0" smtClean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competitive</a:t>
            </a:r>
            <a:r>
              <a:rPr lang="fr-FR" i="1" dirty="0" smtClean="0">
                <a:latin typeface="Candara"/>
                <a:cs typeface="Candara"/>
              </a:rPr>
              <a:t> and </a:t>
            </a:r>
            <a:r>
              <a:rPr lang="fr-FR" i="1" dirty="0" err="1" smtClean="0">
                <a:latin typeface="Candara"/>
                <a:cs typeface="Candara"/>
              </a:rPr>
              <a:t>environmentally-friendly</a:t>
            </a:r>
            <a:r>
              <a:rPr lang="fr-FR" i="1" dirty="0" smtClean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European</a:t>
            </a:r>
            <a:r>
              <a:rPr lang="fr-FR" i="1" dirty="0" smtClean="0">
                <a:latin typeface="Candara"/>
                <a:cs typeface="Candara"/>
              </a:rPr>
              <a:t> aquaculture</a:t>
            </a:r>
          </a:p>
          <a:p>
            <a:r>
              <a:rPr lang="fr-FR" i="1" dirty="0" smtClean="0">
                <a:latin typeface="Candara"/>
                <a:cs typeface="Candara"/>
              </a:rPr>
              <a:t>2.3.3. </a:t>
            </a:r>
            <a:r>
              <a:rPr lang="fr-FR" i="1" dirty="0" err="1" smtClean="0">
                <a:latin typeface="Candara"/>
                <a:cs typeface="Candara"/>
              </a:rPr>
              <a:t>Boosting</a:t>
            </a:r>
            <a:r>
              <a:rPr lang="fr-FR" i="1" dirty="0" smtClean="0">
                <a:latin typeface="Candara"/>
                <a:cs typeface="Candara"/>
              </a:rPr>
              <a:t> marine and maritime innovation </a:t>
            </a:r>
            <a:r>
              <a:rPr lang="fr-FR" i="1" dirty="0" err="1" smtClean="0">
                <a:latin typeface="Candara"/>
                <a:cs typeface="Candara"/>
              </a:rPr>
              <a:t>through</a:t>
            </a:r>
            <a:r>
              <a:rPr lang="fr-FR" i="1" dirty="0" smtClean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biotechnology</a:t>
            </a:r>
            <a:endParaRPr lang="fr-FR" i="1" dirty="0" smtClean="0">
              <a:latin typeface="Candara"/>
              <a:cs typeface="Candara"/>
            </a:endParaRPr>
          </a:p>
          <a:p>
            <a:endParaRPr lang="fr-FR" i="1" dirty="0" smtClean="0"/>
          </a:p>
          <a:p>
            <a:endParaRPr lang="fr-FR" i="1" dirty="0" smtClean="0"/>
          </a:p>
        </p:txBody>
      </p:sp>
    </p:spTree>
    <p:extLst>
      <p:ext uri="{BB962C8B-B14F-4D97-AF65-F5344CB8AC3E}">
        <p14:creationId xmlns:p14="http://schemas.microsoft.com/office/powerpoint/2010/main" val="3436382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49657" y="1036635"/>
            <a:ext cx="7062505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Candara"/>
                <a:cs typeface="Candara"/>
                <a:hlinkClick r:id="rId2"/>
              </a:rPr>
              <a:t>Research and Innovation (DG RTD)</a:t>
            </a:r>
            <a:endParaRPr lang="fr-FR" u="sng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Part III '</a:t>
            </a:r>
            <a:r>
              <a:rPr lang="fr-FR" dirty="0" err="1" smtClean="0">
                <a:latin typeface="Candara"/>
                <a:cs typeface="Candara"/>
              </a:rPr>
              <a:t>Societal</a:t>
            </a:r>
            <a:r>
              <a:rPr lang="fr-FR" dirty="0" smtClean="0">
                <a:latin typeface="Candara"/>
                <a:cs typeface="Candara"/>
              </a:rPr>
              <a:t> challenges’ 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2</a:t>
            </a:r>
            <a:r>
              <a:rPr lang="fr-FR" dirty="0">
                <a:latin typeface="Candara"/>
                <a:cs typeface="Candara"/>
              </a:rPr>
              <a:t>. </a:t>
            </a:r>
            <a:r>
              <a:rPr lang="fr-FR" dirty="0" smtClean="0">
                <a:latin typeface="Candara"/>
                <a:cs typeface="Candara"/>
              </a:rPr>
              <a:t>EUROPEAN BIOECONOMY CHALLENGES</a:t>
            </a:r>
            <a:r>
              <a:rPr lang="fr-FR" dirty="0">
                <a:latin typeface="Candara"/>
                <a:cs typeface="Candara"/>
              </a:rPr>
              <a:t>: FOOD SECURITY, </a:t>
            </a:r>
            <a:r>
              <a:rPr lang="fr-FR" dirty="0" smtClean="0">
                <a:latin typeface="Candara"/>
                <a:cs typeface="Candara"/>
              </a:rPr>
              <a:t>SUSTAINABLE AGRICULTURE AND </a:t>
            </a:r>
            <a:r>
              <a:rPr lang="fr-FR" dirty="0">
                <a:latin typeface="Candara"/>
                <a:cs typeface="Candara"/>
              </a:rPr>
              <a:t>FORESTRY, </a:t>
            </a:r>
            <a:r>
              <a:rPr lang="fr-FR" dirty="0" smtClean="0">
                <a:latin typeface="Candara"/>
                <a:cs typeface="Candara"/>
              </a:rPr>
              <a:t>MARINE AND </a:t>
            </a:r>
            <a:r>
              <a:rPr lang="fr-FR" dirty="0">
                <a:latin typeface="Candara"/>
                <a:cs typeface="Candara"/>
              </a:rPr>
              <a:t>MARITIME </a:t>
            </a:r>
            <a:r>
              <a:rPr lang="fr-FR" dirty="0" smtClean="0">
                <a:latin typeface="Candara"/>
                <a:cs typeface="Candara"/>
              </a:rPr>
              <a:t>AND INLAND WATER RESEARCH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2.4. </a:t>
            </a:r>
            <a:r>
              <a:rPr lang="fr-FR" dirty="0" err="1" smtClean="0">
                <a:latin typeface="Candara"/>
                <a:cs typeface="Candara"/>
              </a:rPr>
              <a:t>Sustainable</a:t>
            </a:r>
            <a:r>
              <a:rPr lang="fr-FR" dirty="0" smtClean="0">
                <a:latin typeface="Candara"/>
                <a:cs typeface="Candara"/>
              </a:rPr>
              <a:t> and </a:t>
            </a:r>
            <a:r>
              <a:rPr lang="fr-FR" dirty="0" err="1" smtClean="0">
                <a:latin typeface="Candara"/>
                <a:cs typeface="Candara"/>
              </a:rPr>
              <a:t>competitive</a:t>
            </a:r>
            <a:r>
              <a:rPr lang="fr-FR" dirty="0" smtClean="0">
                <a:latin typeface="Candara"/>
                <a:cs typeface="Candara"/>
              </a:rPr>
              <a:t> bio-</a:t>
            </a:r>
            <a:r>
              <a:rPr lang="fr-FR" dirty="0" err="1" smtClean="0">
                <a:latin typeface="Candara"/>
                <a:cs typeface="Candara"/>
              </a:rPr>
              <a:t>based</a:t>
            </a:r>
            <a:r>
              <a:rPr lang="fr-FR" dirty="0" smtClean="0">
                <a:latin typeface="Candara"/>
                <a:cs typeface="Candara"/>
              </a:rPr>
              <a:t> industries and </a:t>
            </a:r>
            <a:r>
              <a:rPr lang="fr-FR" dirty="0" err="1" smtClean="0">
                <a:latin typeface="Candara"/>
                <a:cs typeface="Candara"/>
              </a:rPr>
              <a:t>supporting</a:t>
            </a:r>
            <a:r>
              <a:rPr lang="fr-FR" dirty="0" smtClean="0">
                <a:latin typeface="Candara"/>
                <a:cs typeface="Candara"/>
              </a:rPr>
              <a:t> the </a:t>
            </a:r>
            <a:r>
              <a:rPr lang="fr-FR" dirty="0" err="1" smtClean="0">
                <a:latin typeface="Candara"/>
                <a:cs typeface="Candara"/>
              </a:rPr>
              <a:t>development</a:t>
            </a:r>
            <a:r>
              <a:rPr lang="fr-FR" dirty="0" smtClean="0">
                <a:latin typeface="Candara"/>
                <a:cs typeface="Candara"/>
              </a:rPr>
              <a:t> of a </a:t>
            </a:r>
            <a:r>
              <a:rPr lang="fr-FR" dirty="0" err="1" smtClean="0">
                <a:latin typeface="Candara"/>
                <a:cs typeface="Candara"/>
              </a:rPr>
              <a:t>European</a:t>
            </a:r>
            <a:r>
              <a:rPr lang="fr-FR" dirty="0" smtClean="0">
                <a:latin typeface="Candara"/>
                <a:cs typeface="Candara"/>
              </a:rPr>
              <a:t> bio-</a:t>
            </a:r>
            <a:r>
              <a:rPr lang="fr-FR" dirty="0" err="1" smtClean="0">
                <a:latin typeface="Candara"/>
                <a:cs typeface="Candara"/>
              </a:rPr>
              <a:t>economy</a:t>
            </a:r>
            <a:endParaRPr lang="fr-FR" dirty="0" smtClean="0">
              <a:latin typeface="Candara"/>
              <a:cs typeface="Candara"/>
            </a:endParaRPr>
          </a:p>
          <a:p>
            <a:endParaRPr lang="fr-FR" i="1" dirty="0" smtClean="0">
              <a:latin typeface="Candara"/>
              <a:cs typeface="Candara"/>
            </a:endParaRPr>
          </a:p>
          <a:p>
            <a:r>
              <a:rPr lang="fr-FR" i="1" dirty="0" smtClean="0">
                <a:latin typeface="Candara"/>
                <a:cs typeface="Candara"/>
              </a:rPr>
              <a:t>2.4.1</a:t>
            </a:r>
            <a:r>
              <a:rPr lang="fr-FR" i="1" dirty="0">
                <a:latin typeface="Candara"/>
                <a:cs typeface="Candara"/>
              </a:rPr>
              <a:t>. </a:t>
            </a:r>
            <a:r>
              <a:rPr lang="fr-FR" i="1" dirty="0" err="1">
                <a:latin typeface="Candara"/>
                <a:cs typeface="Candara"/>
              </a:rPr>
              <a:t>Fostering</a:t>
            </a:r>
            <a:r>
              <a:rPr lang="fr-FR" i="1" dirty="0">
                <a:latin typeface="Candara"/>
                <a:cs typeface="Candara"/>
              </a:rPr>
              <a:t> the bio-</a:t>
            </a:r>
            <a:r>
              <a:rPr lang="fr-FR" i="1" dirty="0" err="1">
                <a:latin typeface="Candara"/>
                <a:cs typeface="Candara"/>
              </a:rPr>
              <a:t>economy</a:t>
            </a:r>
            <a:r>
              <a:rPr lang="fr-FR" i="1" dirty="0">
                <a:latin typeface="Candara"/>
                <a:cs typeface="Candara"/>
              </a:rPr>
              <a:t> for bio-</a:t>
            </a:r>
            <a:r>
              <a:rPr lang="fr-FR" i="1" dirty="0" err="1">
                <a:latin typeface="Candara"/>
                <a:cs typeface="Candara"/>
              </a:rPr>
              <a:t>based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smtClean="0">
                <a:latin typeface="Candara"/>
                <a:cs typeface="Candara"/>
              </a:rPr>
              <a:t>industries</a:t>
            </a:r>
          </a:p>
          <a:p>
            <a:r>
              <a:rPr lang="fr-FR" i="1" dirty="0">
                <a:latin typeface="Candara"/>
                <a:cs typeface="Candara"/>
              </a:rPr>
              <a:t>2.4.2. </a:t>
            </a:r>
            <a:r>
              <a:rPr lang="fr-FR" i="1" dirty="0" err="1">
                <a:latin typeface="Candara"/>
                <a:cs typeface="Candara"/>
              </a:rPr>
              <a:t>Developing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integrated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biorefineries</a:t>
            </a:r>
            <a:endParaRPr lang="fr-FR" i="1" dirty="0" smtClean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2.4.3. </a:t>
            </a:r>
            <a:r>
              <a:rPr lang="fr-FR" i="1" dirty="0" err="1">
                <a:latin typeface="Candara"/>
                <a:cs typeface="Candara"/>
              </a:rPr>
              <a:t>Supporting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market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development</a:t>
            </a:r>
            <a:r>
              <a:rPr lang="fr-FR" i="1" dirty="0">
                <a:latin typeface="Candara"/>
                <a:cs typeface="Candara"/>
              </a:rPr>
              <a:t> for bio-</a:t>
            </a:r>
            <a:r>
              <a:rPr lang="fr-FR" i="1" dirty="0" err="1">
                <a:latin typeface="Candara"/>
                <a:cs typeface="Candara"/>
              </a:rPr>
              <a:t>based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products</a:t>
            </a:r>
            <a:r>
              <a:rPr lang="fr-FR" i="1" dirty="0">
                <a:latin typeface="Candara"/>
                <a:cs typeface="Candara"/>
              </a:rPr>
              <a:t> and </a:t>
            </a:r>
            <a:r>
              <a:rPr lang="fr-FR" i="1" dirty="0" err="1">
                <a:latin typeface="Candara"/>
                <a:cs typeface="Candara"/>
              </a:rPr>
              <a:t>processes</a:t>
            </a:r>
            <a:endParaRPr lang="fr-FR" i="1" dirty="0" smtClean="0">
              <a:latin typeface="Candara"/>
              <a:cs typeface="Candara"/>
            </a:endParaRPr>
          </a:p>
          <a:p>
            <a:endParaRPr lang="fr-FR" i="1" dirty="0" smtClean="0"/>
          </a:p>
          <a:p>
            <a:endParaRPr lang="fr-FR" i="1" dirty="0" smtClean="0"/>
          </a:p>
          <a:p>
            <a:endParaRPr lang="fr-FR" i="1" dirty="0" smtClean="0"/>
          </a:p>
        </p:txBody>
      </p:sp>
    </p:spTree>
    <p:extLst>
      <p:ext uri="{BB962C8B-B14F-4D97-AF65-F5344CB8AC3E}">
        <p14:creationId xmlns:p14="http://schemas.microsoft.com/office/powerpoint/2010/main" val="549368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49657" y="1036635"/>
            <a:ext cx="7062505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Candara"/>
                <a:cs typeface="Candara"/>
                <a:hlinkClick r:id="rId2"/>
              </a:rPr>
              <a:t>Research and Innovation (DG RTD)</a:t>
            </a:r>
            <a:endParaRPr lang="fr-FR" u="sng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Part III '</a:t>
            </a:r>
            <a:r>
              <a:rPr lang="fr-FR" dirty="0" err="1" smtClean="0">
                <a:latin typeface="Candara"/>
                <a:cs typeface="Candara"/>
              </a:rPr>
              <a:t>Societal</a:t>
            </a:r>
            <a:r>
              <a:rPr lang="fr-FR" dirty="0" smtClean="0">
                <a:latin typeface="Candara"/>
                <a:cs typeface="Candara"/>
              </a:rPr>
              <a:t> challenges’ 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5. CLIMATE ACTION, RESOURCE EFFICIENCY AND RAW MATERIALS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>
                <a:latin typeface="Candara"/>
                <a:cs typeface="Candara"/>
              </a:rPr>
              <a:t>5.1. </a:t>
            </a:r>
            <a:r>
              <a:rPr lang="fr-FR" dirty="0" err="1">
                <a:latin typeface="Candara"/>
                <a:cs typeface="Candara"/>
              </a:rPr>
              <a:t>Fighting</a:t>
            </a:r>
            <a:r>
              <a:rPr lang="fr-FR" dirty="0">
                <a:latin typeface="Candara"/>
                <a:cs typeface="Candara"/>
              </a:rPr>
              <a:t> and </a:t>
            </a:r>
            <a:r>
              <a:rPr lang="fr-FR" dirty="0" err="1">
                <a:latin typeface="Candara"/>
                <a:cs typeface="Candara"/>
              </a:rPr>
              <a:t>adapting</a:t>
            </a:r>
            <a:r>
              <a:rPr lang="fr-FR" dirty="0">
                <a:latin typeface="Candara"/>
                <a:cs typeface="Candara"/>
              </a:rPr>
              <a:t> to </a:t>
            </a:r>
            <a:r>
              <a:rPr lang="fr-FR" dirty="0" err="1">
                <a:latin typeface="Candara"/>
                <a:cs typeface="Candara"/>
              </a:rPr>
              <a:t>climate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smtClean="0">
                <a:latin typeface="Candara"/>
                <a:cs typeface="Candara"/>
              </a:rPr>
              <a:t>change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5.1.1. </a:t>
            </a:r>
            <a:r>
              <a:rPr lang="fr-FR" i="1" dirty="0" err="1">
                <a:latin typeface="Candara"/>
                <a:cs typeface="Candara"/>
              </a:rPr>
              <a:t>Improve</a:t>
            </a:r>
            <a:r>
              <a:rPr lang="fr-FR" i="1" dirty="0">
                <a:latin typeface="Candara"/>
                <a:cs typeface="Candara"/>
              </a:rPr>
              <a:t> the </a:t>
            </a:r>
            <a:r>
              <a:rPr lang="fr-FR" i="1" dirty="0" err="1">
                <a:latin typeface="Candara"/>
                <a:cs typeface="Candara"/>
              </a:rPr>
              <a:t>understanding</a:t>
            </a:r>
            <a:r>
              <a:rPr lang="fr-FR" i="1" dirty="0">
                <a:latin typeface="Candara"/>
                <a:cs typeface="Candara"/>
              </a:rPr>
              <a:t> of </a:t>
            </a:r>
            <a:r>
              <a:rPr lang="fr-FR" i="1" dirty="0" err="1">
                <a:latin typeface="Candara"/>
                <a:cs typeface="Candara"/>
              </a:rPr>
              <a:t>climate</a:t>
            </a:r>
            <a:r>
              <a:rPr lang="fr-FR" i="1" dirty="0">
                <a:latin typeface="Candara"/>
                <a:cs typeface="Candara"/>
              </a:rPr>
              <a:t> change and the provision of </a:t>
            </a:r>
            <a:r>
              <a:rPr lang="fr-FR" i="1" dirty="0" err="1">
                <a:latin typeface="Candara"/>
                <a:cs typeface="Candara"/>
              </a:rPr>
              <a:t>reliable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climate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smtClean="0">
                <a:latin typeface="Candara"/>
                <a:cs typeface="Candara"/>
              </a:rPr>
              <a:t>projections</a:t>
            </a:r>
          </a:p>
          <a:p>
            <a:r>
              <a:rPr lang="fr-FR" i="1" dirty="0">
                <a:latin typeface="Candara"/>
                <a:cs typeface="Candara"/>
              </a:rPr>
              <a:t>5.1.2. </a:t>
            </a:r>
            <a:r>
              <a:rPr lang="fr-FR" i="1" dirty="0" err="1">
                <a:latin typeface="Candara"/>
                <a:cs typeface="Candara"/>
              </a:rPr>
              <a:t>Assess</a:t>
            </a:r>
            <a:r>
              <a:rPr lang="fr-FR" i="1" dirty="0">
                <a:latin typeface="Candara"/>
                <a:cs typeface="Candara"/>
              </a:rPr>
              <a:t> impacts, </a:t>
            </a:r>
            <a:r>
              <a:rPr lang="fr-FR" i="1" dirty="0" err="1">
                <a:latin typeface="Candara"/>
                <a:cs typeface="Candara"/>
              </a:rPr>
              <a:t>vulnerabilities</a:t>
            </a:r>
            <a:r>
              <a:rPr lang="fr-FR" i="1" dirty="0">
                <a:latin typeface="Candara"/>
                <a:cs typeface="Candara"/>
              </a:rPr>
              <a:t> and </a:t>
            </a:r>
            <a:r>
              <a:rPr lang="fr-FR" i="1" dirty="0" err="1">
                <a:latin typeface="Candara"/>
                <a:cs typeface="Candara"/>
              </a:rPr>
              <a:t>develop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innovative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cost</a:t>
            </a:r>
            <a:r>
              <a:rPr lang="fr-FR" i="1" dirty="0">
                <a:latin typeface="Candara"/>
                <a:cs typeface="Candara"/>
              </a:rPr>
              <a:t>-effective adaptation and </a:t>
            </a:r>
            <a:r>
              <a:rPr lang="fr-FR" i="1" dirty="0" err="1" smtClean="0">
                <a:latin typeface="Candara"/>
                <a:cs typeface="Candara"/>
              </a:rPr>
              <a:t>risk</a:t>
            </a:r>
            <a:r>
              <a:rPr lang="fr-FR" i="1" dirty="0" smtClean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prevention</a:t>
            </a:r>
            <a:r>
              <a:rPr lang="fr-FR" i="1" dirty="0" smtClean="0">
                <a:latin typeface="Candara"/>
                <a:cs typeface="Candara"/>
              </a:rPr>
              <a:t> </a:t>
            </a:r>
            <a:r>
              <a:rPr lang="fr-FR" i="1" dirty="0">
                <a:latin typeface="Candara"/>
                <a:cs typeface="Candara"/>
              </a:rPr>
              <a:t>and management </a:t>
            </a:r>
            <a:r>
              <a:rPr lang="fr-FR" i="1" dirty="0" err="1" smtClean="0">
                <a:latin typeface="Candara"/>
                <a:cs typeface="Candara"/>
              </a:rPr>
              <a:t>measures</a:t>
            </a:r>
            <a:endParaRPr lang="fr-FR" i="1" dirty="0" smtClean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5.1.3. Support mitigation </a:t>
            </a:r>
            <a:r>
              <a:rPr lang="fr-FR" i="1" dirty="0" err="1">
                <a:latin typeface="Candara"/>
                <a:cs typeface="Candara"/>
              </a:rPr>
              <a:t>policies</a:t>
            </a:r>
            <a:r>
              <a:rPr lang="fr-FR" i="1" dirty="0">
                <a:latin typeface="Candara"/>
                <a:cs typeface="Candara"/>
              </a:rPr>
              <a:t>, </a:t>
            </a:r>
            <a:r>
              <a:rPr lang="fr-FR" i="1" dirty="0" err="1">
                <a:latin typeface="Candara"/>
                <a:cs typeface="Candara"/>
              </a:rPr>
              <a:t>including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studies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that</a:t>
            </a:r>
            <a:r>
              <a:rPr lang="fr-FR" i="1" dirty="0">
                <a:latin typeface="Candara"/>
                <a:cs typeface="Candara"/>
              </a:rPr>
              <a:t> focus on impact </a:t>
            </a:r>
            <a:r>
              <a:rPr lang="fr-FR" i="1" dirty="0" err="1">
                <a:latin typeface="Candara"/>
                <a:cs typeface="Candara"/>
              </a:rPr>
              <a:t>from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other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sectoral</a:t>
            </a:r>
            <a:r>
              <a:rPr lang="fr-FR" i="1" dirty="0" smtClean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policies</a:t>
            </a:r>
            <a:endParaRPr lang="fr-FR" i="1" dirty="0" smtClean="0">
              <a:latin typeface="Candara"/>
              <a:cs typeface="Candara"/>
            </a:endParaRPr>
          </a:p>
          <a:p>
            <a:endParaRPr lang="fr-FR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171437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49657" y="1036635"/>
            <a:ext cx="7062505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Candara"/>
                <a:cs typeface="Candara"/>
                <a:hlinkClick r:id="rId2"/>
              </a:rPr>
              <a:t>Research and Innovation (DG RTD)</a:t>
            </a:r>
            <a:endParaRPr lang="fr-FR" u="sng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Part III '</a:t>
            </a:r>
            <a:r>
              <a:rPr lang="fr-FR" dirty="0" err="1" smtClean="0">
                <a:latin typeface="Candara"/>
                <a:cs typeface="Candara"/>
              </a:rPr>
              <a:t>Societal</a:t>
            </a:r>
            <a:r>
              <a:rPr lang="fr-FR" dirty="0" smtClean="0">
                <a:latin typeface="Candara"/>
                <a:cs typeface="Candara"/>
              </a:rPr>
              <a:t> challenges’ 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5. CLIMATE ACTION, RESOURCE EFFICIENCY AND RAW MATERIALS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>
                <a:latin typeface="Candara"/>
                <a:cs typeface="Candara"/>
              </a:rPr>
              <a:t>5.2. Protection of the </a:t>
            </a:r>
            <a:r>
              <a:rPr lang="fr-FR" dirty="0" err="1">
                <a:latin typeface="Candara"/>
                <a:cs typeface="Candara"/>
              </a:rPr>
              <a:t>environment</a:t>
            </a:r>
            <a:r>
              <a:rPr lang="fr-FR" dirty="0">
                <a:latin typeface="Candara"/>
                <a:cs typeface="Candara"/>
              </a:rPr>
              <a:t>, </a:t>
            </a:r>
            <a:r>
              <a:rPr lang="fr-FR" dirty="0" err="1">
                <a:latin typeface="Candara"/>
                <a:cs typeface="Candara"/>
              </a:rPr>
              <a:t>sustainable</a:t>
            </a:r>
            <a:r>
              <a:rPr lang="fr-FR" dirty="0">
                <a:latin typeface="Candara"/>
                <a:cs typeface="Candara"/>
              </a:rPr>
              <a:t> management of </a:t>
            </a:r>
            <a:r>
              <a:rPr lang="fr-FR" dirty="0" err="1">
                <a:latin typeface="Candara"/>
                <a:cs typeface="Candara"/>
              </a:rPr>
              <a:t>natural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resources</a:t>
            </a:r>
            <a:r>
              <a:rPr lang="fr-FR" dirty="0">
                <a:latin typeface="Candara"/>
                <a:cs typeface="Candara"/>
              </a:rPr>
              <a:t>, water</a:t>
            </a:r>
            <a:r>
              <a:rPr lang="fr-FR" dirty="0" smtClean="0">
                <a:latin typeface="Candara"/>
                <a:cs typeface="Candara"/>
              </a:rPr>
              <a:t>, </a:t>
            </a:r>
            <a:r>
              <a:rPr lang="fr-FR" dirty="0" err="1" smtClean="0">
                <a:latin typeface="Candara"/>
                <a:cs typeface="Candara"/>
              </a:rPr>
              <a:t>biodiversity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>
                <a:latin typeface="Candara"/>
                <a:cs typeface="Candara"/>
              </a:rPr>
              <a:t>and </a:t>
            </a:r>
            <a:r>
              <a:rPr lang="fr-FR" dirty="0" err="1" smtClean="0">
                <a:latin typeface="Candara"/>
                <a:cs typeface="Candara"/>
              </a:rPr>
              <a:t>ecosystems</a:t>
            </a:r>
            <a:endParaRPr lang="fr-FR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5.2.1. </a:t>
            </a:r>
            <a:r>
              <a:rPr lang="fr-FR" i="1" dirty="0" err="1">
                <a:latin typeface="Candara"/>
                <a:cs typeface="Candara"/>
              </a:rPr>
              <a:t>Further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our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understanding</a:t>
            </a:r>
            <a:r>
              <a:rPr lang="fr-FR" i="1" dirty="0">
                <a:latin typeface="Candara"/>
                <a:cs typeface="Candara"/>
              </a:rPr>
              <a:t> of </a:t>
            </a:r>
            <a:r>
              <a:rPr lang="fr-FR" i="1" dirty="0" err="1">
                <a:latin typeface="Candara"/>
                <a:cs typeface="Candara"/>
              </a:rPr>
              <a:t>biodiversity</a:t>
            </a:r>
            <a:r>
              <a:rPr lang="fr-FR" i="1" dirty="0">
                <a:latin typeface="Candara"/>
                <a:cs typeface="Candara"/>
              </a:rPr>
              <a:t> and the </a:t>
            </a:r>
            <a:r>
              <a:rPr lang="fr-FR" i="1" dirty="0" err="1">
                <a:latin typeface="Candara"/>
                <a:cs typeface="Candara"/>
              </a:rPr>
              <a:t>functioning</a:t>
            </a:r>
            <a:r>
              <a:rPr lang="fr-FR" i="1" dirty="0">
                <a:latin typeface="Candara"/>
                <a:cs typeface="Candara"/>
              </a:rPr>
              <a:t> of </a:t>
            </a:r>
            <a:r>
              <a:rPr lang="fr-FR" i="1" dirty="0" err="1">
                <a:latin typeface="Candara"/>
                <a:cs typeface="Candara"/>
              </a:rPr>
              <a:t>ecosystems</a:t>
            </a:r>
            <a:r>
              <a:rPr lang="fr-FR" i="1" dirty="0">
                <a:latin typeface="Candara"/>
                <a:cs typeface="Candara"/>
              </a:rPr>
              <a:t>, </a:t>
            </a:r>
            <a:r>
              <a:rPr lang="fr-FR" i="1" dirty="0" err="1" smtClean="0">
                <a:latin typeface="Candara"/>
                <a:cs typeface="Candara"/>
              </a:rPr>
              <a:t>their</a:t>
            </a:r>
            <a:r>
              <a:rPr lang="fr-FR" i="1" dirty="0" smtClean="0">
                <a:latin typeface="Candara"/>
                <a:cs typeface="Candara"/>
              </a:rPr>
              <a:t> interactions </a:t>
            </a:r>
            <a:r>
              <a:rPr lang="fr-FR" i="1" dirty="0" err="1">
                <a:latin typeface="Candara"/>
                <a:cs typeface="Candara"/>
              </a:rPr>
              <a:t>with</a:t>
            </a:r>
            <a:r>
              <a:rPr lang="fr-FR" i="1" dirty="0">
                <a:latin typeface="Candara"/>
                <a:cs typeface="Candara"/>
              </a:rPr>
              <a:t> social </a:t>
            </a:r>
            <a:r>
              <a:rPr lang="fr-FR" i="1" dirty="0" err="1">
                <a:latin typeface="Candara"/>
                <a:cs typeface="Candara"/>
              </a:rPr>
              <a:t>systems</a:t>
            </a:r>
            <a:r>
              <a:rPr lang="fr-FR" i="1" dirty="0">
                <a:latin typeface="Candara"/>
                <a:cs typeface="Candara"/>
              </a:rPr>
              <a:t> and </a:t>
            </a:r>
            <a:r>
              <a:rPr lang="fr-FR" i="1" dirty="0" err="1">
                <a:latin typeface="Candara"/>
                <a:cs typeface="Candara"/>
              </a:rPr>
              <a:t>their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role</a:t>
            </a:r>
            <a:r>
              <a:rPr lang="fr-FR" i="1" dirty="0">
                <a:latin typeface="Candara"/>
                <a:cs typeface="Candara"/>
              </a:rPr>
              <a:t> in </a:t>
            </a:r>
            <a:r>
              <a:rPr lang="fr-FR" i="1" dirty="0" err="1">
                <a:latin typeface="Candara"/>
                <a:cs typeface="Candara"/>
              </a:rPr>
              <a:t>sustaining</a:t>
            </a:r>
            <a:r>
              <a:rPr lang="fr-FR" i="1" dirty="0">
                <a:latin typeface="Candara"/>
                <a:cs typeface="Candara"/>
              </a:rPr>
              <a:t> the </a:t>
            </a:r>
            <a:r>
              <a:rPr lang="fr-FR" i="1" dirty="0" err="1">
                <a:latin typeface="Candara"/>
                <a:cs typeface="Candara"/>
              </a:rPr>
              <a:t>economy</a:t>
            </a:r>
            <a:r>
              <a:rPr lang="fr-FR" i="1" dirty="0">
                <a:latin typeface="Candara"/>
                <a:cs typeface="Candara"/>
              </a:rPr>
              <a:t> and </a:t>
            </a:r>
            <a:r>
              <a:rPr lang="fr-FR" i="1" dirty="0" err="1">
                <a:latin typeface="Candara"/>
                <a:cs typeface="Candara"/>
              </a:rPr>
              <a:t>human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wellbeing</a:t>
            </a:r>
            <a:endParaRPr lang="fr-FR" i="1" dirty="0" smtClean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5.2.2. </a:t>
            </a:r>
            <a:r>
              <a:rPr lang="fr-FR" i="1" dirty="0" err="1">
                <a:latin typeface="Candara"/>
                <a:cs typeface="Candara"/>
              </a:rPr>
              <a:t>Developing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integrated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approaches</a:t>
            </a:r>
            <a:r>
              <a:rPr lang="fr-FR" i="1" dirty="0">
                <a:latin typeface="Candara"/>
                <a:cs typeface="Candara"/>
              </a:rPr>
              <a:t> for the </a:t>
            </a:r>
            <a:r>
              <a:rPr lang="fr-FR" i="1" dirty="0" err="1">
                <a:latin typeface="Candara"/>
                <a:cs typeface="Candara"/>
              </a:rPr>
              <a:t>sustainable</a:t>
            </a:r>
            <a:r>
              <a:rPr lang="fr-FR" i="1" dirty="0">
                <a:latin typeface="Candara"/>
                <a:cs typeface="Candara"/>
              </a:rPr>
              <a:t> management of water-</a:t>
            </a:r>
            <a:r>
              <a:rPr lang="fr-FR" i="1" dirty="0" err="1" smtClean="0">
                <a:latin typeface="Candara"/>
                <a:cs typeface="Candara"/>
              </a:rPr>
              <a:t>related</a:t>
            </a:r>
            <a:r>
              <a:rPr lang="fr-FR" i="1" dirty="0" smtClean="0">
                <a:latin typeface="Candara"/>
                <a:cs typeface="Candara"/>
              </a:rPr>
              <a:t> challenges</a:t>
            </a:r>
          </a:p>
          <a:p>
            <a:r>
              <a:rPr lang="fr-FR" i="1" dirty="0">
                <a:latin typeface="Candara"/>
                <a:cs typeface="Candara"/>
              </a:rPr>
              <a:t>5.2.3. </a:t>
            </a:r>
            <a:r>
              <a:rPr lang="fr-FR" i="1" dirty="0" err="1">
                <a:latin typeface="Candara"/>
                <a:cs typeface="Candara"/>
              </a:rPr>
              <a:t>Provide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knowledge</a:t>
            </a:r>
            <a:r>
              <a:rPr lang="fr-FR" i="1" dirty="0">
                <a:latin typeface="Candara"/>
                <a:cs typeface="Candara"/>
              </a:rPr>
              <a:t> and </a:t>
            </a:r>
            <a:r>
              <a:rPr lang="fr-FR" i="1" dirty="0" err="1">
                <a:latin typeface="Candara"/>
                <a:cs typeface="Candara"/>
              </a:rPr>
              <a:t>tools</a:t>
            </a:r>
            <a:r>
              <a:rPr lang="fr-FR" i="1" dirty="0">
                <a:latin typeface="Candara"/>
                <a:cs typeface="Candara"/>
              </a:rPr>
              <a:t> for effective </a:t>
            </a:r>
            <a:r>
              <a:rPr lang="fr-FR" i="1" dirty="0" err="1">
                <a:latin typeface="Candara"/>
                <a:cs typeface="Candara"/>
              </a:rPr>
              <a:t>decision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making</a:t>
            </a:r>
            <a:r>
              <a:rPr lang="fr-FR" i="1" dirty="0">
                <a:latin typeface="Candara"/>
                <a:cs typeface="Candara"/>
              </a:rPr>
              <a:t> and public engagement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163540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49657" y="1036635"/>
            <a:ext cx="706250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Candara"/>
                <a:cs typeface="Candara"/>
                <a:hlinkClick r:id="rId2"/>
              </a:rPr>
              <a:t>Research and Innovation (DG RTD)</a:t>
            </a:r>
            <a:endParaRPr lang="fr-FR" u="sng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Part III '</a:t>
            </a:r>
            <a:r>
              <a:rPr lang="fr-FR" dirty="0" err="1" smtClean="0">
                <a:latin typeface="Candara"/>
                <a:cs typeface="Candara"/>
              </a:rPr>
              <a:t>Societal</a:t>
            </a:r>
            <a:r>
              <a:rPr lang="fr-FR" dirty="0" smtClean="0">
                <a:latin typeface="Candara"/>
                <a:cs typeface="Candara"/>
              </a:rPr>
              <a:t> challenges’ 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5. CLIMATE ACTION, RESOURCE EFFICIENCY AND RAW MATERIALS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>
                <a:latin typeface="Candara"/>
                <a:cs typeface="Candara"/>
              </a:rPr>
              <a:t>5.3. </a:t>
            </a:r>
            <a:r>
              <a:rPr lang="fr-FR" dirty="0" err="1">
                <a:latin typeface="Candara"/>
                <a:cs typeface="Candara"/>
              </a:rPr>
              <a:t>Ensuring</a:t>
            </a:r>
            <a:r>
              <a:rPr lang="fr-FR" dirty="0">
                <a:latin typeface="Candara"/>
                <a:cs typeface="Candara"/>
              </a:rPr>
              <a:t> the </a:t>
            </a:r>
            <a:r>
              <a:rPr lang="fr-FR" dirty="0" err="1">
                <a:latin typeface="Candara"/>
                <a:cs typeface="Candara"/>
              </a:rPr>
              <a:t>sustainable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supply</a:t>
            </a:r>
            <a:r>
              <a:rPr lang="fr-FR" dirty="0">
                <a:latin typeface="Candara"/>
                <a:cs typeface="Candara"/>
              </a:rPr>
              <a:t> of non-</a:t>
            </a:r>
            <a:r>
              <a:rPr lang="fr-FR" dirty="0" err="1">
                <a:latin typeface="Candara"/>
                <a:cs typeface="Candara"/>
              </a:rPr>
              <a:t>energy</a:t>
            </a:r>
            <a:r>
              <a:rPr lang="fr-FR" dirty="0">
                <a:latin typeface="Candara"/>
                <a:cs typeface="Candara"/>
              </a:rPr>
              <a:t> and non-agricultural </a:t>
            </a:r>
            <a:r>
              <a:rPr lang="fr-FR" dirty="0" err="1">
                <a:latin typeface="Candara"/>
                <a:cs typeface="Candara"/>
              </a:rPr>
              <a:t>raw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materials</a:t>
            </a:r>
            <a:endParaRPr lang="fr-FR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5.3.1. </a:t>
            </a:r>
            <a:r>
              <a:rPr lang="fr-FR" i="1" dirty="0" err="1">
                <a:latin typeface="Candara"/>
                <a:cs typeface="Candara"/>
              </a:rPr>
              <a:t>Improve</a:t>
            </a:r>
            <a:r>
              <a:rPr lang="fr-FR" i="1" dirty="0">
                <a:latin typeface="Candara"/>
                <a:cs typeface="Candara"/>
              </a:rPr>
              <a:t> the </a:t>
            </a:r>
            <a:r>
              <a:rPr lang="fr-FR" i="1" dirty="0" err="1">
                <a:latin typeface="Candara"/>
                <a:cs typeface="Candara"/>
              </a:rPr>
              <a:t>knowledge</a:t>
            </a:r>
            <a:r>
              <a:rPr lang="fr-FR" i="1" dirty="0">
                <a:latin typeface="Candara"/>
                <a:cs typeface="Candara"/>
              </a:rPr>
              <a:t> base on the </a:t>
            </a:r>
            <a:r>
              <a:rPr lang="fr-FR" i="1" dirty="0" err="1">
                <a:latin typeface="Candara"/>
                <a:cs typeface="Candara"/>
              </a:rPr>
              <a:t>availability</a:t>
            </a:r>
            <a:r>
              <a:rPr lang="fr-FR" i="1" dirty="0">
                <a:latin typeface="Candara"/>
                <a:cs typeface="Candara"/>
              </a:rPr>
              <a:t> of </a:t>
            </a:r>
            <a:r>
              <a:rPr lang="fr-FR" i="1" dirty="0" err="1">
                <a:latin typeface="Candara"/>
                <a:cs typeface="Candara"/>
              </a:rPr>
              <a:t>raw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materials</a:t>
            </a:r>
            <a:endParaRPr lang="fr-FR" i="1" dirty="0" smtClean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5.3.2. </a:t>
            </a:r>
            <a:r>
              <a:rPr lang="fr-FR" i="1" dirty="0" err="1">
                <a:latin typeface="Candara"/>
                <a:cs typeface="Candara"/>
              </a:rPr>
              <a:t>Promote</a:t>
            </a:r>
            <a:r>
              <a:rPr lang="fr-FR" i="1" dirty="0">
                <a:latin typeface="Candara"/>
                <a:cs typeface="Candara"/>
              </a:rPr>
              <a:t> the </a:t>
            </a:r>
            <a:r>
              <a:rPr lang="fr-FR" i="1" dirty="0" err="1">
                <a:latin typeface="Candara"/>
                <a:cs typeface="Candara"/>
              </a:rPr>
              <a:t>sustainable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supply</a:t>
            </a:r>
            <a:r>
              <a:rPr lang="fr-FR" i="1" dirty="0">
                <a:latin typeface="Candara"/>
                <a:cs typeface="Candara"/>
              </a:rPr>
              <a:t> and use of </a:t>
            </a:r>
            <a:r>
              <a:rPr lang="fr-FR" i="1" dirty="0" err="1">
                <a:latin typeface="Candara"/>
                <a:cs typeface="Candara"/>
              </a:rPr>
              <a:t>raw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materials</a:t>
            </a:r>
            <a:r>
              <a:rPr lang="fr-FR" i="1" dirty="0">
                <a:latin typeface="Candara"/>
                <a:cs typeface="Candara"/>
              </a:rPr>
              <a:t>, </a:t>
            </a:r>
            <a:r>
              <a:rPr lang="fr-FR" i="1" dirty="0" err="1">
                <a:latin typeface="Candara"/>
                <a:cs typeface="Candara"/>
              </a:rPr>
              <a:t>including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mineral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resources</a:t>
            </a:r>
            <a:r>
              <a:rPr lang="fr-FR" i="1" dirty="0">
                <a:latin typeface="Candara"/>
                <a:cs typeface="Candara"/>
              </a:rPr>
              <a:t>, </a:t>
            </a:r>
            <a:r>
              <a:rPr lang="fr-FR" i="1" dirty="0" err="1" smtClean="0">
                <a:latin typeface="Candara"/>
                <a:cs typeface="Candara"/>
              </a:rPr>
              <a:t>from</a:t>
            </a:r>
            <a:r>
              <a:rPr lang="fr-FR" i="1" dirty="0" smtClean="0">
                <a:latin typeface="Candara"/>
                <a:cs typeface="Candara"/>
              </a:rPr>
              <a:t> land </a:t>
            </a:r>
            <a:r>
              <a:rPr lang="fr-FR" i="1" dirty="0">
                <a:latin typeface="Candara"/>
                <a:cs typeface="Candara"/>
              </a:rPr>
              <a:t>and </a:t>
            </a:r>
            <a:r>
              <a:rPr lang="fr-FR" i="1" dirty="0" err="1">
                <a:latin typeface="Candara"/>
                <a:cs typeface="Candara"/>
              </a:rPr>
              <a:t>sea</a:t>
            </a:r>
            <a:r>
              <a:rPr lang="fr-FR" i="1" dirty="0">
                <a:latin typeface="Candara"/>
                <a:cs typeface="Candara"/>
              </a:rPr>
              <a:t>, </a:t>
            </a:r>
            <a:r>
              <a:rPr lang="fr-FR" i="1" dirty="0" err="1">
                <a:latin typeface="Candara"/>
                <a:cs typeface="Candara"/>
              </a:rPr>
              <a:t>covering</a:t>
            </a:r>
            <a:r>
              <a:rPr lang="fr-FR" i="1" dirty="0">
                <a:latin typeface="Candara"/>
                <a:cs typeface="Candara"/>
              </a:rPr>
              <a:t> exploration, extraction, </a:t>
            </a:r>
            <a:r>
              <a:rPr lang="fr-FR" i="1" dirty="0" err="1">
                <a:latin typeface="Candara"/>
                <a:cs typeface="Candara"/>
              </a:rPr>
              <a:t>processing</a:t>
            </a:r>
            <a:r>
              <a:rPr lang="fr-FR" i="1" dirty="0">
                <a:latin typeface="Candara"/>
                <a:cs typeface="Candara"/>
              </a:rPr>
              <a:t>, </a:t>
            </a:r>
            <a:r>
              <a:rPr lang="fr-FR" i="1" dirty="0" err="1">
                <a:latin typeface="Candara"/>
                <a:cs typeface="Candara"/>
              </a:rPr>
              <a:t>re-use</a:t>
            </a:r>
            <a:r>
              <a:rPr lang="fr-FR" i="1" dirty="0">
                <a:latin typeface="Candara"/>
                <a:cs typeface="Candara"/>
              </a:rPr>
              <a:t>, </a:t>
            </a:r>
            <a:r>
              <a:rPr lang="fr-FR" i="1" dirty="0" err="1">
                <a:latin typeface="Candara"/>
                <a:cs typeface="Candara"/>
              </a:rPr>
              <a:t>recycling</a:t>
            </a:r>
            <a:r>
              <a:rPr lang="fr-FR" i="1" dirty="0">
                <a:latin typeface="Candara"/>
                <a:cs typeface="Candara"/>
              </a:rPr>
              <a:t> and </a:t>
            </a:r>
            <a:r>
              <a:rPr lang="fr-FR" i="1" dirty="0" err="1" smtClean="0">
                <a:latin typeface="Candara"/>
                <a:cs typeface="Candara"/>
              </a:rPr>
              <a:t>recovery</a:t>
            </a:r>
            <a:endParaRPr lang="fr-FR" i="1" dirty="0" smtClean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5.3.3. </a:t>
            </a:r>
            <a:r>
              <a:rPr lang="fr-FR" i="1" dirty="0" err="1">
                <a:latin typeface="Candara"/>
                <a:cs typeface="Candara"/>
              </a:rPr>
              <a:t>Find</a:t>
            </a:r>
            <a:r>
              <a:rPr lang="fr-FR" i="1" dirty="0">
                <a:latin typeface="Candara"/>
                <a:cs typeface="Candara"/>
              </a:rPr>
              <a:t> alternatives for </a:t>
            </a:r>
            <a:r>
              <a:rPr lang="fr-FR" i="1" dirty="0" err="1">
                <a:latin typeface="Candara"/>
                <a:cs typeface="Candara"/>
              </a:rPr>
              <a:t>critical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raw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materials</a:t>
            </a:r>
            <a:endParaRPr lang="fr-FR" i="1" dirty="0" smtClean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5.3.4. </a:t>
            </a:r>
            <a:r>
              <a:rPr lang="fr-FR" i="1" dirty="0" err="1">
                <a:latin typeface="Candara"/>
                <a:cs typeface="Candara"/>
              </a:rPr>
              <a:t>Improve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societal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awareness</a:t>
            </a:r>
            <a:r>
              <a:rPr lang="fr-FR" i="1" dirty="0">
                <a:latin typeface="Candara"/>
                <a:cs typeface="Candara"/>
              </a:rPr>
              <a:t> and </a:t>
            </a:r>
            <a:r>
              <a:rPr lang="fr-FR" i="1" dirty="0" err="1">
                <a:latin typeface="Candara"/>
                <a:cs typeface="Candara"/>
              </a:rPr>
              <a:t>skills</a:t>
            </a:r>
            <a:r>
              <a:rPr lang="fr-FR" i="1" dirty="0">
                <a:latin typeface="Candara"/>
                <a:cs typeface="Candara"/>
              </a:rPr>
              <a:t> on </a:t>
            </a:r>
            <a:r>
              <a:rPr lang="fr-FR" i="1" dirty="0" err="1">
                <a:latin typeface="Candara"/>
                <a:cs typeface="Candara"/>
              </a:rPr>
              <a:t>raw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materials</a:t>
            </a:r>
            <a:endParaRPr lang="fr-FR" i="1" dirty="0" smtClean="0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569626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49657" y="1036635"/>
            <a:ext cx="7062505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Candara"/>
                <a:cs typeface="Candara"/>
                <a:hlinkClick r:id="rId2"/>
              </a:rPr>
              <a:t>Research and Innovation (DG RTD)</a:t>
            </a:r>
            <a:endParaRPr lang="fr-FR" u="sng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Part III '</a:t>
            </a:r>
            <a:r>
              <a:rPr lang="fr-FR" dirty="0" err="1" smtClean="0">
                <a:latin typeface="Candara"/>
                <a:cs typeface="Candara"/>
              </a:rPr>
              <a:t>Societal</a:t>
            </a:r>
            <a:r>
              <a:rPr lang="fr-FR" dirty="0" smtClean="0">
                <a:latin typeface="Candara"/>
                <a:cs typeface="Candara"/>
              </a:rPr>
              <a:t> challenges’ 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5. CLIMATE ACTION, RESOURCE EFFICIENCY AND RAW MATERIALS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>
                <a:latin typeface="Candara"/>
                <a:cs typeface="Candara"/>
              </a:rPr>
              <a:t>5.4. </a:t>
            </a:r>
            <a:r>
              <a:rPr lang="fr-FR" dirty="0" err="1">
                <a:latin typeface="Candara"/>
                <a:cs typeface="Candara"/>
              </a:rPr>
              <a:t>Enabling</a:t>
            </a:r>
            <a:r>
              <a:rPr lang="fr-FR" dirty="0">
                <a:latin typeface="Candara"/>
                <a:cs typeface="Candara"/>
              </a:rPr>
              <a:t> the transition </a:t>
            </a:r>
            <a:r>
              <a:rPr lang="fr-FR" dirty="0" err="1">
                <a:latin typeface="Candara"/>
                <a:cs typeface="Candara"/>
              </a:rPr>
              <a:t>towards</a:t>
            </a:r>
            <a:r>
              <a:rPr lang="fr-FR" dirty="0">
                <a:latin typeface="Candara"/>
                <a:cs typeface="Candara"/>
              </a:rPr>
              <a:t> a green </a:t>
            </a:r>
            <a:r>
              <a:rPr lang="fr-FR" dirty="0" err="1">
                <a:latin typeface="Candara"/>
                <a:cs typeface="Candara"/>
              </a:rPr>
              <a:t>economy</a:t>
            </a:r>
            <a:r>
              <a:rPr lang="fr-FR" dirty="0">
                <a:latin typeface="Candara"/>
                <a:cs typeface="Candara"/>
              </a:rPr>
              <a:t> and society </a:t>
            </a:r>
            <a:r>
              <a:rPr lang="fr-FR" dirty="0" err="1">
                <a:latin typeface="Candara"/>
                <a:cs typeface="Candara"/>
              </a:rPr>
              <a:t>through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eco</a:t>
            </a:r>
            <a:r>
              <a:rPr lang="fr-FR" dirty="0">
                <a:latin typeface="Candara"/>
                <a:cs typeface="Candara"/>
              </a:rPr>
              <a:t>-</a:t>
            </a:r>
            <a:r>
              <a:rPr lang="fr-FR" dirty="0" smtClean="0">
                <a:latin typeface="Candara"/>
                <a:cs typeface="Candara"/>
              </a:rPr>
              <a:t>innovation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5.4.1. </a:t>
            </a:r>
            <a:r>
              <a:rPr lang="fr-FR" i="1" dirty="0" err="1">
                <a:latin typeface="Candara"/>
                <a:cs typeface="Candara"/>
              </a:rPr>
              <a:t>Strengthen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eco-innovative</a:t>
            </a:r>
            <a:r>
              <a:rPr lang="fr-FR" i="1" dirty="0">
                <a:latin typeface="Candara"/>
                <a:cs typeface="Candara"/>
              </a:rPr>
              <a:t> technologies, </a:t>
            </a:r>
            <a:r>
              <a:rPr lang="fr-FR" i="1" dirty="0" err="1">
                <a:latin typeface="Candara"/>
                <a:cs typeface="Candara"/>
              </a:rPr>
              <a:t>processes</a:t>
            </a:r>
            <a:r>
              <a:rPr lang="fr-FR" i="1" dirty="0">
                <a:latin typeface="Candara"/>
                <a:cs typeface="Candara"/>
              </a:rPr>
              <a:t>, services and </a:t>
            </a:r>
            <a:r>
              <a:rPr lang="fr-FR" i="1" dirty="0" err="1">
                <a:latin typeface="Candara"/>
                <a:cs typeface="Candara"/>
              </a:rPr>
              <a:t>products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including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exploring</a:t>
            </a:r>
            <a:r>
              <a:rPr lang="fr-FR" i="1" dirty="0" smtClean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ways</a:t>
            </a:r>
            <a:r>
              <a:rPr lang="fr-FR" i="1" dirty="0" smtClean="0">
                <a:latin typeface="Candara"/>
                <a:cs typeface="Candara"/>
              </a:rPr>
              <a:t> </a:t>
            </a:r>
            <a:r>
              <a:rPr lang="fr-FR" i="1" dirty="0">
                <a:latin typeface="Candara"/>
                <a:cs typeface="Candara"/>
              </a:rPr>
              <a:t>to </a:t>
            </a:r>
            <a:r>
              <a:rPr lang="fr-FR" i="1" dirty="0" err="1">
                <a:latin typeface="Candara"/>
                <a:cs typeface="Candara"/>
              </a:rPr>
              <a:t>reduce</a:t>
            </a:r>
            <a:r>
              <a:rPr lang="fr-FR" i="1" dirty="0">
                <a:latin typeface="Candara"/>
                <a:cs typeface="Candara"/>
              </a:rPr>
              <a:t> the </a:t>
            </a:r>
            <a:r>
              <a:rPr lang="fr-FR" i="1" dirty="0" err="1">
                <a:latin typeface="Candara"/>
                <a:cs typeface="Candara"/>
              </a:rPr>
              <a:t>quantities</a:t>
            </a:r>
            <a:r>
              <a:rPr lang="fr-FR" i="1" dirty="0">
                <a:latin typeface="Candara"/>
                <a:cs typeface="Candara"/>
              </a:rPr>
              <a:t> of </a:t>
            </a:r>
            <a:r>
              <a:rPr lang="fr-FR" i="1" dirty="0" err="1">
                <a:latin typeface="Candara"/>
                <a:cs typeface="Candara"/>
              </a:rPr>
              <a:t>raw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materials</a:t>
            </a:r>
            <a:r>
              <a:rPr lang="fr-FR" i="1" dirty="0">
                <a:latin typeface="Candara"/>
                <a:cs typeface="Candara"/>
              </a:rPr>
              <a:t> in production and </a:t>
            </a:r>
            <a:r>
              <a:rPr lang="fr-FR" i="1" dirty="0" err="1">
                <a:latin typeface="Candara"/>
                <a:cs typeface="Candara"/>
              </a:rPr>
              <a:t>consumption</a:t>
            </a:r>
            <a:r>
              <a:rPr lang="fr-FR" i="1" dirty="0">
                <a:latin typeface="Candara"/>
                <a:cs typeface="Candara"/>
              </a:rPr>
              <a:t>, </a:t>
            </a:r>
            <a:r>
              <a:rPr lang="fr-FR" i="1" dirty="0" smtClean="0">
                <a:latin typeface="Candara"/>
                <a:cs typeface="Candara"/>
              </a:rPr>
              <a:t>and </a:t>
            </a:r>
            <a:r>
              <a:rPr lang="fr-FR" i="1" dirty="0" err="1" smtClean="0">
                <a:latin typeface="Candara"/>
                <a:cs typeface="Candara"/>
              </a:rPr>
              <a:t>overcoming</a:t>
            </a:r>
            <a:r>
              <a:rPr lang="fr-FR" i="1" dirty="0" smtClean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barriers</a:t>
            </a:r>
            <a:r>
              <a:rPr lang="fr-FR" i="1" dirty="0">
                <a:latin typeface="Candara"/>
                <a:cs typeface="Candara"/>
              </a:rPr>
              <a:t> in </a:t>
            </a:r>
            <a:r>
              <a:rPr lang="fr-FR" i="1" dirty="0" err="1">
                <a:latin typeface="Candara"/>
                <a:cs typeface="Candara"/>
              </a:rPr>
              <a:t>this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context</a:t>
            </a:r>
            <a:r>
              <a:rPr lang="fr-FR" i="1" dirty="0">
                <a:latin typeface="Candara"/>
                <a:cs typeface="Candara"/>
              </a:rPr>
              <a:t> and </a:t>
            </a:r>
            <a:r>
              <a:rPr lang="fr-FR" i="1" dirty="0" err="1">
                <a:latin typeface="Candara"/>
                <a:cs typeface="Candara"/>
              </a:rPr>
              <a:t>boost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their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market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uptake</a:t>
            </a:r>
            <a:endParaRPr lang="fr-FR" i="1" dirty="0" smtClean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5.4.2. Support </a:t>
            </a:r>
            <a:r>
              <a:rPr lang="fr-FR" i="1" dirty="0" err="1">
                <a:latin typeface="Candara"/>
                <a:cs typeface="Candara"/>
              </a:rPr>
              <a:t>innovative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policies</a:t>
            </a:r>
            <a:r>
              <a:rPr lang="fr-FR" i="1" dirty="0">
                <a:latin typeface="Candara"/>
                <a:cs typeface="Candara"/>
              </a:rPr>
              <a:t> and </a:t>
            </a:r>
            <a:r>
              <a:rPr lang="fr-FR" i="1" dirty="0" err="1">
                <a:latin typeface="Candara"/>
                <a:cs typeface="Candara"/>
              </a:rPr>
              <a:t>societal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smtClean="0">
                <a:latin typeface="Candara"/>
                <a:cs typeface="Candara"/>
              </a:rPr>
              <a:t>changes</a:t>
            </a:r>
          </a:p>
          <a:p>
            <a:r>
              <a:rPr lang="fr-FR" i="1" dirty="0">
                <a:latin typeface="Candara"/>
                <a:cs typeface="Candara"/>
              </a:rPr>
              <a:t>5.4.3. </a:t>
            </a:r>
            <a:r>
              <a:rPr lang="fr-FR" i="1" dirty="0" err="1">
                <a:latin typeface="Candara"/>
                <a:cs typeface="Candara"/>
              </a:rPr>
              <a:t>Measure</a:t>
            </a:r>
            <a:r>
              <a:rPr lang="fr-FR" i="1" dirty="0">
                <a:latin typeface="Candara"/>
                <a:cs typeface="Candara"/>
              </a:rPr>
              <a:t> and </a:t>
            </a:r>
            <a:r>
              <a:rPr lang="fr-FR" i="1" dirty="0" err="1">
                <a:latin typeface="Candara"/>
                <a:cs typeface="Candara"/>
              </a:rPr>
              <a:t>assess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progress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towards</a:t>
            </a:r>
            <a:r>
              <a:rPr lang="fr-FR" i="1" dirty="0">
                <a:latin typeface="Candara"/>
                <a:cs typeface="Candara"/>
              </a:rPr>
              <a:t> a green </a:t>
            </a:r>
            <a:r>
              <a:rPr lang="fr-FR" i="1" dirty="0" err="1" smtClean="0">
                <a:latin typeface="Candara"/>
                <a:cs typeface="Candara"/>
              </a:rPr>
              <a:t>economy</a:t>
            </a:r>
            <a:endParaRPr lang="fr-FR" i="1" dirty="0" smtClean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5.4.4. Foster </a:t>
            </a:r>
            <a:r>
              <a:rPr lang="fr-FR" i="1" dirty="0" err="1">
                <a:latin typeface="Candara"/>
                <a:cs typeface="Candara"/>
              </a:rPr>
              <a:t>resource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efficiency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through</a:t>
            </a:r>
            <a:r>
              <a:rPr lang="fr-FR" i="1" dirty="0">
                <a:latin typeface="Candara"/>
                <a:cs typeface="Candara"/>
              </a:rPr>
              <a:t> digital </a:t>
            </a:r>
            <a:r>
              <a:rPr lang="fr-FR" i="1" dirty="0" err="1">
                <a:latin typeface="Candara"/>
                <a:cs typeface="Candara"/>
              </a:rPr>
              <a:t>systems</a:t>
            </a:r>
            <a:endParaRPr lang="fr-FR" i="1" dirty="0" smtClean="0">
              <a:latin typeface="Candara"/>
              <a:cs typeface="Candara"/>
            </a:endParaRPr>
          </a:p>
          <a:p>
            <a:endParaRPr lang="fr-FR" i="1" dirty="0" smtClean="0"/>
          </a:p>
        </p:txBody>
      </p:sp>
    </p:spTree>
    <p:extLst>
      <p:ext uri="{BB962C8B-B14F-4D97-AF65-F5344CB8AC3E}">
        <p14:creationId xmlns:p14="http://schemas.microsoft.com/office/powerpoint/2010/main" val="3990708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49657" y="1036635"/>
            <a:ext cx="7062505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Candara"/>
                <a:cs typeface="Candara"/>
                <a:hlinkClick r:id="rId2"/>
              </a:rPr>
              <a:t>Research and Innovation (DG RTD)</a:t>
            </a:r>
            <a:endParaRPr lang="fr-FR" u="sng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Part III '</a:t>
            </a:r>
            <a:r>
              <a:rPr lang="fr-FR" dirty="0" err="1" smtClean="0">
                <a:latin typeface="Candara"/>
                <a:cs typeface="Candara"/>
              </a:rPr>
              <a:t>Societal</a:t>
            </a:r>
            <a:r>
              <a:rPr lang="fr-FR" dirty="0" smtClean="0">
                <a:latin typeface="Candara"/>
                <a:cs typeface="Candara"/>
              </a:rPr>
              <a:t> challenges’ 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5. CLIMATE ACTION, RESOURCE EFFICIENCY AND RAW MATERIALS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>
                <a:latin typeface="Candara"/>
                <a:cs typeface="Candara"/>
              </a:rPr>
              <a:t>5.5. </a:t>
            </a:r>
            <a:r>
              <a:rPr lang="fr-FR" dirty="0" err="1">
                <a:latin typeface="Candara"/>
                <a:cs typeface="Candara"/>
              </a:rPr>
              <a:t>Developing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comprehensive</a:t>
            </a:r>
            <a:r>
              <a:rPr lang="fr-FR" dirty="0">
                <a:latin typeface="Candara"/>
                <a:cs typeface="Candara"/>
              </a:rPr>
              <a:t> and </a:t>
            </a:r>
            <a:r>
              <a:rPr lang="fr-FR" dirty="0" err="1">
                <a:latin typeface="Candara"/>
                <a:cs typeface="Candara"/>
              </a:rPr>
              <a:t>sustained</a:t>
            </a:r>
            <a:r>
              <a:rPr lang="fr-FR" dirty="0">
                <a:latin typeface="Candara"/>
                <a:cs typeface="Candara"/>
              </a:rPr>
              <a:t> global </a:t>
            </a:r>
            <a:r>
              <a:rPr lang="fr-FR" dirty="0" err="1">
                <a:latin typeface="Candara"/>
                <a:cs typeface="Candara"/>
              </a:rPr>
              <a:t>environmental</a:t>
            </a:r>
            <a:r>
              <a:rPr lang="fr-FR" dirty="0">
                <a:latin typeface="Candara"/>
                <a:cs typeface="Candara"/>
              </a:rPr>
              <a:t> observation </a:t>
            </a:r>
            <a:r>
              <a:rPr lang="fr-FR" dirty="0" smtClean="0">
                <a:latin typeface="Candara"/>
                <a:cs typeface="Candara"/>
              </a:rPr>
              <a:t>and information </a:t>
            </a:r>
            <a:r>
              <a:rPr lang="fr-FR" dirty="0" err="1" smtClean="0">
                <a:latin typeface="Candara"/>
                <a:cs typeface="Candara"/>
              </a:rPr>
              <a:t>systems</a:t>
            </a:r>
            <a:endParaRPr lang="fr-FR" dirty="0" smtClean="0">
              <a:latin typeface="Candara"/>
              <a:cs typeface="Candara"/>
            </a:endParaRPr>
          </a:p>
          <a:p>
            <a:endParaRPr lang="fr-FR" dirty="0">
              <a:latin typeface="Candara"/>
              <a:cs typeface="Candara"/>
            </a:endParaRPr>
          </a:p>
          <a:p>
            <a:r>
              <a:rPr lang="fr-FR" dirty="0">
                <a:latin typeface="Candara"/>
                <a:cs typeface="Candara"/>
              </a:rPr>
              <a:t>5.6. Cultural </a:t>
            </a:r>
            <a:r>
              <a:rPr lang="fr-FR" dirty="0" err="1" smtClean="0">
                <a:latin typeface="Candara"/>
                <a:cs typeface="Candara"/>
              </a:rPr>
              <a:t>heritage</a:t>
            </a:r>
            <a:endParaRPr lang="fr-FR" dirty="0" smtClean="0">
              <a:latin typeface="Candara"/>
              <a:cs typeface="Candara"/>
            </a:endParaRPr>
          </a:p>
          <a:p>
            <a:endParaRPr lang="fr-FR" dirty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5.6.1. </a:t>
            </a:r>
            <a:r>
              <a:rPr lang="fr-FR" i="1" dirty="0" err="1">
                <a:latin typeface="Candara"/>
                <a:cs typeface="Candara"/>
              </a:rPr>
              <a:t>Identifying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resilience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levels</a:t>
            </a:r>
            <a:r>
              <a:rPr lang="fr-FR" i="1" dirty="0">
                <a:latin typeface="Candara"/>
                <a:cs typeface="Candara"/>
              </a:rPr>
              <a:t> via observations, monitoring and </a:t>
            </a:r>
            <a:r>
              <a:rPr lang="fr-FR" i="1" dirty="0" err="1" smtClean="0">
                <a:latin typeface="Candara"/>
                <a:cs typeface="Candara"/>
              </a:rPr>
              <a:t>modelling</a:t>
            </a:r>
            <a:endParaRPr lang="fr-FR" i="1" dirty="0" smtClean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5.6.2 </a:t>
            </a:r>
            <a:r>
              <a:rPr lang="fr-FR" i="1" dirty="0" err="1">
                <a:latin typeface="Candara"/>
                <a:cs typeface="Candara"/>
              </a:rPr>
              <a:t>Providing</a:t>
            </a:r>
            <a:r>
              <a:rPr lang="fr-FR" i="1" dirty="0">
                <a:latin typeface="Candara"/>
                <a:cs typeface="Candara"/>
              </a:rPr>
              <a:t> for a </a:t>
            </a:r>
            <a:r>
              <a:rPr lang="fr-FR" i="1" dirty="0" err="1">
                <a:latin typeface="Candara"/>
                <a:cs typeface="Candara"/>
              </a:rPr>
              <a:t>better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understanding</a:t>
            </a:r>
            <a:r>
              <a:rPr lang="fr-FR" i="1" dirty="0">
                <a:latin typeface="Candara"/>
                <a:cs typeface="Candara"/>
              </a:rPr>
              <a:t> on how </a:t>
            </a:r>
            <a:r>
              <a:rPr lang="fr-FR" i="1" dirty="0" err="1">
                <a:latin typeface="Candara"/>
                <a:cs typeface="Candara"/>
              </a:rPr>
              <a:t>communities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perceive</a:t>
            </a:r>
            <a:r>
              <a:rPr lang="fr-FR" i="1" dirty="0">
                <a:latin typeface="Candara"/>
                <a:cs typeface="Candara"/>
              </a:rPr>
              <a:t> and </a:t>
            </a:r>
            <a:r>
              <a:rPr lang="fr-FR" i="1" dirty="0" err="1">
                <a:latin typeface="Candara"/>
                <a:cs typeface="Candara"/>
              </a:rPr>
              <a:t>respond</a:t>
            </a:r>
            <a:r>
              <a:rPr lang="fr-FR" i="1" dirty="0">
                <a:latin typeface="Candara"/>
                <a:cs typeface="Candara"/>
              </a:rPr>
              <a:t> to </a:t>
            </a:r>
            <a:r>
              <a:rPr lang="fr-FR" i="1" dirty="0" err="1" smtClean="0">
                <a:latin typeface="Candara"/>
                <a:cs typeface="Candara"/>
              </a:rPr>
              <a:t>climate</a:t>
            </a:r>
            <a:r>
              <a:rPr lang="fr-FR" i="1" dirty="0" smtClean="0">
                <a:latin typeface="Candara"/>
                <a:cs typeface="Candara"/>
              </a:rPr>
              <a:t> change </a:t>
            </a:r>
            <a:r>
              <a:rPr lang="fr-FR" i="1" dirty="0">
                <a:latin typeface="Candara"/>
                <a:cs typeface="Candara"/>
              </a:rPr>
              <a:t>and </a:t>
            </a:r>
            <a:r>
              <a:rPr lang="fr-FR" i="1" dirty="0" err="1">
                <a:latin typeface="Candara"/>
                <a:cs typeface="Candara"/>
              </a:rPr>
              <a:t>seismic</a:t>
            </a:r>
            <a:r>
              <a:rPr lang="fr-FR" i="1" dirty="0">
                <a:latin typeface="Candara"/>
                <a:cs typeface="Candara"/>
              </a:rPr>
              <a:t> and </a:t>
            </a:r>
            <a:r>
              <a:rPr lang="fr-FR" i="1" dirty="0" err="1">
                <a:latin typeface="Candara"/>
                <a:cs typeface="Candara"/>
              </a:rPr>
              <a:t>volcanic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hazards</a:t>
            </a:r>
            <a:endParaRPr lang="fr-FR" i="1" dirty="0" smtClean="0">
              <a:latin typeface="Candara"/>
              <a:cs typeface="Candara"/>
            </a:endParaRPr>
          </a:p>
          <a:p>
            <a:endParaRPr lang="fr-FR" dirty="0" smtClean="0"/>
          </a:p>
          <a:p>
            <a:endParaRPr lang="fr-FR" i="1" dirty="0" smtClean="0"/>
          </a:p>
        </p:txBody>
      </p:sp>
    </p:spTree>
    <p:extLst>
      <p:ext uri="{BB962C8B-B14F-4D97-AF65-F5344CB8AC3E}">
        <p14:creationId xmlns:p14="http://schemas.microsoft.com/office/powerpoint/2010/main" val="35694469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49657" y="1036635"/>
            <a:ext cx="7062505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Candara"/>
                <a:cs typeface="Candara"/>
                <a:hlinkClick r:id="rId2"/>
              </a:rPr>
              <a:t>Research and Innovation (DG RTD)</a:t>
            </a:r>
            <a:endParaRPr lang="fr-FR" u="sng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Part III '</a:t>
            </a:r>
            <a:r>
              <a:rPr lang="fr-FR" dirty="0" err="1" smtClean="0">
                <a:latin typeface="Candara"/>
                <a:cs typeface="Candara"/>
              </a:rPr>
              <a:t>Societal</a:t>
            </a:r>
            <a:r>
              <a:rPr lang="fr-FR" dirty="0" smtClean="0">
                <a:latin typeface="Candara"/>
                <a:cs typeface="Candara"/>
              </a:rPr>
              <a:t> challenges’ 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>
                <a:latin typeface="Candara"/>
                <a:cs typeface="Candara"/>
              </a:rPr>
              <a:t>6. EUROPE </a:t>
            </a:r>
            <a:r>
              <a:rPr lang="fr-FR" dirty="0" smtClean="0">
                <a:latin typeface="Candara"/>
                <a:cs typeface="Candara"/>
              </a:rPr>
              <a:t>IN </a:t>
            </a:r>
            <a:r>
              <a:rPr lang="fr-FR" dirty="0">
                <a:latin typeface="Candara"/>
                <a:cs typeface="Candara"/>
              </a:rPr>
              <a:t>A </a:t>
            </a:r>
            <a:r>
              <a:rPr lang="fr-FR" dirty="0" smtClean="0">
                <a:latin typeface="Candara"/>
                <a:cs typeface="Candara"/>
              </a:rPr>
              <a:t>CHANGING </a:t>
            </a:r>
            <a:r>
              <a:rPr lang="fr-FR" dirty="0">
                <a:latin typeface="Candara"/>
                <a:cs typeface="Candara"/>
              </a:rPr>
              <a:t>WORLD - </a:t>
            </a:r>
            <a:r>
              <a:rPr lang="fr-FR" dirty="0" smtClean="0">
                <a:latin typeface="Candara"/>
                <a:cs typeface="Candara"/>
              </a:rPr>
              <a:t>INCLUSIVE</a:t>
            </a:r>
            <a:r>
              <a:rPr lang="fr-FR" dirty="0">
                <a:latin typeface="Candara"/>
                <a:cs typeface="Candara"/>
              </a:rPr>
              <a:t>, </a:t>
            </a:r>
            <a:r>
              <a:rPr lang="fr-FR" dirty="0" smtClean="0">
                <a:latin typeface="Candara"/>
                <a:cs typeface="Candara"/>
              </a:rPr>
              <a:t>INNOVATIVE AND REFLECTIVE SOCIETIES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>
                <a:latin typeface="Candara"/>
                <a:cs typeface="Candara"/>
              </a:rPr>
              <a:t>6.1. Inclusive </a:t>
            </a:r>
            <a:r>
              <a:rPr lang="fr-FR" dirty="0" err="1" smtClean="0">
                <a:latin typeface="Candara"/>
                <a:cs typeface="Candara"/>
              </a:rPr>
              <a:t>societies</a:t>
            </a:r>
            <a:endParaRPr lang="fr-FR" dirty="0" smtClean="0">
              <a:latin typeface="Candara"/>
              <a:cs typeface="Candara"/>
            </a:endParaRPr>
          </a:p>
          <a:p>
            <a:endParaRPr lang="fr-FR" i="1" dirty="0" smtClean="0">
              <a:latin typeface="Candara"/>
              <a:cs typeface="Candara"/>
            </a:endParaRPr>
          </a:p>
          <a:p>
            <a:r>
              <a:rPr lang="fr-FR" i="1" dirty="0" smtClean="0">
                <a:latin typeface="Candara"/>
                <a:cs typeface="Candara"/>
              </a:rPr>
              <a:t>6.1.1</a:t>
            </a:r>
            <a:r>
              <a:rPr lang="fr-FR" i="1" dirty="0">
                <a:latin typeface="Candara"/>
                <a:cs typeface="Candara"/>
              </a:rPr>
              <a:t>. The </a:t>
            </a:r>
            <a:r>
              <a:rPr lang="fr-FR" i="1" dirty="0" err="1">
                <a:latin typeface="Candara"/>
                <a:cs typeface="Candara"/>
              </a:rPr>
              <a:t>mechanisms</a:t>
            </a:r>
            <a:r>
              <a:rPr lang="fr-FR" i="1" dirty="0">
                <a:latin typeface="Candara"/>
                <a:cs typeface="Candara"/>
              </a:rPr>
              <a:t> to </a:t>
            </a:r>
            <a:r>
              <a:rPr lang="fr-FR" i="1" dirty="0" err="1">
                <a:latin typeface="Candara"/>
                <a:cs typeface="Candara"/>
              </a:rPr>
              <a:t>promote</a:t>
            </a:r>
            <a:r>
              <a:rPr lang="fr-FR" i="1" dirty="0">
                <a:latin typeface="Candara"/>
                <a:cs typeface="Candara"/>
              </a:rPr>
              <a:t> smart, </a:t>
            </a:r>
            <a:r>
              <a:rPr lang="fr-FR" i="1" dirty="0" err="1">
                <a:latin typeface="Candara"/>
                <a:cs typeface="Candara"/>
              </a:rPr>
              <a:t>sustainable</a:t>
            </a:r>
            <a:r>
              <a:rPr lang="fr-FR" i="1" dirty="0">
                <a:latin typeface="Candara"/>
                <a:cs typeface="Candara"/>
              </a:rPr>
              <a:t> and inclusive </a:t>
            </a:r>
            <a:r>
              <a:rPr lang="fr-FR" i="1" dirty="0" err="1" smtClean="0">
                <a:latin typeface="Candara"/>
                <a:cs typeface="Candara"/>
              </a:rPr>
              <a:t>growth</a:t>
            </a:r>
            <a:endParaRPr lang="fr-FR" i="1" dirty="0" smtClean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6.1.2. </a:t>
            </a:r>
            <a:r>
              <a:rPr lang="fr-FR" i="1" dirty="0" err="1">
                <a:latin typeface="Candara"/>
                <a:cs typeface="Candara"/>
              </a:rPr>
              <a:t>Trusted</a:t>
            </a:r>
            <a:r>
              <a:rPr lang="fr-FR" i="1" dirty="0">
                <a:latin typeface="Candara"/>
                <a:cs typeface="Candara"/>
              </a:rPr>
              <a:t> organisations, practices, services and </a:t>
            </a:r>
            <a:r>
              <a:rPr lang="fr-FR" i="1" dirty="0" err="1">
                <a:latin typeface="Candara"/>
                <a:cs typeface="Candara"/>
              </a:rPr>
              <a:t>policies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that</a:t>
            </a:r>
            <a:r>
              <a:rPr lang="fr-FR" i="1" dirty="0">
                <a:latin typeface="Candara"/>
                <a:cs typeface="Candara"/>
              </a:rPr>
              <a:t> are </a:t>
            </a:r>
            <a:r>
              <a:rPr lang="fr-FR" i="1" dirty="0" err="1">
                <a:latin typeface="Candara"/>
                <a:cs typeface="Candara"/>
              </a:rPr>
              <a:t>necessary</a:t>
            </a:r>
            <a:r>
              <a:rPr lang="fr-FR" i="1" dirty="0">
                <a:latin typeface="Candara"/>
                <a:cs typeface="Candara"/>
              </a:rPr>
              <a:t> to </a:t>
            </a:r>
            <a:r>
              <a:rPr lang="fr-FR" i="1" dirty="0" err="1">
                <a:latin typeface="Candara"/>
                <a:cs typeface="Candara"/>
              </a:rPr>
              <a:t>build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resilient</a:t>
            </a:r>
            <a:r>
              <a:rPr lang="fr-FR" i="1" dirty="0" smtClean="0">
                <a:latin typeface="Candara"/>
                <a:cs typeface="Candara"/>
              </a:rPr>
              <a:t>, inclusive</a:t>
            </a:r>
            <a:r>
              <a:rPr lang="fr-FR" i="1" dirty="0">
                <a:latin typeface="Candara"/>
                <a:cs typeface="Candara"/>
              </a:rPr>
              <a:t>, </a:t>
            </a:r>
            <a:r>
              <a:rPr lang="fr-FR" i="1" dirty="0" err="1">
                <a:latin typeface="Candara"/>
                <a:cs typeface="Candara"/>
              </a:rPr>
              <a:t>participatory</a:t>
            </a:r>
            <a:r>
              <a:rPr lang="fr-FR" i="1" dirty="0">
                <a:latin typeface="Candara"/>
                <a:cs typeface="Candara"/>
              </a:rPr>
              <a:t>, open and </a:t>
            </a:r>
            <a:r>
              <a:rPr lang="fr-FR" i="1" dirty="0" err="1">
                <a:latin typeface="Candara"/>
                <a:cs typeface="Candara"/>
              </a:rPr>
              <a:t>creative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societies</a:t>
            </a:r>
            <a:r>
              <a:rPr lang="fr-FR" i="1" dirty="0">
                <a:latin typeface="Candara"/>
                <a:cs typeface="Candara"/>
              </a:rPr>
              <a:t> in Europe, in </a:t>
            </a:r>
            <a:r>
              <a:rPr lang="fr-FR" i="1" dirty="0" err="1">
                <a:latin typeface="Candara"/>
                <a:cs typeface="Candara"/>
              </a:rPr>
              <a:t>particular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taking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into</a:t>
            </a:r>
            <a:r>
              <a:rPr lang="fr-FR" i="1" dirty="0" smtClean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account</a:t>
            </a:r>
            <a:r>
              <a:rPr lang="fr-FR" i="1" dirty="0" smtClean="0">
                <a:latin typeface="Candara"/>
                <a:cs typeface="Candara"/>
              </a:rPr>
              <a:t> </a:t>
            </a:r>
            <a:r>
              <a:rPr lang="fr-FR" i="1" dirty="0">
                <a:latin typeface="Candara"/>
                <a:cs typeface="Candara"/>
              </a:rPr>
              <a:t>migration, </a:t>
            </a:r>
            <a:r>
              <a:rPr lang="fr-FR" i="1" dirty="0" err="1">
                <a:latin typeface="Candara"/>
                <a:cs typeface="Candara"/>
              </a:rPr>
              <a:t>integration</a:t>
            </a:r>
            <a:r>
              <a:rPr lang="fr-FR" i="1" dirty="0">
                <a:latin typeface="Candara"/>
                <a:cs typeface="Candara"/>
              </a:rPr>
              <a:t> and </a:t>
            </a:r>
            <a:r>
              <a:rPr lang="fr-FR" i="1" dirty="0" err="1">
                <a:latin typeface="Candara"/>
                <a:cs typeface="Candara"/>
              </a:rPr>
              <a:t>demographic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smtClean="0">
                <a:latin typeface="Candara"/>
                <a:cs typeface="Candara"/>
              </a:rPr>
              <a:t>change</a:t>
            </a:r>
          </a:p>
          <a:p>
            <a:r>
              <a:rPr lang="fr-FR" i="1" dirty="0">
                <a:latin typeface="Candara"/>
                <a:cs typeface="Candara"/>
              </a:rPr>
              <a:t>6.1.3. </a:t>
            </a:r>
            <a:r>
              <a:rPr lang="fr-FR" i="1" dirty="0" err="1">
                <a:latin typeface="Candara"/>
                <a:cs typeface="Candara"/>
              </a:rPr>
              <a:t>Europe's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role</a:t>
            </a:r>
            <a:r>
              <a:rPr lang="fr-FR" i="1" dirty="0">
                <a:latin typeface="Candara"/>
                <a:cs typeface="Candara"/>
              </a:rPr>
              <a:t> as a global </a:t>
            </a:r>
            <a:r>
              <a:rPr lang="fr-FR" i="1" dirty="0" err="1">
                <a:latin typeface="Candara"/>
                <a:cs typeface="Candara"/>
              </a:rPr>
              <a:t>actor</a:t>
            </a:r>
            <a:r>
              <a:rPr lang="fr-FR" i="1" dirty="0">
                <a:latin typeface="Candara"/>
                <a:cs typeface="Candara"/>
              </a:rPr>
              <a:t>, </a:t>
            </a:r>
            <a:r>
              <a:rPr lang="fr-FR" i="1" dirty="0" err="1">
                <a:latin typeface="Candara"/>
                <a:cs typeface="Candara"/>
              </a:rPr>
              <a:t>notably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regarding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human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rights</a:t>
            </a:r>
            <a:r>
              <a:rPr lang="fr-FR" i="1" dirty="0">
                <a:latin typeface="Candara"/>
                <a:cs typeface="Candara"/>
              </a:rPr>
              <a:t> and global </a:t>
            </a:r>
            <a:r>
              <a:rPr lang="fr-FR" i="1" dirty="0" smtClean="0">
                <a:latin typeface="Candara"/>
                <a:cs typeface="Candara"/>
              </a:rPr>
              <a:t>justice</a:t>
            </a:r>
          </a:p>
          <a:p>
            <a:endParaRPr lang="fr-FR" dirty="0" smtClean="0"/>
          </a:p>
          <a:p>
            <a:endParaRPr lang="fr-FR" i="1" dirty="0" smtClean="0"/>
          </a:p>
        </p:txBody>
      </p:sp>
    </p:spTree>
    <p:extLst>
      <p:ext uri="{BB962C8B-B14F-4D97-AF65-F5344CB8AC3E}">
        <p14:creationId xmlns:p14="http://schemas.microsoft.com/office/powerpoint/2010/main" val="35499170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49657" y="1036635"/>
            <a:ext cx="706250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Candara"/>
                <a:cs typeface="Candara"/>
                <a:hlinkClick r:id="rId2"/>
              </a:rPr>
              <a:t>Research and Innovation (DG RTD)</a:t>
            </a:r>
            <a:endParaRPr lang="fr-FR" u="sng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Part III '</a:t>
            </a:r>
            <a:r>
              <a:rPr lang="fr-FR" dirty="0" err="1" smtClean="0">
                <a:latin typeface="Candara"/>
                <a:cs typeface="Candara"/>
              </a:rPr>
              <a:t>Societal</a:t>
            </a:r>
            <a:r>
              <a:rPr lang="fr-FR" dirty="0" smtClean="0">
                <a:latin typeface="Candara"/>
                <a:cs typeface="Candara"/>
              </a:rPr>
              <a:t> challenges’ 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>
                <a:latin typeface="Candara"/>
                <a:cs typeface="Candara"/>
              </a:rPr>
              <a:t>6. EUROPE </a:t>
            </a:r>
            <a:r>
              <a:rPr lang="fr-FR" dirty="0" smtClean="0">
                <a:latin typeface="Candara"/>
                <a:cs typeface="Candara"/>
              </a:rPr>
              <a:t>IN </a:t>
            </a:r>
            <a:r>
              <a:rPr lang="fr-FR" dirty="0">
                <a:latin typeface="Candara"/>
                <a:cs typeface="Candara"/>
              </a:rPr>
              <a:t>A </a:t>
            </a:r>
            <a:r>
              <a:rPr lang="fr-FR" dirty="0" smtClean="0">
                <a:latin typeface="Candara"/>
                <a:cs typeface="Candara"/>
              </a:rPr>
              <a:t>CHANGING </a:t>
            </a:r>
            <a:r>
              <a:rPr lang="fr-FR" dirty="0">
                <a:latin typeface="Candara"/>
                <a:cs typeface="Candara"/>
              </a:rPr>
              <a:t>WORLD - </a:t>
            </a:r>
            <a:r>
              <a:rPr lang="fr-FR" dirty="0" smtClean="0">
                <a:latin typeface="Candara"/>
                <a:cs typeface="Candara"/>
              </a:rPr>
              <a:t>INCLUSIVE</a:t>
            </a:r>
            <a:r>
              <a:rPr lang="fr-FR" dirty="0">
                <a:latin typeface="Candara"/>
                <a:cs typeface="Candara"/>
              </a:rPr>
              <a:t>, </a:t>
            </a:r>
            <a:r>
              <a:rPr lang="fr-FR" dirty="0" smtClean="0">
                <a:latin typeface="Candara"/>
                <a:cs typeface="Candara"/>
              </a:rPr>
              <a:t>INNOVATIVE AND REFLECTIVE SOCIETIES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>
                <a:latin typeface="Candara"/>
                <a:cs typeface="Candara"/>
              </a:rPr>
              <a:t>6.1. Inclusive </a:t>
            </a:r>
            <a:r>
              <a:rPr lang="fr-FR" dirty="0" err="1" smtClean="0">
                <a:latin typeface="Candara"/>
                <a:cs typeface="Candara"/>
              </a:rPr>
              <a:t>societies</a:t>
            </a:r>
            <a:endParaRPr lang="fr-FR" dirty="0" smtClean="0">
              <a:latin typeface="Candara"/>
              <a:cs typeface="Candara"/>
            </a:endParaRPr>
          </a:p>
          <a:p>
            <a:endParaRPr lang="fr-FR" i="1" dirty="0" smtClean="0">
              <a:latin typeface="Candara"/>
              <a:cs typeface="Candara"/>
            </a:endParaRPr>
          </a:p>
          <a:p>
            <a:r>
              <a:rPr lang="fr-FR" i="1" dirty="0" smtClean="0">
                <a:latin typeface="Candara"/>
                <a:cs typeface="Candara"/>
              </a:rPr>
              <a:t>6.1.4. The </a:t>
            </a:r>
            <a:r>
              <a:rPr lang="fr-FR" i="1" dirty="0" err="1" smtClean="0">
                <a:latin typeface="Candara"/>
                <a:cs typeface="Candara"/>
              </a:rPr>
              <a:t>processes</a:t>
            </a:r>
            <a:r>
              <a:rPr lang="fr-FR" i="1" dirty="0" smtClean="0">
                <a:latin typeface="Candara"/>
                <a:cs typeface="Candara"/>
              </a:rPr>
              <a:t> and practices to close the </a:t>
            </a:r>
            <a:r>
              <a:rPr lang="fr-FR" i="1" dirty="0" err="1" smtClean="0">
                <a:latin typeface="Candara"/>
                <a:cs typeface="Candara"/>
              </a:rPr>
              <a:t>research</a:t>
            </a:r>
            <a:r>
              <a:rPr lang="fr-FR" i="1" dirty="0" smtClean="0">
                <a:latin typeface="Candara"/>
                <a:cs typeface="Candara"/>
              </a:rPr>
              <a:t> and innovation </a:t>
            </a:r>
            <a:r>
              <a:rPr lang="fr-FR" i="1" dirty="0" err="1" smtClean="0">
                <a:latin typeface="Candara"/>
                <a:cs typeface="Candara"/>
              </a:rPr>
              <a:t>divide</a:t>
            </a:r>
            <a:r>
              <a:rPr lang="fr-FR" i="1" dirty="0" smtClean="0">
                <a:latin typeface="Candara"/>
                <a:cs typeface="Candara"/>
              </a:rPr>
              <a:t> in Europe</a:t>
            </a:r>
          </a:p>
          <a:p>
            <a:r>
              <a:rPr lang="fr-FR" i="1" dirty="0" smtClean="0">
                <a:latin typeface="Candara"/>
                <a:cs typeface="Candara"/>
              </a:rPr>
              <a:t>6.1.5. The promotion of </a:t>
            </a:r>
            <a:r>
              <a:rPr lang="fr-FR" i="1" dirty="0" err="1" smtClean="0">
                <a:latin typeface="Candara"/>
                <a:cs typeface="Candara"/>
              </a:rPr>
              <a:t>sustainable</a:t>
            </a:r>
            <a:r>
              <a:rPr lang="fr-FR" i="1" dirty="0" smtClean="0">
                <a:latin typeface="Candara"/>
                <a:cs typeface="Candara"/>
              </a:rPr>
              <a:t> and inclusive </a:t>
            </a:r>
            <a:r>
              <a:rPr lang="fr-FR" i="1" dirty="0" err="1" smtClean="0">
                <a:latin typeface="Candara"/>
                <a:cs typeface="Candara"/>
              </a:rPr>
              <a:t>environments</a:t>
            </a:r>
            <a:r>
              <a:rPr lang="fr-FR" i="1" dirty="0" smtClean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through</a:t>
            </a:r>
            <a:r>
              <a:rPr lang="fr-FR" i="1" dirty="0" smtClean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innovative</a:t>
            </a:r>
            <a:r>
              <a:rPr lang="fr-FR" i="1" dirty="0" smtClean="0">
                <a:latin typeface="Candara"/>
                <a:cs typeface="Candara"/>
              </a:rPr>
              <a:t> spatial and </a:t>
            </a:r>
            <a:r>
              <a:rPr lang="fr-FR" i="1" dirty="0" err="1" smtClean="0">
                <a:latin typeface="Candara"/>
                <a:cs typeface="Candara"/>
              </a:rPr>
              <a:t>urban</a:t>
            </a:r>
            <a:r>
              <a:rPr lang="fr-FR" i="1" dirty="0" smtClean="0">
                <a:latin typeface="Candara"/>
                <a:cs typeface="Candara"/>
              </a:rPr>
              <a:t> planning and design</a:t>
            </a:r>
          </a:p>
          <a:p>
            <a:endParaRPr lang="fr-FR" dirty="0" smtClean="0"/>
          </a:p>
          <a:p>
            <a:endParaRPr lang="fr-FR" i="1" dirty="0" smtClean="0"/>
          </a:p>
        </p:txBody>
      </p:sp>
    </p:spTree>
    <p:extLst>
      <p:ext uri="{BB962C8B-B14F-4D97-AF65-F5344CB8AC3E}">
        <p14:creationId xmlns:p14="http://schemas.microsoft.com/office/powerpoint/2010/main" val="287089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49657" y="1036635"/>
            <a:ext cx="7062505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Candara"/>
                <a:cs typeface="Candara"/>
              </a:rPr>
              <a:t>The </a:t>
            </a:r>
            <a:r>
              <a:rPr lang="fr-FR" dirty="0">
                <a:latin typeface="Candara"/>
                <a:cs typeface="Candara"/>
              </a:rPr>
              <a:t>Commission </a:t>
            </a:r>
            <a:r>
              <a:rPr lang="fr-FR" dirty="0" err="1">
                <a:latin typeface="Candara"/>
                <a:cs typeface="Candara"/>
              </a:rPr>
              <a:t>makes</a:t>
            </a:r>
            <a:r>
              <a:rPr lang="fr-FR" dirty="0">
                <a:latin typeface="Candara"/>
                <a:cs typeface="Candara"/>
              </a:rPr>
              <a:t> direct </a:t>
            </a:r>
            <a:r>
              <a:rPr lang="fr-FR" dirty="0" err="1">
                <a:latin typeface="Candara"/>
                <a:cs typeface="Candara"/>
              </a:rPr>
              <a:t>financial</a:t>
            </a:r>
            <a:r>
              <a:rPr lang="fr-FR" dirty="0">
                <a:latin typeface="Candara"/>
                <a:cs typeface="Candara"/>
              </a:rPr>
              <a:t> contributions in the </a:t>
            </a:r>
            <a:r>
              <a:rPr lang="fr-FR" dirty="0" err="1">
                <a:latin typeface="Candara"/>
                <a:cs typeface="Candara"/>
              </a:rPr>
              <a:t>form</a:t>
            </a:r>
            <a:r>
              <a:rPr lang="fr-FR" dirty="0">
                <a:latin typeface="Candara"/>
                <a:cs typeface="Candara"/>
              </a:rPr>
              <a:t> of </a:t>
            </a:r>
            <a:r>
              <a:rPr lang="fr-FR" dirty="0" err="1">
                <a:latin typeface="Candara"/>
                <a:cs typeface="Candara"/>
              </a:rPr>
              <a:t>grants</a:t>
            </a:r>
            <a:r>
              <a:rPr lang="fr-FR" dirty="0">
                <a:latin typeface="Candara"/>
                <a:cs typeface="Candara"/>
              </a:rPr>
              <a:t> in support of </a:t>
            </a:r>
            <a:r>
              <a:rPr lang="fr-FR" dirty="0" err="1">
                <a:latin typeface="Candara"/>
                <a:cs typeface="Candara"/>
              </a:rPr>
              <a:t>projects</a:t>
            </a:r>
            <a:r>
              <a:rPr lang="fr-FR" dirty="0">
                <a:latin typeface="Candara"/>
                <a:cs typeface="Candara"/>
              </a:rPr>
              <a:t> or organisations </a:t>
            </a:r>
            <a:r>
              <a:rPr lang="fr-FR" dirty="0" err="1">
                <a:latin typeface="Candara"/>
                <a:cs typeface="Candara"/>
              </a:rPr>
              <a:t>which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further</a:t>
            </a:r>
            <a:r>
              <a:rPr lang="fr-FR" dirty="0">
                <a:latin typeface="Candara"/>
                <a:cs typeface="Candara"/>
              </a:rPr>
              <a:t> the </a:t>
            </a:r>
            <a:r>
              <a:rPr lang="fr-FR" dirty="0" err="1">
                <a:latin typeface="Candara"/>
                <a:cs typeface="Candara"/>
              </a:rPr>
              <a:t>interests</a:t>
            </a:r>
            <a:r>
              <a:rPr lang="fr-FR" dirty="0">
                <a:latin typeface="Candara"/>
                <a:cs typeface="Candara"/>
              </a:rPr>
              <a:t> of the EU or </a:t>
            </a:r>
            <a:r>
              <a:rPr lang="fr-FR" dirty="0" err="1">
                <a:latin typeface="Candara"/>
                <a:cs typeface="Candara"/>
              </a:rPr>
              <a:t>contribute</a:t>
            </a:r>
            <a:r>
              <a:rPr lang="fr-FR" dirty="0">
                <a:latin typeface="Candara"/>
                <a:cs typeface="Candara"/>
              </a:rPr>
              <a:t> to the </a:t>
            </a:r>
            <a:r>
              <a:rPr lang="fr-FR" dirty="0" err="1">
                <a:latin typeface="Candara"/>
                <a:cs typeface="Candara"/>
              </a:rPr>
              <a:t>implementation</a:t>
            </a:r>
            <a:r>
              <a:rPr lang="fr-FR" dirty="0">
                <a:latin typeface="Candara"/>
                <a:cs typeface="Candara"/>
              </a:rPr>
              <a:t> of an EU programme or </a:t>
            </a:r>
            <a:r>
              <a:rPr lang="fr-FR" dirty="0" err="1">
                <a:latin typeface="Candara"/>
                <a:cs typeface="Candara"/>
              </a:rPr>
              <a:t>policy</a:t>
            </a:r>
            <a:r>
              <a:rPr lang="fr-FR" dirty="0">
                <a:latin typeface="Candara"/>
                <a:cs typeface="Candara"/>
              </a:rPr>
              <a:t>. </a:t>
            </a:r>
            <a:r>
              <a:rPr lang="fr-FR" dirty="0" err="1">
                <a:latin typeface="Candara"/>
                <a:cs typeface="Candara"/>
              </a:rPr>
              <a:t>Interested</a:t>
            </a:r>
            <a:r>
              <a:rPr lang="fr-FR" dirty="0">
                <a:latin typeface="Candara"/>
                <a:cs typeface="Candara"/>
              </a:rPr>
              <a:t> parties </a:t>
            </a:r>
            <a:r>
              <a:rPr lang="fr-FR" dirty="0" err="1">
                <a:latin typeface="Candara"/>
                <a:cs typeface="Candara"/>
              </a:rPr>
              <a:t>can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apply</a:t>
            </a:r>
            <a:r>
              <a:rPr lang="fr-FR" dirty="0">
                <a:latin typeface="Candara"/>
                <a:cs typeface="Candara"/>
              </a:rPr>
              <a:t> by </a:t>
            </a:r>
            <a:r>
              <a:rPr lang="fr-FR" dirty="0" err="1">
                <a:latin typeface="Candara"/>
                <a:cs typeface="Candara"/>
              </a:rPr>
              <a:t>responding</a:t>
            </a:r>
            <a:r>
              <a:rPr lang="fr-FR" dirty="0">
                <a:latin typeface="Candara"/>
                <a:cs typeface="Candara"/>
              </a:rPr>
              <a:t> to calls for </a:t>
            </a:r>
            <a:r>
              <a:rPr lang="fr-FR" dirty="0" err="1">
                <a:latin typeface="Candara"/>
                <a:cs typeface="Candara"/>
              </a:rPr>
              <a:t>proposals</a:t>
            </a:r>
            <a:r>
              <a:rPr lang="fr-FR" dirty="0" smtClean="0">
                <a:latin typeface="Candara"/>
                <a:cs typeface="Candara"/>
              </a:rPr>
              <a:t>.</a:t>
            </a:r>
          </a:p>
          <a:p>
            <a:endParaRPr lang="fr-FR" dirty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In the </a:t>
            </a:r>
            <a:r>
              <a:rPr lang="fr-FR" dirty="0" err="1" smtClean="0">
                <a:latin typeface="Candara"/>
                <a:cs typeface="Candara"/>
              </a:rPr>
              <a:t>field</a:t>
            </a:r>
            <a:r>
              <a:rPr lang="fr-FR" dirty="0" smtClean="0">
                <a:latin typeface="Candara"/>
                <a:cs typeface="Candara"/>
              </a:rPr>
              <a:t> of </a:t>
            </a:r>
            <a:r>
              <a:rPr lang="fr-FR" dirty="0" err="1" smtClean="0">
                <a:latin typeface="Candara"/>
                <a:cs typeface="Candara"/>
              </a:rPr>
              <a:t>gastronomic</a:t>
            </a:r>
            <a:r>
              <a:rPr lang="fr-FR" dirty="0" smtClean="0">
                <a:latin typeface="Candara"/>
                <a:cs typeface="Candara"/>
              </a:rPr>
              <a:t> sciences, </a:t>
            </a:r>
            <a:r>
              <a:rPr lang="fr-FR" dirty="0" err="1">
                <a:latin typeface="Candara"/>
                <a:cs typeface="Candara"/>
              </a:rPr>
              <a:t>several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Departments</a:t>
            </a:r>
            <a:r>
              <a:rPr lang="fr-FR" dirty="0">
                <a:latin typeface="Candara"/>
                <a:cs typeface="Candara"/>
              </a:rPr>
              <a:t> (</a:t>
            </a:r>
            <a:r>
              <a:rPr lang="fr-FR" dirty="0" err="1">
                <a:latin typeface="Candara"/>
                <a:cs typeface="Candara"/>
              </a:rPr>
              <a:t>Directorates</a:t>
            </a:r>
            <a:r>
              <a:rPr lang="fr-FR" dirty="0">
                <a:latin typeface="Candara"/>
                <a:cs typeface="Candara"/>
              </a:rPr>
              <a:t>-General</a:t>
            </a:r>
            <a:r>
              <a:rPr lang="fr-FR" dirty="0" smtClean="0">
                <a:latin typeface="Candara"/>
                <a:cs typeface="Candara"/>
              </a:rPr>
              <a:t>) are </a:t>
            </a:r>
            <a:r>
              <a:rPr lang="fr-FR" dirty="0" err="1" smtClean="0">
                <a:latin typeface="Candara"/>
                <a:cs typeface="Candara"/>
              </a:rPr>
              <a:t>concerned</a:t>
            </a:r>
            <a:r>
              <a:rPr lang="fr-FR" dirty="0" smtClean="0">
                <a:latin typeface="Candara"/>
                <a:cs typeface="Candara"/>
              </a:rPr>
              <a:t>:</a:t>
            </a:r>
          </a:p>
          <a:p>
            <a:endParaRPr lang="fr-FR" dirty="0">
              <a:latin typeface="Candara"/>
              <a:cs typeface="Candara"/>
            </a:endParaRPr>
          </a:p>
          <a:p>
            <a:r>
              <a:rPr lang="fr-FR" u="sng" dirty="0" smtClean="0">
                <a:latin typeface="Candara"/>
                <a:cs typeface="Candara"/>
                <a:hlinkClick r:id="rId2"/>
              </a:rPr>
              <a:t>Agriculture </a:t>
            </a:r>
            <a:r>
              <a:rPr lang="fr-FR" u="sng" dirty="0">
                <a:latin typeface="Candara"/>
                <a:cs typeface="Candara"/>
                <a:hlinkClick r:id="rId2"/>
              </a:rPr>
              <a:t>and Rural Development </a:t>
            </a:r>
            <a:r>
              <a:rPr lang="fr-FR" u="sng" dirty="0" smtClean="0">
                <a:latin typeface="Candara"/>
                <a:cs typeface="Candara"/>
                <a:hlinkClick r:id="rId2"/>
              </a:rPr>
              <a:t>(DG AGRI)</a:t>
            </a:r>
            <a:endParaRPr lang="fr-FR" u="sng" dirty="0" smtClean="0">
              <a:latin typeface="Candara"/>
              <a:cs typeface="Candara"/>
            </a:endParaRPr>
          </a:p>
          <a:p>
            <a:r>
              <a:rPr lang="fr-FR" u="sng" dirty="0">
                <a:latin typeface="Candara"/>
                <a:cs typeface="Candara"/>
                <a:hlinkClick r:id="rId3"/>
              </a:rPr>
              <a:t>Education and Culture </a:t>
            </a:r>
            <a:r>
              <a:rPr lang="fr-FR" u="sng" dirty="0" smtClean="0">
                <a:latin typeface="Candara"/>
                <a:cs typeface="Candara"/>
                <a:hlinkClick r:id="rId3"/>
              </a:rPr>
              <a:t>(DG EAC)</a:t>
            </a:r>
            <a:endParaRPr lang="fr-FR" u="sng" dirty="0" smtClean="0">
              <a:latin typeface="Candara"/>
              <a:cs typeface="Candara"/>
            </a:endParaRPr>
          </a:p>
          <a:p>
            <a:r>
              <a:rPr lang="fr-FR" u="sng" dirty="0">
                <a:latin typeface="Candara"/>
                <a:cs typeface="Candara"/>
                <a:hlinkClick r:id="rId4"/>
              </a:rPr>
              <a:t>Environment </a:t>
            </a:r>
            <a:r>
              <a:rPr lang="fr-FR" u="sng" dirty="0" smtClean="0">
                <a:latin typeface="Candara"/>
                <a:cs typeface="Candara"/>
                <a:hlinkClick r:id="rId4"/>
              </a:rPr>
              <a:t>(DG ENV)</a:t>
            </a:r>
            <a:endParaRPr lang="fr-FR" u="sng" dirty="0" smtClean="0">
              <a:latin typeface="Candara"/>
              <a:cs typeface="Candara"/>
            </a:endParaRPr>
          </a:p>
          <a:p>
            <a:r>
              <a:rPr lang="fr-FR" u="sng" dirty="0">
                <a:latin typeface="Candara"/>
                <a:cs typeface="Candara"/>
                <a:hlinkClick r:id="rId5"/>
              </a:rPr>
              <a:t>EuropeAid Development &amp; Cooperation </a:t>
            </a:r>
            <a:r>
              <a:rPr lang="fr-FR" u="sng" dirty="0" smtClean="0">
                <a:latin typeface="Candara"/>
                <a:cs typeface="Candara"/>
                <a:hlinkClick r:id="rId5"/>
              </a:rPr>
              <a:t>(DG DEVCO)</a:t>
            </a:r>
            <a:endParaRPr lang="fr-FR" u="sng" dirty="0" smtClean="0">
              <a:latin typeface="Candara"/>
              <a:cs typeface="Candara"/>
            </a:endParaRPr>
          </a:p>
          <a:p>
            <a:r>
              <a:rPr lang="fr-FR" u="sng" dirty="0">
                <a:latin typeface="Candara"/>
                <a:cs typeface="Candara"/>
                <a:hlinkClick r:id="rId6"/>
              </a:rPr>
              <a:t>Health and Consumers </a:t>
            </a:r>
            <a:r>
              <a:rPr lang="fr-FR" u="sng" dirty="0" smtClean="0">
                <a:latin typeface="Candara"/>
                <a:cs typeface="Candara"/>
                <a:hlinkClick r:id="rId6"/>
              </a:rPr>
              <a:t>(DG SANCO)</a:t>
            </a:r>
            <a:endParaRPr lang="fr-FR" u="sng" dirty="0" smtClean="0">
              <a:latin typeface="Candara"/>
              <a:cs typeface="Candara"/>
            </a:endParaRPr>
          </a:p>
          <a:p>
            <a:r>
              <a:rPr lang="fr-FR" u="sng" dirty="0">
                <a:latin typeface="Candara"/>
                <a:cs typeface="Candara"/>
                <a:hlinkClick r:id="rId7"/>
              </a:rPr>
              <a:t>Maritime Affairs and Fisheries </a:t>
            </a:r>
            <a:r>
              <a:rPr lang="fr-FR" u="sng" dirty="0" smtClean="0">
                <a:latin typeface="Candara"/>
                <a:cs typeface="Candara"/>
                <a:hlinkClick r:id="rId7"/>
              </a:rPr>
              <a:t>(DG MARE</a:t>
            </a:r>
            <a:r>
              <a:rPr lang="fr-FR" u="sng" dirty="0">
                <a:latin typeface="Candara"/>
                <a:cs typeface="Candara"/>
                <a:hlinkClick r:id="rId7"/>
              </a:rPr>
              <a:t>)</a:t>
            </a:r>
            <a:endParaRPr lang="fr-FR" u="sng" dirty="0" smtClean="0">
              <a:latin typeface="Candara"/>
              <a:cs typeface="Candara"/>
            </a:endParaRPr>
          </a:p>
          <a:p>
            <a:r>
              <a:rPr lang="fr-FR" u="sng" dirty="0">
                <a:solidFill>
                  <a:srgbClr val="FF0000"/>
                </a:solidFill>
                <a:latin typeface="Candara"/>
                <a:cs typeface="Candara"/>
                <a:hlinkClick r:id="rId8"/>
              </a:rPr>
              <a:t>Research and Innovation </a:t>
            </a:r>
            <a:r>
              <a:rPr lang="fr-FR" u="sng" dirty="0" smtClean="0">
                <a:solidFill>
                  <a:srgbClr val="FF0000"/>
                </a:solidFill>
                <a:latin typeface="Candara"/>
                <a:cs typeface="Candara"/>
                <a:hlinkClick r:id="rId8"/>
              </a:rPr>
              <a:t>(DG RTD)</a:t>
            </a:r>
            <a:endParaRPr lang="fr-FR" u="sng" dirty="0" smtClean="0">
              <a:solidFill>
                <a:srgbClr val="FF0000"/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1635952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49657" y="1036635"/>
            <a:ext cx="7062505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Candara"/>
                <a:cs typeface="Candara"/>
                <a:hlinkClick r:id="rId2"/>
              </a:rPr>
              <a:t>Research and Innovation (DG RTD)</a:t>
            </a:r>
            <a:endParaRPr lang="fr-FR" u="sng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Part III '</a:t>
            </a:r>
            <a:r>
              <a:rPr lang="fr-FR" dirty="0" err="1" smtClean="0">
                <a:latin typeface="Candara"/>
                <a:cs typeface="Candara"/>
              </a:rPr>
              <a:t>Societal</a:t>
            </a:r>
            <a:r>
              <a:rPr lang="fr-FR" dirty="0" smtClean="0">
                <a:latin typeface="Candara"/>
                <a:cs typeface="Candara"/>
              </a:rPr>
              <a:t> challenges’ 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>
                <a:latin typeface="Candara"/>
                <a:cs typeface="Candara"/>
              </a:rPr>
              <a:t>6. EUROPE </a:t>
            </a:r>
            <a:r>
              <a:rPr lang="fr-FR" dirty="0" smtClean="0">
                <a:latin typeface="Candara"/>
                <a:cs typeface="Candara"/>
              </a:rPr>
              <a:t>IN </a:t>
            </a:r>
            <a:r>
              <a:rPr lang="fr-FR" dirty="0">
                <a:latin typeface="Candara"/>
                <a:cs typeface="Candara"/>
              </a:rPr>
              <a:t>A </a:t>
            </a:r>
            <a:r>
              <a:rPr lang="fr-FR" dirty="0" smtClean="0">
                <a:latin typeface="Candara"/>
                <a:cs typeface="Candara"/>
              </a:rPr>
              <a:t>CHANGING </a:t>
            </a:r>
            <a:r>
              <a:rPr lang="fr-FR" dirty="0">
                <a:latin typeface="Candara"/>
                <a:cs typeface="Candara"/>
              </a:rPr>
              <a:t>WORLD - </a:t>
            </a:r>
            <a:r>
              <a:rPr lang="fr-FR" dirty="0" smtClean="0">
                <a:latin typeface="Candara"/>
                <a:cs typeface="Candara"/>
              </a:rPr>
              <a:t>INCLUSIVE</a:t>
            </a:r>
            <a:r>
              <a:rPr lang="fr-FR" dirty="0">
                <a:latin typeface="Candara"/>
                <a:cs typeface="Candara"/>
              </a:rPr>
              <a:t>, </a:t>
            </a:r>
            <a:r>
              <a:rPr lang="fr-FR" dirty="0" smtClean="0">
                <a:latin typeface="Candara"/>
                <a:cs typeface="Candara"/>
              </a:rPr>
              <a:t>INNOVATIVE AND REFLECTIVE SOCIETIES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>
                <a:latin typeface="Candara"/>
                <a:cs typeface="Candara"/>
              </a:rPr>
              <a:t>6.2. </a:t>
            </a:r>
            <a:r>
              <a:rPr lang="fr-FR" dirty="0" err="1">
                <a:latin typeface="Candara"/>
                <a:cs typeface="Candara"/>
              </a:rPr>
              <a:t>Innovative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societies</a:t>
            </a:r>
            <a:endParaRPr lang="fr-FR" dirty="0" smtClean="0">
              <a:latin typeface="Candara"/>
              <a:cs typeface="Candara"/>
            </a:endParaRPr>
          </a:p>
          <a:p>
            <a:endParaRPr lang="fr-FR" i="1" dirty="0" smtClean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6.2.1. </a:t>
            </a:r>
            <a:r>
              <a:rPr lang="fr-FR" i="1" dirty="0" err="1">
                <a:latin typeface="Candara"/>
                <a:cs typeface="Candara"/>
              </a:rPr>
              <a:t>Strengthen</a:t>
            </a:r>
            <a:r>
              <a:rPr lang="fr-FR" i="1" dirty="0">
                <a:latin typeface="Candara"/>
                <a:cs typeface="Candara"/>
              </a:rPr>
              <a:t> the </a:t>
            </a:r>
            <a:r>
              <a:rPr lang="fr-FR" i="1" dirty="0" err="1">
                <a:latin typeface="Candara"/>
                <a:cs typeface="Candara"/>
              </a:rPr>
              <a:t>evidence</a:t>
            </a:r>
            <a:r>
              <a:rPr lang="fr-FR" i="1" dirty="0">
                <a:latin typeface="Candara"/>
                <a:cs typeface="Candara"/>
              </a:rPr>
              <a:t> base and support for the Innovation Union and </a:t>
            </a:r>
            <a:r>
              <a:rPr lang="fr-FR" i="1" dirty="0" err="1">
                <a:latin typeface="Candara"/>
                <a:cs typeface="Candara"/>
              </a:rPr>
              <a:t>European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Research</a:t>
            </a:r>
            <a:r>
              <a:rPr lang="fr-FR" i="1" dirty="0" smtClean="0">
                <a:latin typeface="Candara"/>
                <a:cs typeface="Candara"/>
              </a:rPr>
              <a:t> Area</a:t>
            </a:r>
          </a:p>
          <a:p>
            <a:r>
              <a:rPr lang="fr-FR" i="1" dirty="0">
                <a:latin typeface="Candara"/>
                <a:cs typeface="Candara"/>
              </a:rPr>
              <a:t>6.2.2. Explore new </a:t>
            </a:r>
            <a:r>
              <a:rPr lang="fr-FR" i="1" dirty="0" err="1">
                <a:latin typeface="Candara"/>
                <a:cs typeface="Candara"/>
              </a:rPr>
              <a:t>forms</a:t>
            </a:r>
            <a:r>
              <a:rPr lang="fr-FR" i="1" dirty="0">
                <a:latin typeface="Candara"/>
                <a:cs typeface="Candara"/>
              </a:rPr>
              <a:t> of innovation, </a:t>
            </a:r>
            <a:r>
              <a:rPr lang="fr-FR" i="1" dirty="0" err="1">
                <a:latin typeface="Candara"/>
                <a:cs typeface="Candara"/>
              </a:rPr>
              <a:t>with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special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emphasis</a:t>
            </a:r>
            <a:r>
              <a:rPr lang="fr-FR" i="1" dirty="0">
                <a:latin typeface="Candara"/>
                <a:cs typeface="Candara"/>
              </a:rPr>
              <a:t> on social innovation and </a:t>
            </a:r>
            <a:r>
              <a:rPr lang="fr-FR" i="1" dirty="0" err="1" smtClean="0">
                <a:latin typeface="Candara"/>
                <a:cs typeface="Candara"/>
              </a:rPr>
              <a:t>creativity</a:t>
            </a:r>
            <a:r>
              <a:rPr lang="fr-FR" i="1" dirty="0" smtClean="0">
                <a:latin typeface="Candara"/>
                <a:cs typeface="Candara"/>
              </a:rPr>
              <a:t> and </a:t>
            </a:r>
            <a:r>
              <a:rPr lang="fr-FR" i="1" dirty="0" err="1">
                <a:latin typeface="Candara"/>
                <a:cs typeface="Candara"/>
              </a:rPr>
              <a:t>understand</a:t>
            </a:r>
            <a:r>
              <a:rPr lang="fr-FR" i="1" dirty="0">
                <a:latin typeface="Candara"/>
                <a:cs typeface="Candara"/>
              </a:rPr>
              <a:t> how all </a:t>
            </a:r>
            <a:r>
              <a:rPr lang="fr-FR" i="1" dirty="0" err="1">
                <a:latin typeface="Candara"/>
                <a:cs typeface="Candara"/>
              </a:rPr>
              <a:t>forms</a:t>
            </a:r>
            <a:r>
              <a:rPr lang="fr-FR" i="1" dirty="0">
                <a:latin typeface="Candara"/>
                <a:cs typeface="Candara"/>
              </a:rPr>
              <a:t> of innovation are </a:t>
            </a:r>
            <a:r>
              <a:rPr lang="fr-FR" i="1" dirty="0" err="1">
                <a:latin typeface="Candara"/>
                <a:cs typeface="Candara"/>
              </a:rPr>
              <a:t>developed</a:t>
            </a:r>
            <a:r>
              <a:rPr lang="fr-FR" i="1" dirty="0">
                <a:latin typeface="Candara"/>
                <a:cs typeface="Candara"/>
              </a:rPr>
              <a:t>, </a:t>
            </a:r>
            <a:r>
              <a:rPr lang="fr-FR" i="1" dirty="0" err="1">
                <a:latin typeface="Candara"/>
                <a:cs typeface="Candara"/>
              </a:rPr>
              <a:t>succeed</a:t>
            </a:r>
            <a:r>
              <a:rPr lang="fr-FR" i="1" dirty="0">
                <a:latin typeface="Candara"/>
                <a:cs typeface="Candara"/>
              </a:rPr>
              <a:t> or </a:t>
            </a:r>
            <a:r>
              <a:rPr lang="fr-FR" i="1" dirty="0" err="1" smtClean="0">
                <a:latin typeface="Candara"/>
                <a:cs typeface="Candara"/>
              </a:rPr>
              <a:t>fail</a:t>
            </a:r>
            <a:endParaRPr lang="fr-FR" i="1" dirty="0" smtClean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6.2.3. </a:t>
            </a:r>
            <a:r>
              <a:rPr lang="fr-FR" i="1" dirty="0" err="1">
                <a:latin typeface="Candara"/>
                <a:cs typeface="Candara"/>
              </a:rPr>
              <a:t>Make</a:t>
            </a:r>
            <a:r>
              <a:rPr lang="fr-FR" i="1" dirty="0">
                <a:latin typeface="Candara"/>
                <a:cs typeface="Candara"/>
              </a:rPr>
              <a:t> use of the </a:t>
            </a:r>
            <a:r>
              <a:rPr lang="fr-FR" i="1" dirty="0" err="1">
                <a:latin typeface="Candara"/>
                <a:cs typeface="Candara"/>
              </a:rPr>
              <a:t>innovative</a:t>
            </a:r>
            <a:r>
              <a:rPr lang="fr-FR" i="1" dirty="0">
                <a:latin typeface="Candara"/>
                <a:cs typeface="Candara"/>
              </a:rPr>
              <a:t>, </a:t>
            </a:r>
            <a:r>
              <a:rPr lang="fr-FR" i="1" dirty="0" err="1">
                <a:latin typeface="Candara"/>
                <a:cs typeface="Candara"/>
              </a:rPr>
              <a:t>creative</a:t>
            </a:r>
            <a:r>
              <a:rPr lang="fr-FR" i="1" dirty="0">
                <a:latin typeface="Candara"/>
                <a:cs typeface="Candara"/>
              </a:rPr>
              <a:t> and productive </a:t>
            </a:r>
            <a:r>
              <a:rPr lang="fr-FR" i="1" dirty="0" err="1">
                <a:latin typeface="Candara"/>
                <a:cs typeface="Candara"/>
              </a:rPr>
              <a:t>potential</a:t>
            </a:r>
            <a:r>
              <a:rPr lang="fr-FR" i="1" dirty="0">
                <a:latin typeface="Candara"/>
                <a:cs typeface="Candara"/>
              </a:rPr>
              <a:t> of all </a:t>
            </a:r>
            <a:r>
              <a:rPr lang="fr-FR" i="1" dirty="0" err="1" smtClean="0">
                <a:latin typeface="Candara"/>
                <a:cs typeface="Candara"/>
              </a:rPr>
              <a:t>generations</a:t>
            </a:r>
            <a:endParaRPr lang="fr-FR" i="1" dirty="0" smtClean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6.2.4. </a:t>
            </a:r>
            <a:r>
              <a:rPr lang="fr-FR" i="1" dirty="0" err="1">
                <a:latin typeface="Candara"/>
                <a:cs typeface="Candara"/>
              </a:rPr>
              <a:t>Ensure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societal</a:t>
            </a:r>
            <a:r>
              <a:rPr lang="fr-FR" i="1" dirty="0">
                <a:latin typeface="Candara"/>
                <a:cs typeface="Candara"/>
              </a:rPr>
              <a:t> engagement in </a:t>
            </a:r>
            <a:r>
              <a:rPr lang="fr-FR" i="1" dirty="0" err="1">
                <a:latin typeface="Candara"/>
                <a:cs typeface="Candara"/>
              </a:rPr>
              <a:t>research</a:t>
            </a:r>
            <a:r>
              <a:rPr lang="fr-FR" i="1" dirty="0">
                <a:latin typeface="Candara"/>
                <a:cs typeface="Candara"/>
              </a:rPr>
              <a:t> and </a:t>
            </a:r>
            <a:r>
              <a:rPr lang="fr-FR" i="1" dirty="0" smtClean="0">
                <a:latin typeface="Candara"/>
                <a:cs typeface="Candara"/>
              </a:rPr>
              <a:t>innovation</a:t>
            </a:r>
          </a:p>
          <a:p>
            <a:r>
              <a:rPr lang="fr-FR" i="1" dirty="0">
                <a:latin typeface="Candara"/>
                <a:cs typeface="Candara"/>
              </a:rPr>
              <a:t>6.2.5. </a:t>
            </a:r>
            <a:r>
              <a:rPr lang="fr-FR" i="1" dirty="0" err="1">
                <a:latin typeface="Candara"/>
                <a:cs typeface="Candara"/>
              </a:rPr>
              <a:t>Promote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coherent</a:t>
            </a:r>
            <a:r>
              <a:rPr lang="fr-FR" i="1" dirty="0">
                <a:latin typeface="Candara"/>
                <a:cs typeface="Candara"/>
              </a:rPr>
              <a:t> and effective </a:t>
            </a:r>
            <a:r>
              <a:rPr lang="fr-FR" i="1" dirty="0" err="1">
                <a:latin typeface="Candara"/>
                <a:cs typeface="Candara"/>
              </a:rPr>
              <a:t>cooperation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with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third</a:t>
            </a:r>
            <a:r>
              <a:rPr lang="fr-FR" i="1" dirty="0">
                <a:latin typeface="Candara"/>
                <a:cs typeface="Candara"/>
              </a:rPr>
              <a:t> countries</a:t>
            </a:r>
            <a:endParaRPr lang="fr-FR" i="1" dirty="0" smtClean="0">
              <a:latin typeface="Candara"/>
              <a:cs typeface="Candara"/>
            </a:endParaRPr>
          </a:p>
          <a:p>
            <a:endParaRPr lang="fr-FR" i="1" dirty="0" smtClean="0"/>
          </a:p>
          <a:p>
            <a:endParaRPr lang="fr-FR" i="1" dirty="0" smtClean="0"/>
          </a:p>
        </p:txBody>
      </p:sp>
    </p:spTree>
    <p:extLst>
      <p:ext uri="{BB962C8B-B14F-4D97-AF65-F5344CB8AC3E}">
        <p14:creationId xmlns:p14="http://schemas.microsoft.com/office/powerpoint/2010/main" val="40482784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49657" y="1036635"/>
            <a:ext cx="7062505" cy="5909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Candara"/>
                <a:cs typeface="Candara"/>
                <a:hlinkClick r:id="rId2"/>
              </a:rPr>
              <a:t>Research and Innovation (DG RTD)</a:t>
            </a:r>
            <a:endParaRPr lang="fr-FR" u="sng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Part III '</a:t>
            </a:r>
            <a:r>
              <a:rPr lang="fr-FR" dirty="0" err="1" smtClean="0">
                <a:latin typeface="Candara"/>
                <a:cs typeface="Candara"/>
              </a:rPr>
              <a:t>Societal</a:t>
            </a:r>
            <a:r>
              <a:rPr lang="fr-FR" dirty="0" smtClean="0">
                <a:latin typeface="Candara"/>
                <a:cs typeface="Candara"/>
              </a:rPr>
              <a:t> challenges’ 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>
                <a:latin typeface="Candara"/>
                <a:cs typeface="Candara"/>
              </a:rPr>
              <a:t>6. EUROPE </a:t>
            </a:r>
            <a:r>
              <a:rPr lang="fr-FR" dirty="0" smtClean="0">
                <a:latin typeface="Candara"/>
                <a:cs typeface="Candara"/>
              </a:rPr>
              <a:t>IN </a:t>
            </a:r>
            <a:r>
              <a:rPr lang="fr-FR" dirty="0">
                <a:latin typeface="Candara"/>
                <a:cs typeface="Candara"/>
              </a:rPr>
              <a:t>A </a:t>
            </a:r>
            <a:r>
              <a:rPr lang="fr-FR" dirty="0" smtClean="0">
                <a:latin typeface="Candara"/>
                <a:cs typeface="Candara"/>
              </a:rPr>
              <a:t>CHANGING </a:t>
            </a:r>
            <a:r>
              <a:rPr lang="fr-FR" dirty="0">
                <a:latin typeface="Candara"/>
                <a:cs typeface="Candara"/>
              </a:rPr>
              <a:t>WORLD - </a:t>
            </a:r>
            <a:r>
              <a:rPr lang="fr-FR" dirty="0" smtClean="0">
                <a:latin typeface="Candara"/>
                <a:cs typeface="Candara"/>
              </a:rPr>
              <a:t>INCLUSIVE</a:t>
            </a:r>
            <a:r>
              <a:rPr lang="fr-FR" dirty="0">
                <a:latin typeface="Candara"/>
                <a:cs typeface="Candara"/>
              </a:rPr>
              <a:t>, </a:t>
            </a:r>
            <a:r>
              <a:rPr lang="fr-FR" dirty="0" smtClean="0">
                <a:latin typeface="Candara"/>
                <a:cs typeface="Candara"/>
              </a:rPr>
              <a:t>INNOVATIVE AND REFLECTIVE SOCIETIES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>
                <a:latin typeface="Candara"/>
                <a:cs typeface="Candara"/>
              </a:rPr>
              <a:t>6.3. </a:t>
            </a:r>
            <a:r>
              <a:rPr lang="fr-FR" dirty="0" err="1">
                <a:latin typeface="Candara"/>
                <a:cs typeface="Candara"/>
              </a:rPr>
              <a:t>Reflective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societies</a:t>
            </a:r>
            <a:r>
              <a:rPr lang="fr-FR" dirty="0">
                <a:latin typeface="Candara"/>
                <a:cs typeface="Candara"/>
              </a:rPr>
              <a:t> - Cultural </a:t>
            </a:r>
            <a:r>
              <a:rPr lang="fr-FR" dirty="0" err="1">
                <a:latin typeface="Candara"/>
                <a:cs typeface="Candara"/>
              </a:rPr>
              <a:t>heritage</a:t>
            </a:r>
            <a:r>
              <a:rPr lang="fr-FR" dirty="0">
                <a:latin typeface="Candara"/>
                <a:cs typeface="Candara"/>
              </a:rPr>
              <a:t> and </a:t>
            </a:r>
            <a:r>
              <a:rPr lang="fr-FR" dirty="0" err="1">
                <a:latin typeface="Candara"/>
                <a:cs typeface="Candara"/>
              </a:rPr>
              <a:t>European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identity</a:t>
            </a:r>
            <a:endParaRPr lang="fr-FR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6.3.1. </a:t>
            </a:r>
            <a:r>
              <a:rPr lang="fr-FR" i="1" dirty="0" err="1">
                <a:latin typeface="Candara"/>
                <a:cs typeface="Candara"/>
              </a:rPr>
              <a:t>Study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European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heritage</a:t>
            </a:r>
            <a:r>
              <a:rPr lang="fr-FR" i="1" dirty="0">
                <a:latin typeface="Candara"/>
                <a:cs typeface="Candara"/>
              </a:rPr>
              <a:t>, </a:t>
            </a:r>
            <a:r>
              <a:rPr lang="fr-FR" i="1" dirty="0" err="1">
                <a:latin typeface="Candara"/>
                <a:cs typeface="Candara"/>
              </a:rPr>
              <a:t>memory</a:t>
            </a:r>
            <a:r>
              <a:rPr lang="fr-FR" i="1" dirty="0">
                <a:latin typeface="Candara"/>
                <a:cs typeface="Candara"/>
              </a:rPr>
              <a:t>, </a:t>
            </a:r>
            <a:r>
              <a:rPr lang="fr-FR" i="1" dirty="0" err="1">
                <a:latin typeface="Candara"/>
                <a:cs typeface="Candara"/>
              </a:rPr>
              <a:t>identity</a:t>
            </a:r>
            <a:r>
              <a:rPr lang="fr-FR" i="1" dirty="0">
                <a:latin typeface="Candara"/>
                <a:cs typeface="Candara"/>
              </a:rPr>
              <a:t>, </a:t>
            </a:r>
            <a:r>
              <a:rPr lang="fr-FR" i="1" dirty="0" err="1">
                <a:latin typeface="Candara"/>
                <a:cs typeface="Candara"/>
              </a:rPr>
              <a:t>integration</a:t>
            </a:r>
            <a:r>
              <a:rPr lang="fr-FR" i="1" dirty="0">
                <a:latin typeface="Candara"/>
                <a:cs typeface="Candara"/>
              </a:rPr>
              <a:t> and cultural interaction </a:t>
            </a:r>
            <a:r>
              <a:rPr lang="fr-FR" i="1" dirty="0" smtClean="0">
                <a:latin typeface="Candara"/>
                <a:cs typeface="Candara"/>
              </a:rPr>
              <a:t>and translation </a:t>
            </a:r>
            <a:r>
              <a:rPr lang="fr-FR" i="1" dirty="0">
                <a:latin typeface="Candara"/>
                <a:cs typeface="Candara"/>
              </a:rPr>
              <a:t>, </a:t>
            </a:r>
            <a:r>
              <a:rPr lang="fr-FR" i="1" dirty="0" err="1">
                <a:latin typeface="Candara"/>
                <a:cs typeface="Candara"/>
              </a:rPr>
              <a:t>including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its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representations</a:t>
            </a:r>
            <a:r>
              <a:rPr lang="fr-FR" i="1" dirty="0">
                <a:latin typeface="Candara"/>
                <a:cs typeface="Candara"/>
              </a:rPr>
              <a:t> in cultural and </a:t>
            </a:r>
            <a:r>
              <a:rPr lang="fr-FR" i="1" dirty="0" err="1">
                <a:latin typeface="Candara"/>
                <a:cs typeface="Candara"/>
              </a:rPr>
              <a:t>scientific</a:t>
            </a:r>
            <a:r>
              <a:rPr lang="fr-FR" i="1" dirty="0">
                <a:latin typeface="Candara"/>
                <a:cs typeface="Candara"/>
              </a:rPr>
              <a:t> collections, archives </a:t>
            </a:r>
            <a:r>
              <a:rPr lang="fr-FR" i="1" dirty="0" smtClean="0">
                <a:latin typeface="Candara"/>
                <a:cs typeface="Candara"/>
              </a:rPr>
              <a:t>and </a:t>
            </a:r>
            <a:r>
              <a:rPr lang="fr-FR" i="1" dirty="0" err="1" smtClean="0">
                <a:latin typeface="Candara"/>
                <a:cs typeface="Candara"/>
              </a:rPr>
              <a:t>museums</a:t>
            </a:r>
            <a:r>
              <a:rPr lang="fr-FR" i="1" dirty="0">
                <a:latin typeface="Candara"/>
                <a:cs typeface="Candara"/>
              </a:rPr>
              <a:t>, to </a:t>
            </a:r>
            <a:r>
              <a:rPr lang="fr-FR" i="1" dirty="0" err="1">
                <a:latin typeface="Candara"/>
                <a:cs typeface="Candara"/>
              </a:rPr>
              <a:t>better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inform</a:t>
            </a:r>
            <a:r>
              <a:rPr lang="fr-FR" i="1" dirty="0">
                <a:latin typeface="Candara"/>
                <a:cs typeface="Candara"/>
              </a:rPr>
              <a:t> and </a:t>
            </a:r>
            <a:r>
              <a:rPr lang="fr-FR" i="1" dirty="0" err="1">
                <a:latin typeface="Candara"/>
                <a:cs typeface="Candara"/>
              </a:rPr>
              <a:t>understand</a:t>
            </a:r>
            <a:r>
              <a:rPr lang="fr-FR" i="1" dirty="0">
                <a:latin typeface="Candara"/>
                <a:cs typeface="Candara"/>
              </a:rPr>
              <a:t> the </a:t>
            </a:r>
            <a:r>
              <a:rPr lang="fr-FR" i="1" dirty="0" err="1">
                <a:latin typeface="Candara"/>
                <a:cs typeface="Candara"/>
              </a:rPr>
              <a:t>present</a:t>
            </a:r>
            <a:r>
              <a:rPr lang="fr-FR" i="1" dirty="0">
                <a:latin typeface="Candara"/>
                <a:cs typeface="Candara"/>
              </a:rPr>
              <a:t> by </a:t>
            </a:r>
            <a:r>
              <a:rPr lang="fr-FR" i="1" dirty="0" err="1">
                <a:latin typeface="Candara"/>
                <a:cs typeface="Candara"/>
              </a:rPr>
              <a:t>richer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interpretations</a:t>
            </a:r>
            <a:r>
              <a:rPr lang="fr-FR" i="1" dirty="0">
                <a:latin typeface="Candara"/>
                <a:cs typeface="Candara"/>
              </a:rPr>
              <a:t> of the </a:t>
            </a:r>
            <a:r>
              <a:rPr lang="fr-FR" i="1" dirty="0" err="1" smtClean="0">
                <a:latin typeface="Candara"/>
                <a:cs typeface="Candara"/>
              </a:rPr>
              <a:t>past</a:t>
            </a:r>
            <a:endParaRPr lang="fr-FR" i="1" dirty="0" smtClean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6.3.2. </a:t>
            </a:r>
            <a:r>
              <a:rPr lang="fr-FR" i="1" dirty="0" err="1">
                <a:latin typeface="Candara"/>
                <a:cs typeface="Candara"/>
              </a:rPr>
              <a:t>Research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into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European</a:t>
            </a:r>
            <a:r>
              <a:rPr lang="fr-FR" i="1" dirty="0">
                <a:latin typeface="Candara"/>
                <a:cs typeface="Candara"/>
              </a:rPr>
              <a:t> countries’ and </a:t>
            </a:r>
            <a:r>
              <a:rPr lang="fr-FR" i="1" dirty="0" err="1">
                <a:latin typeface="Candara"/>
                <a:cs typeface="Candara"/>
              </a:rPr>
              <a:t>regions</a:t>
            </a:r>
            <a:r>
              <a:rPr lang="fr-FR" i="1" dirty="0">
                <a:latin typeface="Candara"/>
                <a:cs typeface="Candara"/>
              </a:rPr>
              <a:t>’ </a:t>
            </a:r>
            <a:r>
              <a:rPr lang="fr-FR" i="1" dirty="0" err="1">
                <a:latin typeface="Candara"/>
                <a:cs typeface="Candara"/>
              </a:rPr>
              <a:t>history</a:t>
            </a:r>
            <a:r>
              <a:rPr lang="fr-FR" i="1" dirty="0">
                <a:latin typeface="Candara"/>
                <a:cs typeface="Candara"/>
              </a:rPr>
              <a:t>, </a:t>
            </a:r>
            <a:r>
              <a:rPr lang="fr-FR" i="1" dirty="0" err="1">
                <a:latin typeface="Candara"/>
                <a:cs typeface="Candara"/>
              </a:rPr>
              <a:t>literature</a:t>
            </a:r>
            <a:r>
              <a:rPr lang="fr-FR" i="1" dirty="0">
                <a:latin typeface="Candara"/>
                <a:cs typeface="Candara"/>
              </a:rPr>
              <a:t>, art, </a:t>
            </a:r>
            <a:r>
              <a:rPr lang="fr-FR" i="1" dirty="0" err="1">
                <a:latin typeface="Candara"/>
                <a:cs typeface="Candara"/>
              </a:rPr>
              <a:t>philosophy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smtClean="0">
                <a:latin typeface="Candara"/>
                <a:cs typeface="Candara"/>
              </a:rPr>
              <a:t>and religions </a:t>
            </a:r>
            <a:r>
              <a:rPr lang="fr-FR" i="1" dirty="0">
                <a:latin typeface="Candara"/>
                <a:cs typeface="Candara"/>
              </a:rPr>
              <a:t>and how </a:t>
            </a:r>
            <a:r>
              <a:rPr lang="fr-FR" i="1" dirty="0" err="1">
                <a:latin typeface="Candara"/>
                <a:cs typeface="Candara"/>
              </a:rPr>
              <a:t>these</a:t>
            </a:r>
            <a:r>
              <a:rPr lang="fr-FR" i="1" dirty="0">
                <a:latin typeface="Candara"/>
                <a:cs typeface="Candara"/>
              </a:rPr>
              <a:t> have </a:t>
            </a:r>
            <a:r>
              <a:rPr lang="fr-FR" i="1" dirty="0" err="1">
                <a:latin typeface="Candara"/>
                <a:cs typeface="Candara"/>
              </a:rPr>
              <a:t>informed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contemporary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European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diversity</a:t>
            </a:r>
            <a:endParaRPr lang="fr-FR" i="1" dirty="0" smtClean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6.3.3. </a:t>
            </a:r>
            <a:r>
              <a:rPr lang="fr-FR" i="1" dirty="0" err="1">
                <a:latin typeface="Candara"/>
                <a:cs typeface="Candara"/>
              </a:rPr>
              <a:t>Research</a:t>
            </a:r>
            <a:r>
              <a:rPr lang="fr-FR" i="1" dirty="0">
                <a:latin typeface="Candara"/>
                <a:cs typeface="Candara"/>
              </a:rPr>
              <a:t> on </a:t>
            </a:r>
            <a:r>
              <a:rPr lang="fr-FR" i="1" dirty="0" err="1">
                <a:latin typeface="Candara"/>
                <a:cs typeface="Candara"/>
              </a:rPr>
              <a:t>Europe's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role</a:t>
            </a:r>
            <a:r>
              <a:rPr lang="fr-FR" i="1" dirty="0">
                <a:latin typeface="Candara"/>
                <a:cs typeface="Candara"/>
              </a:rPr>
              <a:t> in the world, on the </a:t>
            </a:r>
            <a:r>
              <a:rPr lang="fr-FR" i="1" dirty="0" err="1">
                <a:latin typeface="Candara"/>
                <a:cs typeface="Candara"/>
              </a:rPr>
              <a:t>mutual</a:t>
            </a:r>
            <a:r>
              <a:rPr lang="fr-FR" i="1" dirty="0">
                <a:latin typeface="Candara"/>
                <a:cs typeface="Candara"/>
              </a:rPr>
              <a:t> influence and </a:t>
            </a:r>
            <a:r>
              <a:rPr lang="fr-FR" i="1" dirty="0" err="1">
                <a:latin typeface="Candara"/>
                <a:cs typeface="Candara"/>
              </a:rPr>
              <a:t>ties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between</a:t>
            </a:r>
            <a:r>
              <a:rPr lang="fr-FR" i="1" dirty="0">
                <a:latin typeface="Candara"/>
                <a:cs typeface="Candara"/>
              </a:rPr>
              <a:t> the </a:t>
            </a:r>
            <a:r>
              <a:rPr lang="fr-FR" i="1" dirty="0" smtClean="0">
                <a:latin typeface="Candara"/>
                <a:cs typeface="Candara"/>
              </a:rPr>
              <a:t>world </a:t>
            </a:r>
            <a:r>
              <a:rPr lang="fr-FR" i="1" dirty="0" err="1" smtClean="0">
                <a:latin typeface="Candara"/>
                <a:cs typeface="Candara"/>
              </a:rPr>
              <a:t>regions</a:t>
            </a:r>
            <a:r>
              <a:rPr lang="fr-FR" i="1" dirty="0">
                <a:latin typeface="Candara"/>
                <a:cs typeface="Candara"/>
              </a:rPr>
              <a:t>, and a </a:t>
            </a:r>
            <a:r>
              <a:rPr lang="fr-FR" i="1" dirty="0" err="1">
                <a:latin typeface="Candara"/>
                <a:cs typeface="Candara"/>
              </a:rPr>
              <a:t>view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from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outside</a:t>
            </a:r>
            <a:r>
              <a:rPr lang="fr-FR" i="1" dirty="0">
                <a:latin typeface="Candara"/>
                <a:cs typeface="Candara"/>
              </a:rPr>
              <a:t> on </a:t>
            </a:r>
            <a:r>
              <a:rPr lang="fr-FR" i="1" dirty="0" err="1">
                <a:latin typeface="Candara"/>
                <a:cs typeface="Candara"/>
              </a:rPr>
              <a:t>European</a:t>
            </a:r>
            <a:r>
              <a:rPr lang="fr-FR" i="1" dirty="0">
                <a:latin typeface="Candara"/>
                <a:cs typeface="Candara"/>
              </a:rPr>
              <a:t> cultures</a:t>
            </a:r>
          </a:p>
          <a:p>
            <a:endParaRPr lang="fr-FR" i="1" dirty="0" smtClean="0"/>
          </a:p>
          <a:p>
            <a:endParaRPr lang="fr-FR" i="1" dirty="0" smtClean="0"/>
          </a:p>
        </p:txBody>
      </p:sp>
    </p:spTree>
    <p:extLst>
      <p:ext uri="{BB962C8B-B14F-4D97-AF65-F5344CB8AC3E}">
        <p14:creationId xmlns:p14="http://schemas.microsoft.com/office/powerpoint/2010/main" val="2175021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49657" y="1036635"/>
            <a:ext cx="706250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Candara"/>
                <a:cs typeface="Candara"/>
                <a:hlinkClick r:id="rId2"/>
              </a:rPr>
              <a:t>Research and Innovation (DG RTD)</a:t>
            </a:r>
            <a:endParaRPr lang="fr-FR" u="sng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b="1" i="1" u="sng" dirty="0" smtClean="0">
                <a:latin typeface="Candara"/>
                <a:cs typeface="Candara"/>
              </a:rPr>
              <a:t>NB : The information </a:t>
            </a:r>
            <a:r>
              <a:rPr lang="fr-FR" b="1" i="1" u="sng" dirty="0" err="1" smtClean="0">
                <a:latin typeface="Candara"/>
                <a:cs typeface="Candara"/>
              </a:rPr>
              <a:t>given</a:t>
            </a:r>
            <a:r>
              <a:rPr lang="fr-FR" b="1" i="1" u="sng" dirty="0" smtClean="0">
                <a:latin typeface="Candara"/>
                <a:cs typeface="Candara"/>
              </a:rPr>
              <a:t> in the </a:t>
            </a:r>
            <a:r>
              <a:rPr lang="fr-FR" b="1" i="1" u="sng" dirty="0" err="1" smtClean="0">
                <a:latin typeface="Candara"/>
                <a:cs typeface="Candara"/>
              </a:rPr>
              <a:t>following</a:t>
            </a:r>
            <a:r>
              <a:rPr lang="fr-FR" b="1" i="1" u="sng" dirty="0" smtClean="0">
                <a:latin typeface="Candara"/>
                <a:cs typeface="Candara"/>
              </a:rPr>
              <a:t> pages </a:t>
            </a:r>
            <a:r>
              <a:rPr lang="fr-FR" b="1" i="1" u="sng" dirty="0" err="1" smtClean="0">
                <a:latin typeface="Candara"/>
                <a:cs typeface="Candara"/>
              </a:rPr>
              <a:t>comes</a:t>
            </a:r>
            <a:r>
              <a:rPr lang="fr-FR" b="1" i="1" u="sng" dirty="0" smtClean="0">
                <a:latin typeface="Candara"/>
                <a:cs typeface="Candara"/>
              </a:rPr>
              <a:t> </a:t>
            </a:r>
            <a:r>
              <a:rPr lang="fr-FR" b="1" i="1" u="sng" dirty="0" err="1" smtClean="0">
                <a:latin typeface="Candara"/>
                <a:cs typeface="Candara"/>
              </a:rPr>
              <a:t>from</a:t>
            </a:r>
            <a:r>
              <a:rPr lang="fr-FR" b="1" i="1" u="sng" dirty="0" smtClean="0">
                <a:latin typeface="Candara"/>
                <a:cs typeface="Candara"/>
              </a:rPr>
              <a:t> </a:t>
            </a:r>
            <a:r>
              <a:rPr lang="fr-FR" b="1" i="1" u="sng" dirty="0" err="1" smtClean="0">
                <a:latin typeface="Candara"/>
                <a:cs typeface="Candara"/>
              </a:rPr>
              <a:t>draft</a:t>
            </a:r>
            <a:r>
              <a:rPr lang="fr-FR" b="1" i="1" u="sng" dirty="0" smtClean="0">
                <a:latin typeface="Candara"/>
                <a:cs typeface="Candara"/>
              </a:rPr>
              <a:t> documents. </a:t>
            </a:r>
            <a:r>
              <a:rPr lang="fr-FR" b="1" i="1" u="sng" dirty="0" err="1" smtClean="0">
                <a:latin typeface="Candara"/>
                <a:cs typeface="Candara"/>
              </a:rPr>
              <a:t>They</a:t>
            </a:r>
            <a:r>
              <a:rPr lang="fr-FR" b="1" i="1" u="sng" dirty="0" smtClean="0">
                <a:latin typeface="Candara"/>
                <a:cs typeface="Candara"/>
              </a:rPr>
              <a:t> are not official and must not </a:t>
            </a:r>
            <a:r>
              <a:rPr lang="fr-FR" b="1" i="1" u="sng" dirty="0" err="1" smtClean="0">
                <a:latin typeface="Candara"/>
                <a:cs typeface="Candara"/>
              </a:rPr>
              <a:t>be</a:t>
            </a:r>
            <a:r>
              <a:rPr lang="fr-FR" b="1" i="1" u="sng" dirty="0" smtClean="0">
                <a:latin typeface="Candara"/>
                <a:cs typeface="Candara"/>
              </a:rPr>
              <a:t> </a:t>
            </a:r>
            <a:r>
              <a:rPr lang="fr-FR" b="1" i="1" u="sng" dirty="0" err="1" smtClean="0">
                <a:latin typeface="Candara"/>
                <a:cs typeface="Candara"/>
              </a:rPr>
              <a:t>diffused</a:t>
            </a:r>
            <a:r>
              <a:rPr lang="fr-FR" i="1" dirty="0" smtClean="0">
                <a:latin typeface="Candara"/>
                <a:cs typeface="Candara"/>
              </a:rPr>
              <a:t>.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On </a:t>
            </a:r>
            <a:r>
              <a:rPr lang="fr-FR" dirty="0">
                <a:latin typeface="Candara"/>
                <a:cs typeface="Candara"/>
              </a:rPr>
              <a:t>30 </a:t>
            </a:r>
            <a:r>
              <a:rPr lang="fr-FR" dirty="0" err="1">
                <a:latin typeface="Candara"/>
                <a:cs typeface="Candara"/>
              </a:rPr>
              <a:t>November</a:t>
            </a:r>
            <a:r>
              <a:rPr lang="fr-FR" dirty="0">
                <a:latin typeface="Candara"/>
                <a:cs typeface="Candara"/>
              </a:rPr>
              <a:t> 2011, the Commission </a:t>
            </a:r>
            <a:r>
              <a:rPr lang="fr-FR" dirty="0" err="1">
                <a:latin typeface="Candara"/>
                <a:cs typeface="Candara"/>
              </a:rPr>
              <a:t>submitted</a:t>
            </a:r>
            <a:r>
              <a:rPr lang="fr-FR" dirty="0">
                <a:latin typeface="Candara"/>
                <a:cs typeface="Candara"/>
              </a:rPr>
              <a:t> to the </a:t>
            </a:r>
            <a:r>
              <a:rPr lang="fr-FR" dirty="0" err="1">
                <a:latin typeface="Candara"/>
                <a:cs typeface="Candara"/>
              </a:rPr>
              <a:t>European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Parliament</a:t>
            </a:r>
            <a:r>
              <a:rPr lang="fr-FR" dirty="0">
                <a:latin typeface="Candara"/>
                <a:cs typeface="Candara"/>
              </a:rPr>
              <a:t> and to </a:t>
            </a:r>
            <a:r>
              <a:rPr lang="fr-FR" dirty="0" smtClean="0">
                <a:latin typeface="Candara"/>
                <a:cs typeface="Candara"/>
              </a:rPr>
              <a:t>the Council </a:t>
            </a:r>
            <a:r>
              <a:rPr lang="fr-FR" dirty="0" err="1">
                <a:latin typeface="Candara"/>
                <a:cs typeface="Candara"/>
              </a:rPr>
              <a:t>its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Proposal</a:t>
            </a:r>
            <a:r>
              <a:rPr lang="fr-FR" dirty="0">
                <a:latin typeface="Candara"/>
                <a:cs typeface="Candara"/>
              </a:rPr>
              <a:t> for a Council </a:t>
            </a:r>
            <a:r>
              <a:rPr lang="fr-FR" dirty="0" err="1">
                <a:latin typeface="Candara"/>
                <a:cs typeface="Candara"/>
              </a:rPr>
              <a:t>decision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establishing</a:t>
            </a:r>
            <a:r>
              <a:rPr lang="fr-FR" dirty="0">
                <a:latin typeface="Candara"/>
                <a:cs typeface="Candara"/>
              </a:rPr>
              <a:t> the </a:t>
            </a:r>
            <a:r>
              <a:rPr lang="fr-FR" dirty="0" err="1">
                <a:latin typeface="Candara"/>
                <a:cs typeface="Candara"/>
              </a:rPr>
              <a:t>Specific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smtClean="0">
                <a:latin typeface="Candara"/>
                <a:cs typeface="Candara"/>
              </a:rPr>
              <a:t>Programme </a:t>
            </a:r>
            <a:r>
              <a:rPr lang="fr-FR" dirty="0" err="1" smtClean="0">
                <a:latin typeface="Candara"/>
                <a:cs typeface="Candara"/>
              </a:rPr>
              <a:t>implementing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>
                <a:latin typeface="Candara"/>
                <a:cs typeface="Candara"/>
              </a:rPr>
              <a:t>Horizon 2020 - The Framework Programme for </a:t>
            </a:r>
            <a:r>
              <a:rPr lang="fr-FR" dirty="0" err="1">
                <a:latin typeface="Candara"/>
                <a:cs typeface="Candara"/>
              </a:rPr>
              <a:t>Research</a:t>
            </a:r>
            <a:r>
              <a:rPr lang="fr-FR" dirty="0">
                <a:latin typeface="Candara"/>
                <a:cs typeface="Candara"/>
              </a:rPr>
              <a:t> and </a:t>
            </a:r>
            <a:r>
              <a:rPr lang="fr-FR" dirty="0" smtClean="0">
                <a:latin typeface="Candara"/>
                <a:cs typeface="Candara"/>
              </a:rPr>
              <a:t>Innovation (</a:t>
            </a:r>
            <a:r>
              <a:rPr lang="fr-FR" dirty="0">
                <a:latin typeface="Candara"/>
                <a:cs typeface="Candara"/>
              </a:rPr>
              <a:t>2014-2020)</a:t>
            </a:r>
            <a:r>
              <a:rPr lang="fr-FR" dirty="0" smtClean="0">
                <a:latin typeface="Candara"/>
                <a:cs typeface="Candara"/>
              </a:rPr>
              <a:t>.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endParaRPr lang="fr-FR" dirty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endParaRPr lang="fr-FR" dirty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endParaRPr lang="fr-FR" dirty="0"/>
          </a:p>
        </p:txBody>
      </p:sp>
      <p:pic>
        <p:nvPicPr>
          <p:cNvPr id="2" name="Image 1" descr="H202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077" y="3774274"/>
            <a:ext cx="4969077" cy="2253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903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49657" y="1036635"/>
            <a:ext cx="706250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Candara"/>
                <a:cs typeface="Candara"/>
                <a:hlinkClick r:id="rId2"/>
              </a:rPr>
              <a:t>Research and Innovation (DG RTD)</a:t>
            </a:r>
            <a:endParaRPr lang="fr-FR" u="sng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The </a:t>
            </a:r>
            <a:r>
              <a:rPr lang="fr-FR" dirty="0" err="1" smtClean="0">
                <a:latin typeface="Candara"/>
                <a:cs typeface="Candara"/>
              </a:rPr>
              <a:t>specific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>
                <a:latin typeface="Candara"/>
                <a:cs typeface="Candara"/>
              </a:rPr>
              <a:t>programme </a:t>
            </a:r>
            <a:r>
              <a:rPr lang="fr-FR" dirty="0" err="1">
                <a:latin typeface="Candara"/>
                <a:cs typeface="Candara"/>
              </a:rPr>
              <a:t>shall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consist</a:t>
            </a:r>
            <a:r>
              <a:rPr lang="fr-FR" dirty="0">
                <a:latin typeface="Candara"/>
                <a:cs typeface="Candara"/>
              </a:rPr>
              <a:t> of the </a:t>
            </a:r>
            <a:r>
              <a:rPr lang="fr-FR" dirty="0" err="1">
                <a:latin typeface="Candara"/>
                <a:cs typeface="Candara"/>
              </a:rPr>
              <a:t>following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smtClean="0">
                <a:latin typeface="Candara"/>
                <a:cs typeface="Candara"/>
              </a:rPr>
              <a:t>parts: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Part </a:t>
            </a:r>
            <a:r>
              <a:rPr lang="fr-FR" dirty="0">
                <a:latin typeface="Candara"/>
                <a:cs typeface="Candara"/>
              </a:rPr>
              <a:t>I 'Excellent science'</a:t>
            </a:r>
            <a:r>
              <a:rPr lang="fr-FR" dirty="0" smtClean="0">
                <a:latin typeface="Candara"/>
                <a:cs typeface="Candara"/>
              </a:rPr>
              <a:t>; 17 billions €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Part </a:t>
            </a:r>
            <a:r>
              <a:rPr lang="fr-FR" dirty="0">
                <a:latin typeface="Candara"/>
                <a:cs typeface="Candara"/>
              </a:rPr>
              <a:t>II '</a:t>
            </a:r>
            <a:r>
              <a:rPr lang="fr-FR" dirty="0" err="1">
                <a:latin typeface="Candara"/>
                <a:cs typeface="Candara"/>
              </a:rPr>
              <a:t>Industrial</a:t>
            </a:r>
            <a:r>
              <a:rPr lang="fr-FR" dirty="0">
                <a:latin typeface="Candara"/>
                <a:cs typeface="Candara"/>
              </a:rPr>
              <a:t> leadership'</a:t>
            </a:r>
            <a:r>
              <a:rPr lang="fr-FR" dirty="0" smtClean="0">
                <a:latin typeface="Candara"/>
                <a:cs typeface="Candara"/>
              </a:rPr>
              <a:t>; 23 billions €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Part III '</a:t>
            </a:r>
            <a:r>
              <a:rPr lang="fr-FR" dirty="0" err="1" smtClean="0">
                <a:latin typeface="Candara"/>
                <a:cs typeface="Candara"/>
              </a:rPr>
              <a:t>Societal</a:t>
            </a:r>
            <a:r>
              <a:rPr lang="fr-FR" dirty="0" smtClean="0">
                <a:latin typeface="Candara"/>
                <a:cs typeface="Candara"/>
              </a:rPr>
              <a:t> challenges'; 30 billions €</a:t>
            </a:r>
            <a:endParaRPr lang="fr-FR" dirty="0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2471273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49657" y="1036635"/>
            <a:ext cx="70625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Candara"/>
                <a:cs typeface="Candara"/>
                <a:hlinkClick r:id="rId2"/>
              </a:rPr>
              <a:t>Research and Innovation (DG RTD)</a:t>
            </a:r>
            <a:endParaRPr lang="fr-FR" u="sng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Part III '</a:t>
            </a:r>
            <a:r>
              <a:rPr lang="fr-FR" dirty="0" err="1" smtClean="0">
                <a:latin typeface="Candara"/>
                <a:cs typeface="Candara"/>
              </a:rPr>
              <a:t>Societal</a:t>
            </a:r>
            <a:r>
              <a:rPr lang="fr-FR" dirty="0" smtClean="0">
                <a:latin typeface="Candara"/>
                <a:cs typeface="Candara"/>
              </a:rPr>
              <a:t> challenges’ </a:t>
            </a:r>
            <a:r>
              <a:rPr lang="fr-FR" dirty="0">
                <a:latin typeface="Candara"/>
                <a:cs typeface="Candara"/>
              </a:rPr>
              <a:t>by </a:t>
            </a:r>
            <a:r>
              <a:rPr lang="fr-FR" dirty="0" err="1">
                <a:latin typeface="Candara"/>
                <a:cs typeface="Candara"/>
              </a:rPr>
              <a:t>pursuing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research</a:t>
            </a:r>
            <a:r>
              <a:rPr lang="fr-FR" dirty="0" smtClean="0">
                <a:latin typeface="Candara"/>
                <a:cs typeface="Candara"/>
              </a:rPr>
              <a:t>, </a:t>
            </a:r>
            <a:r>
              <a:rPr lang="fr-FR" dirty="0" err="1" smtClean="0">
                <a:latin typeface="Candara"/>
                <a:cs typeface="Candara"/>
              </a:rPr>
              <a:t>technological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development</a:t>
            </a:r>
            <a:r>
              <a:rPr lang="fr-FR" dirty="0">
                <a:latin typeface="Candara"/>
                <a:cs typeface="Candara"/>
              </a:rPr>
              <a:t>, </a:t>
            </a:r>
            <a:r>
              <a:rPr lang="fr-FR" dirty="0" err="1">
                <a:latin typeface="Candara"/>
                <a:cs typeface="Candara"/>
              </a:rPr>
              <a:t>demonstration</a:t>
            </a:r>
            <a:r>
              <a:rPr lang="fr-FR" dirty="0">
                <a:latin typeface="Candara"/>
                <a:cs typeface="Candara"/>
              </a:rPr>
              <a:t> and innovation actions </a:t>
            </a:r>
            <a:r>
              <a:rPr lang="fr-FR" dirty="0" err="1">
                <a:latin typeface="Candara"/>
                <a:cs typeface="Candara"/>
              </a:rPr>
              <a:t>which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contribute</a:t>
            </a:r>
            <a:r>
              <a:rPr lang="fr-FR" dirty="0">
                <a:latin typeface="Candara"/>
                <a:cs typeface="Candara"/>
              </a:rPr>
              <a:t> to </a:t>
            </a:r>
            <a:r>
              <a:rPr lang="fr-FR" dirty="0" smtClean="0">
                <a:latin typeface="Candara"/>
                <a:cs typeface="Candara"/>
              </a:rPr>
              <a:t>the </a:t>
            </a:r>
            <a:r>
              <a:rPr lang="fr-FR" dirty="0" err="1" smtClean="0">
                <a:latin typeface="Candara"/>
                <a:cs typeface="Candara"/>
              </a:rPr>
              <a:t>following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specific</a:t>
            </a:r>
            <a:r>
              <a:rPr lang="fr-FR" dirty="0">
                <a:latin typeface="Candara"/>
                <a:cs typeface="Candara"/>
              </a:rPr>
              <a:t> objectives</a:t>
            </a:r>
            <a:r>
              <a:rPr lang="fr-FR" dirty="0" smtClean="0">
                <a:latin typeface="Candara"/>
                <a:cs typeface="Candara"/>
              </a:rPr>
              <a:t>:</a:t>
            </a:r>
          </a:p>
          <a:p>
            <a:endParaRPr lang="fr-FR" dirty="0">
              <a:latin typeface="Candara"/>
              <a:cs typeface="Candara"/>
            </a:endParaRPr>
          </a:p>
          <a:p>
            <a:pPr marL="342900" indent="-342900">
              <a:buAutoNum type="alphaLcParenBoth"/>
            </a:pPr>
            <a:r>
              <a:rPr lang="fr-FR" dirty="0" err="1" smtClean="0">
                <a:latin typeface="Candara"/>
                <a:cs typeface="Candara"/>
              </a:rPr>
              <a:t>improving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>
                <a:latin typeface="Candara"/>
                <a:cs typeface="Candara"/>
              </a:rPr>
              <a:t>the </a:t>
            </a:r>
            <a:r>
              <a:rPr lang="fr-FR" dirty="0" err="1">
                <a:latin typeface="Candara"/>
                <a:cs typeface="Candara"/>
              </a:rPr>
              <a:t>lifelong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health</a:t>
            </a:r>
            <a:r>
              <a:rPr lang="fr-FR" dirty="0">
                <a:latin typeface="Candara"/>
                <a:cs typeface="Candara"/>
              </a:rPr>
              <a:t> and </a:t>
            </a:r>
            <a:r>
              <a:rPr lang="fr-FR" dirty="0" err="1">
                <a:latin typeface="Candara"/>
                <a:cs typeface="Candara"/>
              </a:rPr>
              <a:t>wellbeing</a:t>
            </a:r>
            <a:r>
              <a:rPr lang="fr-FR" dirty="0" smtClean="0">
                <a:latin typeface="Candara"/>
                <a:cs typeface="Candara"/>
              </a:rPr>
              <a:t>;</a:t>
            </a:r>
          </a:p>
          <a:p>
            <a:pPr marL="342900" indent="-342900">
              <a:buAutoNum type="alphaLcParenBoth"/>
            </a:pPr>
            <a:endParaRPr lang="fr-FR" dirty="0">
              <a:latin typeface="Candara"/>
              <a:cs typeface="Candara"/>
            </a:endParaRPr>
          </a:p>
          <a:p>
            <a:r>
              <a:rPr lang="fr-FR" dirty="0">
                <a:latin typeface="Candara"/>
                <a:cs typeface="Candara"/>
              </a:rPr>
              <a:t>(b) </a:t>
            </a:r>
            <a:r>
              <a:rPr lang="fr-FR" dirty="0" err="1">
                <a:latin typeface="Candara"/>
                <a:cs typeface="Candara"/>
              </a:rPr>
              <a:t>securing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sufficient</a:t>
            </a:r>
            <a:r>
              <a:rPr lang="fr-FR" dirty="0">
                <a:latin typeface="Candara"/>
                <a:cs typeface="Candara"/>
              </a:rPr>
              <a:t> supplies of </a:t>
            </a:r>
            <a:r>
              <a:rPr lang="fr-FR" dirty="0" err="1">
                <a:latin typeface="Candara"/>
                <a:cs typeface="Candara"/>
              </a:rPr>
              <a:t>safe</a:t>
            </a:r>
            <a:r>
              <a:rPr lang="fr-FR" dirty="0">
                <a:latin typeface="Candara"/>
                <a:cs typeface="Candara"/>
              </a:rPr>
              <a:t>, </a:t>
            </a:r>
            <a:r>
              <a:rPr lang="fr-FR" dirty="0" err="1">
                <a:latin typeface="Candara"/>
                <a:cs typeface="Candara"/>
              </a:rPr>
              <a:t>healthy</a:t>
            </a:r>
            <a:r>
              <a:rPr lang="fr-FR" dirty="0">
                <a:latin typeface="Candara"/>
                <a:cs typeface="Candara"/>
              </a:rPr>
              <a:t> and </a:t>
            </a:r>
            <a:r>
              <a:rPr lang="fr-FR" dirty="0" err="1">
                <a:latin typeface="Candara"/>
                <a:cs typeface="Candara"/>
              </a:rPr>
              <a:t>high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quality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food</a:t>
            </a:r>
            <a:r>
              <a:rPr lang="fr-FR" dirty="0">
                <a:latin typeface="Candara"/>
                <a:cs typeface="Candara"/>
              </a:rPr>
              <a:t> and </a:t>
            </a:r>
            <a:r>
              <a:rPr lang="fr-FR" dirty="0" err="1">
                <a:latin typeface="Candara"/>
                <a:cs typeface="Candara"/>
              </a:rPr>
              <a:t>other</a:t>
            </a:r>
            <a:r>
              <a:rPr lang="fr-FR" dirty="0">
                <a:latin typeface="Candara"/>
                <a:cs typeface="Candara"/>
              </a:rPr>
              <a:t> bio-</a:t>
            </a:r>
            <a:r>
              <a:rPr lang="fr-FR" dirty="0" err="1" smtClean="0">
                <a:latin typeface="Candara"/>
                <a:cs typeface="Candara"/>
              </a:rPr>
              <a:t>based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products</a:t>
            </a:r>
            <a:r>
              <a:rPr lang="fr-FR" dirty="0">
                <a:latin typeface="Candara"/>
                <a:cs typeface="Candara"/>
              </a:rPr>
              <a:t>, by </a:t>
            </a:r>
            <a:r>
              <a:rPr lang="fr-FR" dirty="0" err="1">
                <a:latin typeface="Candara"/>
                <a:cs typeface="Candara"/>
              </a:rPr>
              <a:t>developing</a:t>
            </a:r>
            <a:r>
              <a:rPr lang="fr-FR" dirty="0">
                <a:latin typeface="Candara"/>
                <a:cs typeface="Candara"/>
              </a:rPr>
              <a:t> productive, </a:t>
            </a:r>
            <a:r>
              <a:rPr lang="fr-FR" dirty="0" err="1">
                <a:latin typeface="Candara"/>
                <a:cs typeface="Candara"/>
              </a:rPr>
              <a:t>sustainable</a:t>
            </a:r>
            <a:r>
              <a:rPr lang="fr-FR" dirty="0">
                <a:latin typeface="Candara"/>
                <a:cs typeface="Candara"/>
              </a:rPr>
              <a:t> and </a:t>
            </a:r>
            <a:r>
              <a:rPr lang="fr-FR" dirty="0" err="1">
                <a:latin typeface="Candara"/>
                <a:cs typeface="Candara"/>
              </a:rPr>
              <a:t>resource</a:t>
            </a:r>
            <a:r>
              <a:rPr lang="fr-FR" dirty="0">
                <a:latin typeface="Candara"/>
                <a:cs typeface="Candara"/>
              </a:rPr>
              <a:t>-efficient </a:t>
            </a:r>
            <a:r>
              <a:rPr lang="fr-FR" dirty="0" err="1" smtClean="0">
                <a:latin typeface="Candara"/>
                <a:cs typeface="Candara"/>
              </a:rPr>
              <a:t>primary</a:t>
            </a:r>
            <a:r>
              <a:rPr lang="fr-FR" dirty="0" smtClean="0">
                <a:latin typeface="Candara"/>
                <a:cs typeface="Candara"/>
              </a:rPr>
              <a:t> production </a:t>
            </a:r>
            <a:r>
              <a:rPr lang="fr-FR" dirty="0" err="1">
                <a:latin typeface="Candara"/>
                <a:cs typeface="Candara"/>
              </a:rPr>
              <a:t>systems</a:t>
            </a:r>
            <a:r>
              <a:rPr lang="fr-FR" dirty="0">
                <a:latin typeface="Candara"/>
                <a:cs typeface="Candara"/>
              </a:rPr>
              <a:t>, </a:t>
            </a:r>
            <a:r>
              <a:rPr lang="fr-FR" dirty="0" err="1">
                <a:latin typeface="Candara"/>
                <a:cs typeface="Candara"/>
              </a:rPr>
              <a:t>fostering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related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ecosystem</a:t>
            </a:r>
            <a:r>
              <a:rPr lang="fr-FR" dirty="0">
                <a:latin typeface="Candara"/>
                <a:cs typeface="Candara"/>
              </a:rPr>
              <a:t> services and the </a:t>
            </a:r>
            <a:r>
              <a:rPr lang="fr-FR" dirty="0" err="1">
                <a:latin typeface="Candara"/>
                <a:cs typeface="Candara"/>
              </a:rPr>
              <a:t>recovery</a:t>
            </a:r>
            <a:r>
              <a:rPr lang="fr-FR" dirty="0">
                <a:latin typeface="Candara"/>
                <a:cs typeface="Candara"/>
              </a:rPr>
              <a:t> of </a:t>
            </a:r>
            <a:r>
              <a:rPr lang="fr-FR" dirty="0" err="1" smtClean="0">
                <a:latin typeface="Candara"/>
                <a:cs typeface="Candara"/>
              </a:rPr>
              <a:t>biological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diversity</a:t>
            </a:r>
            <a:r>
              <a:rPr lang="fr-FR" dirty="0">
                <a:latin typeface="Candara"/>
                <a:cs typeface="Candara"/>
              </a:rPr>
              <a:t>, </a:t>
            </a:r>
            <a:r>
              <a:rPr lang="fr-FR" dirty="0" err="1">
                <a:latin typeface="Candara"/>
                <a:cs typeface="Candara"/>
              </a:rPr>
              <a:t>alongside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competitive</a:t>
            </a:r>
            <a:r>
              <a:rPr lang="fr-FR" dirty="0">
                <a:latin typeface="Candara"/>
                <a:cs typeface="Candara"/>
              </a:rPr>
              <a:t> and </a:t>
            </a:r>
            <a:r>
              <a:rPr lang="fr-FR" dirty="0" err="1">
                <a:latin typeface="Candara"/>
                <a:cs typeface="Candara"/>
              </a:rPr>
              <a:t>low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carbon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supply</a:t>
            </a:r>
            <a:r>
              <a:rPr lang="fr-FR" dirty="0">
                <a:latin typeface="Candara"/>
                <a:cs typeface="Candara"/>
              </a:rPr>
              <a:t>, </a:t>
            </a:r>
            <a:r>
              <a:rPr lang="fr-FR" dirty="0" err="1">
                <a:latin typeface="Candara"/>
                <a:cs typeface="Candara"/>
              </a:rPr>
              <a:t>processing</a:t>
            </a:r>
            <a:r>
              <a:rPr lang="fr-FR" dirty="0">
                <a:latin typeface="Candara"/>
                <a:cs typeface="Candara"/>
              </a:rPr>
              <a:t> and marketing</a:t>
            </a:r>
          </a:p>
          <a:p>
            <a:r>
              <a:rPr lang="fr-FR" dirty="0" err="1">
                <a:latin typeface="Candara"/>
                <a:cs typeface="Candara"/>
              </a:rPr>
              <a:t>chains</a:t>
            </a:r>
            <a:r>
              <a:rPr lang="fr-FR" dirty="0" smtClean="0">
                <a:latin typeface="Candara"/>
                <a:cs typeface="Candara"/>
              </a:rPr>
              <a:t>;</a:t>
            </a:r>
            <a:endParaRPr lang="fr-FR" dirty="0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829663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49657" y="1036635"/>
            <a:ext cx="7062505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Candara"/>
                <a:cs typeface="Candara"/>
                <a:hlinkClick r:id="rId2"/>
              </a:rPr>
              <a:t>Research and Innovation (DG RTD)</a:t>
            </a:r>
            <a:endParaRPr lang="fr-FR" u="sng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Part III '</a:t>
            </a:r>
            <a:r>
              <a:rPr lang="fr-FR" dirty="0" err="1" smtClean="0">
                <a:latin typeface="Candara"/>
                <a:cs typeface="Candara"/>
              </a:rPr>
              <a:t>Societal</a:t>
            </a:r>
            <a:r>
              <a:rPr lang="fr-FR" dirty="0" smtClean="0">
                <a:latin typeface="Candara"/>
                <a:cs typeface="Candara"/>
              </a:rPr>
              <a:t> challenges’ 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(c) </a:t>
            </a:r>
            <a:r>
              <a:rPr lang="fr-FR" dirty="0" err="1" smtClean="0">
                <a:latin typeface="Candara"/>
                <a:cs typeface="Candara"/>
              </a:rPr>
              <a:t>making</a:t>
            </a:r>
            <a:r>
              <a:rPr lang="fr-FR" dirty="0" smtClean="0">
                <a:latin typeface="Candara"/>
                <a:cs typeface="Candara"/>
              </a:rPr>
              <a:t> the transition to a </a:t>
            </a:r>
            <a:r>
              <a:rPr lang="fr-FR" dirty="0" err="1" smtClean="0">
                <a:latin typeface="Candara"/>
                <a:cs typeface="Candara"/>
              </a:rPr>
              <a:t>reliable</a:t>
            </a:r>
            <a:r>
              <a:rPr lang="fr-FR" dirty="0" smtClean="0">
                <a:latin typeface="Candara"/>
                <a:cs typeface="Candara"/>
              </a:rPr>
              <a:t>, </a:t>
            </a:r>
            <a:r>
              <a:rPr lang="fr-FR" dirty="0" err="1" smtClean="0">
                <a:latin typeface="Candara"/>
                <a:cs typeface="Candara"/>
              </a:rPr>
              <a:t>publicly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accepted</a:t>
            </a:r>
            <a:r>
              <a:rPr lang="fr-FR" dirty="0" smtClean="0">
                <a:latin typeface="Candara"/>
                <a:cs typeface="Candara"/>
              </a:rPr>
              <a:t>, </a:t>
            </a:r>
            <a:r>
              <a:rPr lang="fr-FR" dirty="0" err="1" smtClean="0">
                <a:latin typeface="Candara"/>
                <a:cs typeface="Candara"/>
              </a:rPr>
              <a:t>sustainable</a:t>
            </a:r>
            <a:r>
              <a:rPr lang="fr-FR" dirty="0" smtClean="0">
                <a:latin typeface="Candara"/>
                <a:cs typeface="Candara"/>
              </a:rPr>
              <a:t> and </a:t>
            </a:r>
            <a:r>
              <a:rPr lang="fr-FR" dirty="0" err="1" smtClean="0">
                <a:latin typeface="Candara"/>
                <a:cs typeface="Candara"/>
              </a:rPr>
              <a:t>competitive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energy</a:t>
            </a:r>
            <a:r>
              <a:rPr lang="fr-FR" dirty="0" smtClean="0">
                <a:latin typeface="Candara"/>
                <a:cs typeface="Candara"/>
              </a:rPr>
              <a:t> system, </a:t>
            </a:r>
            <a:r>
              <a:rPr lang="fr-FR" dirty="0" err="1" smtClean="0">
                <a:latin typeface="Candara"/>
                <a:cs typeface="Candara"/>
              </a:rPr>
              <a:t>aiming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at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reducing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fossil</a:t>
            </a:r>
            <a:r>
              <a:rPr lang="fr-FR" dirty="0" smtClean="0">
                <a:latin typeface="Candara"/>
                <a:cs typeface="Candara"/>
              </a:rPr>
              <a:t> fuel </a:t>
            </a:r>
            <a:r>
              <a:rPr lang="fr-FR" dirty="0" err="1" smtClean="0">
                <a:latin typeface="Candara"/>
                <a:cs typeface="Candara"/>
              </a:rPr>
              <a:t>dependancy</a:t>
            </a:r>
            <a:r>
              <a:rPr lang="fr-FR" dirty="0" smtClean="0">
                <a:latin typeface="Candara"/>
                <a:cs typeface="Candara"/>
              </a:rPr>
              <a:t> in the face of </a:t>
            </a:r>
            <a:r>
              <a:rPr lang="fr-FR" dirty="0" err="1" smtClean="0">
                <a:latin typeface="Candara"/>
                <a:cs typeface="Candara"/>
              </a:rPr>
              <a:t>increasingly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scarce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resources</a:t>
            </a:r>
            <a:r>
              <a:rPr lang="fr-FR" dirty="0" smtClean="0">
                <a:latin typeface="Candara"/>
                <a:cs typeface="Candara"/>
              </a:rPr>
              <a:t>, </a:t>
            </a:r>
            <a:r>
              <a:rPr lang="fr-FR" dirty="0" err="1" smtClean="0">
                <a:latin typeface="Candara"/>
                <a:cs typeface="Candara"/>
              </a:rPr>
              <a:t>increasing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energy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needs</a:t>
            </a:r>
            <a:r>
              <a:rPr lang="fr-FR" dirty="0" smtClean="0">
                <a:latin typeface="Candara"/>
                <a:cs typeface="Candara"/>
              </a:rPr>
              <a:t> and </a:t>
            </a:r>
            <a:r>
              <a:rPr lang="fr-FR" dirty="0" err="1" smtClean="0">
                <a:latin typeface="Candara"/>
                <a:cs typeface="Candara"/>
              </a:rPr>
              <a:t>climate</a:t>
            </a:r>
            <a:r>
              <a:rPr lang="fr-FR" dirty="0" smtClean="0">
                <a:latin typeface="Candara"/>
                <a:cs typeface="Candara"/>
              </a:rPr>
              <a:t> change;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(d) </a:t>
            </a:r>
            <a:r>
              <a:rPr lang="fr-FR" dirty="0" err="1" smtClean="0">
                <a:latin typeface="Candara"/>
                <a:cs typeface="Candara"/>
              </a:rPr>
              <a:t>achieving</a:t>
            </a:r>
            <a:r>
              <a:rPr lang="fr-FR" dirty="0" smtClean="0">
                <a:latin typeface="Candara"/>
                <a:cs typeface="Candara"/>
              </a:rPr>
              <a:t> a </a:t>
            </a:r>
            <a:r>
              <a:rPr lang="fr-FR" dirty="0" err="1" smtClean="0">
                <a:latin typeface="Candara"/>
                <a:cs typeface="Candara"/>
              </a:rPr>
              <a:t>European</a:t>
            </a:r>
            <a:r>
              <a:rPr lang="fr-FR" dirty="0" smtClean="0">
                <a:latin typeface="Candara"/>
                <a:cs typeface="Candara"/>
              </a:rPr>
              <a:t> transport system </a:t>
            </a:r>
            <a:r>
              <a:rPr lang="fr-FR" dirty="0" err="1" smtClean="0">
                <a:latin typeface="Candara"/>
                <a:cs typeface="Candara"/>
              </a:rPr>
              <a:t>that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is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resource</a:t>
            </a:r>
            <a:r>
              <a:rPr lang="fr-FR" dirty="0" smtClean="0">
                <a:latin typeface="Candara"/>
                <a:cs typeface="Candara"/>
              </a:rPr>
              <a:t>-efficient,</a:t>
            </a:r>
          </a:p>
          <a:p>
            <a:r>
              <a:rPr lang="fr-FR" dirty="0" err="1" smtClean="0">
                <a:latin typeface="Candara"/>
                <a:cs typeface="Candara"/>
              </a:rPr>
              <a:t>environmentally-friendly</a:t>
            </a:r>
            <a:r>
              <a:rPr lang="fr-FR" dirty="0" smtClean="0">
                <a:latin typeface="Candara"/>
                <a:cs typeface="Candara"/>
              </a:rPr>
              <a:t>, </a:t>
            </a:r>
            <a:r>
              <a:rPr lang="fr-FR" dirty="0" err="1" smtClean="0">
                <a:latin typeface="Candara"/>
                <a:cs typeface="Candara"/>
              </a:rPr>
              <a:t>safe</a:t>
            </a:r>
            <a:r>
              <a:rPr lang="fr-FR" dirty="0" smtClean="0">
                <a:latin typeface="Candara"/>
                <a:cs typeface="Candara"/>
              </a:rPr>
              <a:t> and </a:t>
            </a:r>
            <a:r>
              <a:rPr lang="fr-FR" dirty="0" err="1" smtClean="0">
                <a:latin typeface="Candara"/>
                <a:cs typeface="Candara"/>
              </a:rPr>
              <a:t>seamless</a:t>
            </a:r>
            <a:r>
              <a:rPr lang="fr-FR" dirty="0" smtClean="0">
                <a:latin typeface="Candara"/>
                <a:cs typeface="Candara"/>
              </a:rPr>
              <a:t> for the </a:t>
            </a:r>
            <a:r>
              <a:rPr lang="fr-FR" dirty="0" err="1" smtClean="0">
                <a:latin typeface="Candara"/>
                <a:cs typeface="Candara"/>
              </a:rPr>
              <a:t>benefit</a:t>
            </a:r>
            <a:r>
              <a:rPr lang="fr-FR" dirty="0" smtClean="0">
                <a:latin typeface="Candara"/>
                <a:cs typeface="Candara"/>
              </a:rPr>
              <a:t> of </a:t>
            </a:r>
            <a:r>
              <a:rPr lang="fr-FR" dirty="0" err="1" smtClean="0">
                <a:latin typeface="Candara"/>
                <a:cs typeface="Candara"/>
              </a:rPr>
              <a:t>citizens</a:t>
            </a:r>
            <a:r>
              <a:rPr lang="fr-FR" dirty="0" smtClean="0">
                <a:latin typeface="Candara"/>
                <a:cs typeface="Candara"/>
              </a:rPr>
              <a:t>, the </a:t>
            </a:r>
            <a:r>
              <a:rPr lang="fr-FR" dirty="0" err="1" smtClean="0">
                <a:latin typeface="Candara"/>
                <a:cs typeface="Candara"/>
              </a:rPr>
              <a:t>economy</a:t>
            </a:r>
            <a:r>
              <a:rPr lang="fr-FR" dirty="0" smtClean="0">
                <a:latin typeface="Candara"/>
                <a:cs typeface="Candara"/>
              </a:rPr>
              <a:t> and society;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(e) </a:t>
            </a:r>
            <a:r>
              <a:rPr lang="fr-FR" dirty="0" err="1" smtClean="0">
                <a:latin typeface="Candara"/>
                <a:cs typeface="Candara"/>
              </a:rPr>
              <a:t>achieving</a:t>
            </a:r>
            <a:r>
              <a:rPr lang="fr-FR" dirty="0" smtClean="0">
                <a:latin typeface="Candara"/>
                <a:cs typeface="Candara"/>
              </a:rPr>
              <a:t> a </a:t>
            </a:r>
            <a:r>
              <a:rPr lang="fr-FR" dirty="0" err="1" smtClean="0">
                <a:latin typeface="Candara"/>
                <a:cs typeface="Candara"/>
              </a:rPr>
              <a:t>resource</a:t>
            </a:r>
            <a:r>
              <a:rPr lang="fr-FR" dirty="0" smtClean="0">
                <a:latin typeface="Candara"/>
                <a:cs typeface="Candara"/>
              </a:rPr>
              <a:t> -and water- efficient and </a:t>
            </a:r>
            <a:r>
              <a:rPr lang="fr-FR" dirty="0" err="1" smtClean="0">
                <a:latin typeface="Candara"/>
                <a:cs typeface="Candara"/>
              </a:rPr>
              <a:t>climate</a:t>
            </a:r>
            <a:r>
              <a:rPr lang="fr-FR" dirty="0" smtClean="0">
                <a:latin typeface="Candara"/>
                <a:cs typeface="Candara"/>
              </a:rPr>
              <a:t> change </a:t>
            </a:r>
            <a:r>
              <a:rPr lang="fr-FR" dirty="0" err="1" smtClean="0">
                <a:latin typeface="Candara"/>
                <a:cs typeface="Candara"/>
              </a:rPr>
              <a:t>resilient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economy</a:t>
            </a:r>
            <a:r>
              <a:rPr lang="fr-FR" dirty="0" smtClean="0">
                <a:latin typeface="Candara"/>
                <a:cs typeface="Candara"/>
              </a:rPr>
              <a:t> and society, protection of the </a:t>
            </a:r>
            <a:r>
              <a:rPr lang="fr-FR" dirty="0" err="1" smtClean="0">
                <a:latin typeface="Candara"/>
                <a:cs typeface="Candara"/>
              </a:rPr>
              <a:t>environment</a:t>
            </a:r>
            <a:r>
              <a:rPr lang="fr-FR" dirty="0" smtClean="0">
                <a:latin typeface="Candara"/>
                <a:cs typeface="Candara"/>
              </a:rPr>
              <a:t> and a </a:t>
            </a:r>
            <a:r>
              <a:rPr lang="fr-FR" dirty="0" err="1" smtClean="0">
                <a:latin typeface="Candara"/>
                <a:cs typeface="Candara"/>
              </a:rPr>
              <a:t>sustainable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supply</a:t>
            </a:r>
            <a:r>
              <a:rPr lang="fr-FR" dirty="0" smtClean="0">
                <a:latin typeface="Candara"/>
                <a:cs typeface="Candara"/>
              </a:rPr>
              <a:t> of </a:t>
            </a:r>
            <a:r>
              <a:rPr lang="fr-FR" dirty="0" err="1" smtClean="0">
                <a:latin typeface="Candara"/>
                <a:cs typeface="Candara"/>
              </a:rPr>
              <a:t>raw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materials</a:t>
            </a:r>
            <a:r>
              <a:rPr lang="fr-FR" dirty="0" smtClean="0">
                <a:latin typeface="Candara"/>
                <a:cs typeface="Candara"/>
              </a:rPr>
              <a:t>, in </a:t>
            </a:r>
            <a:r>
              <a:rPr lang="fr-FR" dirty="0" err="1" smtClean="0">
                <a:latin typeface="Candara"/>
                <a:cs typeface="Candara"/>
              </a:rPr>
              <a:t>order</a:t>
            </a:r>
            <a:r>
              <a:rPr lang="fr-FR" dirty="0" smtClean="0">
                <a:latin typeface="Candara"/>
                <a:cs typeface="Candara"/>
              </a:rPr>
              <a:t> to </a:t>
            </a:r>
            <a:r>
              <a:rPr lang="fr-FR" dirty="0" err="1" smtClean="0">
                <a:latin typeface="Candara"/>
                <a:cs typeface="Candara"/>
              </a:rPr>
              <a:t>meet</a:t>
            </a:r>
            <a:r>
              <a:rPr lang="fr-FR" dirty="0" smtClean="0">
                <a:latin typeface="Candara"/>
                <a:cs typeface="Candara"/>
              </a:rPr>
              <a:t> the </a:t>
            </a:r>
            <a:r>
              <a:rPr lang="fr-FR" dirty="0" err="1" smtClean="0">
                <a:latin typeface="Candara"/>
                <a:cs typeface="Candara"/>
              </a:rPr>
              <a:t>needs</a:t>
            </a:r>
            <a:r>
              <a:rPr lang="fr-FR" dirty="0" smtClean="0">
                <a:latin typeface="Candara"/>
                <a:cs typeface="Candara"/>
              </a:rPr>
              <a:t> of a </a:t>
            </a:r>
            <a:r>
              <a:rPr lang="fr-FR" dirty="0" err="1" smtClean="0">
                <a:latin typeface="Candara"/>
                <a:cs typeface="Candara"/>
              </a:rPr>
              <a:t>growing</a:t>
            </a:r>
            <a:r>
              <a:rPr lang="fr-FR" dirty="0" smtClean="0">
                <a:latin typeface="Candara"/>
                <a:cs typeface="Candara"/>
              </a:rPr>
              <a:t> global population </a:t>
            </a:r>
            <a:r>
              <a:rPr lang="fr-FR" dirty="0" err="1" smtClean="0">
                <a:latin typeface="Candara"/>
                <a:cs typeface="Candara"/>
              </a:rPr>
              <a:t>within</a:t>
            </a:r>
            <a:r>
              <a:rPr lang="fr-FR" dirty="0" smtClean="0">
                <a:latin typeface="Candara"/>
                <a:cs typeface="Candara"/>
              </a:rPr>
              <a:t> the </a:t>
            </a:r>
            <a:r>
              <a:rPr lang="fr-FR" dirty="0" err="1" smtClean="0">
                <a:latin typeface="Candara"/>
                <a:cs typeface="Candara"/>
              </a:rPr>
              <a:t>sustainable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limits</a:t>
            </a:r>
            <a:r>
              <a:rPr lang="fr-FR" dirty="0" smtClean="0">
                <a:latin typeface="Candara"/>
                <a:cs typeface="Candara"/>
              </a:rPr>
              <a:t> of the </a:t>
            </a:r>
            <a:r>
              <a:rPr lang="fr-FR" dirty="0" err="1" smtClean="0">
                <a:latin typeface="Candara"/>
                <a:cs typeface="Candara"/>
              </a:rPr>
              <a:t>planet's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natural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resources</a:t>
            </a:r>
            <a:r>
              <a:rPr lang="fr-FR" dirty="0" smtClean="0">
                <a:latin typeface="Candara"/>
                <a:cs typeface="Candara"/>
              </a:rPr>
              <a:t> and </a:t>
            </a:r>
            <a:r>
              <a:rPr lang="fr-FR" dirty="0" err="1" smtClean="0">
                <a:latin typeface="Candara"/>
                <a:cs typeface="Candara"/>
              </a:rPr>
              <a:t>eco-systems</a:t>
            </a:r>
            <a:r>
              <a:rPr lang="fr-FR" dirty="0" smtClean="0">
                <a:latin typeface="Candara"/>
                <a:cs typeface="Candara"/>
              </a:rPr>
              <a:t>;</a:t>
            </a:r>
            <a:endParaRPr lang="fr-FR" dirty="0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653911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49657" y="1036635"/>
            <a:ext cx="706250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Candara"/>
                <a:cs typeface="Candara"/>
                <a:hlinkClick r:id="rId2"/>
              </a:rPr>
              <a:t>Research and Innovation (DG RTD)</a:t>
            </a:r>
            <a:endParaRPr lang="fr-FR" u="sng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Part III '</a:t>
            </a:r>
            <a:r>
              <a:rPr lang="fr-FR" dirty="0" err="1" smtClean="0">
                <a:latin typeface="Candara"/>
                <a:cs typeface="Candara"/>
              </a:rPr>
              <a:t>Societal</a:t>
            </a:r>
            <a:r>
              <a:rPr lang="fr-FR" dirty="0" smtClean="0">
                <a:latin typeface="Candara"/>
                <a:cs typeface="Candara"/>
              </a:rPr>
              <a:t> challenges’ 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(f) </a:t>
            </a:r>
            <a:r>
              <a:rPr lang="fr-FR" dirty="0" err="1" smtClean="0">
                <a:latin typeface="Candara"/>
                <a:cs typeface="Candara"/>
              </a:rPr>
              <a:t>fostering</a:t>
            </a:r>
            <a:r>
              <a:rPr lang="fr-FR" dirty="0" smtClean="0">
                <a:latin typeface="Candara"/>
                <a:cs typeface="Candara"/>
              </a:rPr>
              <a:t> a </a:t>
            </a:r>
            <a:r>
              <a:rPr lang="fr-FR" dirty="0" err="1" smtClean="0">
                <a:latin typeface="Candara"/>
                <a:cs typeface="Candara"/>
              </a:rPr>
              <a:t>greater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understanding</a:t>
            </a:r>
            <a:r>
              <a:rPr lang="fr-FR" dirty="0" smtClean="0">
                <a:latin typeface="Candara"/>
                <a:cs typeface="Candara"/>
              </a:rPr>
              <a:t> of Europe, </a:t>
            </a:r>
            <a:r>
              <a:rPr lang="fr-FR" dirty="0" err="1" smtClean="0">
                <a:latin typeface="Candara"/>
                <a:cs typeface="Candara"/>
              </a:rPr>
              <a:t>provide</a:t>
            </a:r>
            <a:r>
              <a:rPr lang="fr-FR" dirty="0" smtClean="0">
                <a:latin typeface="Candara"/>
                <a:cs typeface="Candara"/>
              </a:rPr>
              <a:t> solutions and support inclusive, </a:t>
            </a:r>
            <a:r>
              <a:rPr lang="fr-FR" dirty="0" err="1" smtClean="0">
                <a:latin typeface="Candara"/>
                <a:cs typeface="Candara"/>
              </a:rPr>
              <a:t>innovative</a:t>
            </a:r>
            <a:r>
              <a:rPr lang="fr-FR" dirty="0" smtClean="0">
                <a:latin typeface="Candara"/>
                <a:cs typeface="Candara"/>
              </a:rPr>
              <a:t> and </a:t>
            </a:r>
            <a:r>
              <a:rPr lang="fr-FR" dirty="0" err="1" smtClean="0">
                <a:latin typeface="Candara"/>
                <a:cs typeface="Candara"/>
              </a:rPr>
              <a:t>reflective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European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 err="1" smtClean="0">
                <a:latin typeface="Candara"/>
                <a:cs typeface="Candara"/>
              </a:rPr>
              <a:t>societies</a:t>
            </a:r>
            <a:r>
              <a:rPr lang="fr-FR" dirty="0" smtClean="0">
                <a:latin typeface="Candara"/>
                <a:cs typeface="Candara"/>
              </a:rPr>
              <a:t> in a </a:t>
            </a:r>
            <a:r>
              <a:rPr lang="fr-FR" dirty="0" err="1" smtClean="0">
                <a:latin typeface="Candara"/>
                <a:cs typeface="Candara"/>
              </a:rPr>
              <a:t>context</a:t>
            </a:r>
            <a:r>
              <a:rPr lang="fr-FR" dirty="0" smtClean="0">
                <a:latin typeface="Candara"/>
                <a:cs typeface="Candara"/>
              </a:rPr>
              <a:t> of </a:t>
            </a:r>
            <a:r>
              <a:rPr lang="fr-FR" dirty="0" err="1" smtClean="0">
                <a:latin typeface="Candara"/>
                <a:cs typeface="Candara"/>
              </a:rPr>
              <a:t>unprecedented</a:t>
            </a:r>
            <a:r>
              <a:rPr lang="fr-FR" dirty="0" smtClean="0">
                <a:latin typeface="Candara"/>
                <a:cs typeface="Candara"/>
              </a:rPr>
              <a:t> transformations and </a:t>
            </a:r>
            <a:r>
              <a:rPr lang="fr-FR" dirty="0" err="1" smtClean="0">
                <a:latin typeface="Candara"/>
                <a:cs typeface="Candara"/>
              </a:rPr>
              <a:t>growing</a:t>
            </a:r>
            <a:r>
              <a:rPr lang="fr-FR" dirty="0" smtClean="0">
                <a:latin typeface="Candara"/>
                <a:cs typeface="Candara"/>
              </a:rPr>
              <a:t> global </a:t>
            </a:r>
            <a:r>
              <a:rPr lang="fr-FR" dirty="0" err="1" smtClean="0">
                <a:latin typeface="Candara"/>
                <a:cs typeface="Candara"/>
              </a:rPr>
              <a:t>interdependencies</a:t>
            </a:r>
            <a:r>
              <a:rPr lang="fr-FR" dirty="0" smtClean="0">
                <a:latin typeface="Candara"/>
                <a:cs typeface="Candara"/>
              </a:rPr>
              <a:t>;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>
                <a:latin typeface="Candara"/>
                <a:cs typeface="Candara"/>
              </a:rPr>
              <a:t>(g) </a:t>
            </a:r>
            <a:r>
              <a:rPr lang="fr-FR" dirty="0" err="1">
                <a:latin typeface="Candara"/>
                <a:cs typeface="Candara"/>
              </a:rPr>
              <a:t>fostering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secure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European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societies</a:t>
            </a:r>
            <a:r>
              <a:rPr lang="fr-FR" dirty="0">
                <a:latin typeface="Candara"/>
                <a:cs typeface="Candara"/>
              </a:rPr>
              <a:t> in a </a:t>
            </a:r>
            <a:r>
              <a:rPr lang="fr-FR" dirty="0" err="1">
                <a:latin typeface="Candara"/>
                <a:cs typeface="Candara"/>
              </a:rPr>
              <a:t>context</a:t>
            </a:r>
            <a:r>
              <a:rPr lang="fr-FR" dirty="0">
                <a:latin typeface="Candara"/>
                <a:cs typeface="Candara"/>
              </a:rPr>
              <a:t> of </a:t>
            </a:r>
            <a:r>
              <a:rPr lang="fr-FR" dirty="0" err="1">
                <a:latin typeface="Candara"/>
                <a:cs typeface="Candara"/>
              </a:rPr>
              <a:t>unprecedented</a:t>
            </a:r>
            <a:r>
              <a:rPr lang="fr-FR" dirty="0">
                <a:latin typeface="Candara"/>
                <a:cs typeface="Candara"/>
              </a:rPr>
              <a:t> transformations </a:t>
            </a:r>
            <a:r>
              <a:rPr lang="fr-FR" dirty="0" smtClean="0">
                <a:latin typeface="Candara"/>
                <a:cs typeface="Candara"/>
              </a:rPr>
              <a:t>and </a:t>
            </a:r>
            <a:r>
              <a:rPr lang="fr-FR" dirty="0" err="1" smtClean="0">
                <a:latin typeface="Candara"/>
                <a:cs typeface="Candara"/>
              </a:rPr>
              <a:t>growing</a:t>
            </a:r>
            <a:r>
              <a:rPr lang="fr-FR" dirty="0" smtClean="0">
                <a:latin typeface="Candara"/>
                <a:cs typeface="Candara"/>
              </a:rPr>
              <a:t> </a:t>
            </a:r>
            <a:r>
              <a:rPr lang="fr-FR" dirty="0">
                <a:latin typeface="Candara"/>
                <a:cs typeface="Candara"/>
              </a:rPr>
              <a:t>global </a:t>
            </a:r>
            <a:r>
              <a:rPr lang="fr-FR" dirty="0" err="1">
                <a:latin typeface="Candara"/>
                <a:cs typeface="Candara"/>
              </a:rPr>
              <a:t>interdependencies</a:t>
            </a:r>
            <a:r>
              <a:rPr lang="fr-FR" dirty="0">
                <a:latin typeface="Candara"/>
                <a:cs typeface="Candara"/>
              </a:rPr>
              <a:t> and </a:t>
            </a:r>
            <a:r>
              <a:rPr lang="fr-FR" dirty="0" err="1">
                <a:latin typeface="Candara"/>
                <a:cs typeface="Candara"/>
              </a:rPr>
              <a:t>threats</a:t>
            </a:r>
            <a:r>
              <a:rPr lang="fr-FR" dirty="0">
                <a:latin typeface="Candara"/>
                <a:cs typeface="Candara"/>
              </a:rPr>
              <a:t>, </a:t>
            </a:r>
            <a:r>
              <a:rPr lang="fr-FR" dirty="0" err="1">
                <a:latin typeface="Candara"/>
                <a:cs typeface="Candara"/>
              </a:rPr>
              <a:t>while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err="1">
                <a:latin typeface="Candara"/>
                <a:cs typeface="Candara"/>
              </a:rPr>
              <a:t>strengthening</a:t>
            </a:r>
            <a:r>
              <a:rPr lang="fr-FR" dirty="0">
                <a:latin typeface="Candara"/>
                <a:cs typeface="Candara"/>
              </a:rPr>
              <a:t> the </a:t>
            </a:r>
            <a:r>
              <a:rPr lang="fr-FR" dirty="0" err="1">
                <a:latin typeface="Candara"/>
                <a:cs typeface="Candara"/>
              </a:rPr>
              <a:t>European</a:t>
            </a:r>
            <a:r>
              <a:rPr lang="fr-FR" dirty="0">
                <a:latin typeface="Candara"/>
                <a:cs typeface="Candara"/>
              </a:rPr>
              <a:t> </a:t>
            </a:r>
            <a:r>
              <a:rPr lang="fr-FR" dirty="0" smtClean="0">
                <a:latin typeface="Candara"/>
                <a:cs typeface="Candara"/>
              </a:rPr>
              <a:t>culture of </a:t>
            </a:r>
            <a:r>
              <a:rPr lang="fr-FR" dirty="0" err="1">
                <a:latin typeface="Candara"/>
                <a:cs typeface="Candara"/>
              </a:rPr>
              <a:t>freedom</a:t>
            </a:r>
            <a:r>
              <a:rPr lang="fr-FR" dirty="0">
                <a:latin typeface="Candara"/>
                <a:cs typeface="Candara"/>
              </a:rPr>
              <a:t> and justice.</a:t>
            </a:r>
          </a:p>
        </p:txBody>
      </p:sp>
    </p:spTree>
    <p:extLst>
      <p:ext uri="{BB962C8B-B14F-4D97-AF65-F5344CB8AC3E}">
        <p14:creationId xmlns:p14="http://schemas.microsoft.com/office/powerpoint/2010/main" val="308467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49657" y="1036635"/>
            <a:ext cx="7062505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Candara"/>
                <a:cs typeface="Candara"/>
                <a:hlinkClick r:id="rId2"/>
              </a:rPr>
              <a:t>Research and Innovation (DG RTD)</a:t>
            </a:r>
            <a:endParaRPr lang="fr-FR" u="sng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Part III '</a:t>
            </a:r>
            <a:r>
              <a:rPr lang="fr-FR" dirty="0" err="1" smtClean="0">
                <a:latin typeface="Candara"/>
                <a:cs typeface="Candara"/>
              </a:rPr>
              <a:t>Societal</a:t>
            </a:r>
            <a:r>
              <a:rPr lang="fr-FR" dirty="0" smtClean="0">
                <a:latin typeface="Candara"/>
                <a:cs typeface="Candara"/>
              </a:rPr>
              <a:t> challenges’ 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7 challenges: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1. HEALTH</a:t>
            </a:r>
            <a:r>
              <a:rPr lang="fr-FR" dirty="0">
                <a:latin typeface="Candara"/>
                <a:cs typeface="Candara"/>
              </a:rPr>
              <a:t>, DEMOGRAPHIC </a:t>
            </a:r>
            <a:r>
              <a:rPr lang="fr-FR" dirty="0" smtClean="0">
                <a:latin typeface="Candara"/>
                <a:cs typeface="Candara"/>
              </a:rPr>
              <a:t>CHANGE AND WELLBEING</a:t>
            </a:r>
          </a:p>
          <a:p>
            <a:r>
              <a:rPr lang="fr-FR" dirty="0">
                <a:latin typeface="Candara"/>
                <a:cs typeface="Candara"/>
              </a:rPr>
              <a:t>2. </a:t>
            </a:r>
            <a:r>
              <a:rPr lang="fr-FR" dirty="0" smtClean="0">
                <a:latin typeface="Candara"/>
                <a:cs typeface="Candara"/>
              </a:rPr>
              <a:t>EUROPEAN BIOECONOMY CHALLENGES</a:t>
            </a:r>
            <a:r>
              <a:rPr lang="fr-FR" dirty="0">
                <a:latin typeface="Candara"/>
                <a:cs typeface="Candara"/>
              </a:rPr>
              <a:t>: FOOD SECURITY, </a:t>
            </a:r>
            <a:r>
              <a:rPr lang="fr-FR" dirty="0" smtClean="0">
                <a:latin typeface="Candara"/>
                <a:cs typeface="Candara"/>
              </a:rPr>
              <a:t>SUSTAINABLE AGRICULTURE AND </a:t>
            </a:r>
            <a:r>
              <a:rPr lang="fr-FR" dirty="0">
                <a:latin typeface="Candara"/>
                <a:cs typeface="Candara"/>
              </a:rPr>
              <a:t>FORESTRY, </a:t>
            </a:r>
            <a:r>
              <a:rPr lang="fr-FR" dirty="0" smtClean="0">
                <a:latin typeface="Candara"/>
                <a:cs typeface="Candara"/>
              </a:rPr>
              <a:t>MARINE AND </a:t>
            </a:r>
            <a:r>
              <a:rPr lang="fr-FR" dirty="0">
                <a:latin typeface="Candara"/>
                <a:cs typeface="Candara"/>
              </a:rPr>
              <a:t>MARITIME </a:t>
            </a:r>
            <a:r>
              <a:rPr lang="fr-FR" dirty="0" smtClean="0">
                <a:latin typeface="Candara"/>
                <a:cs typeface="Candara"/>
              </a:rPr>
              <a:t>AND INLAND WATER RESEARCH</a:t>
            </a:r>
          </a:p>
          <a:p>
            <a:r>
              <a:rPr lang="fr-FR" dirty="0">
                <a:latin typeface="Candara"/>
                <a:cs typeface="Candara"/>
              </a:rPr>
              <a:t>3. SECURE, </a:t>
            </a:r>
            <a:r>
              <a:rPr lang="fr-FR" dirty="0" smtClean="0">
                <a:latin typeface="Candara"/>
                <a:cs typeface="Candara"/>
              </a:rPr>
              <a:t>CLEAN AND EFFICIENT ENERGY</a:t>
            </a:r>
          </a:p>
          <a:p>
            <a:r>
              <a:rPr lang="fr-FR" dirty="0">
                <a:latin typeface="Candara"/>
                <a:cs typeface="Candara"/>
              </a:rPr>
              <a:t>4. SMART, </a:t>
            </a:r>
            <a:r>
              <a:rPr lang="fr-FR" dirty="0" smtClean="0">
                <a:latin typeface="Candara"/>
                <a:cs typeface="Candara"/>
              </a:rPr>
              <a:t>GREEN AND INTEGRATED TRANSPORT</a:t>
            </a:r>
          </a:p>
          <a:p>
            <a:r>
              <a:rPr lang="fr-FR" dirty="0">
                <a:latin typeface="Candara"/>
                <a:cs typeface="Candara"/>
              </a:rPr>
              <a:t>5. CLIMATE </a:t>
            </a:r>
            <a:r>
              <a:rPr lang="fr-FR" dirty="0" smtClean="0">
                <a:latin typeface="Candara"/>
                <a:cs typeface="Candara"/>
              </a:rPr>
              <a:t>ACTION, </a:t>
            </a:r>
            <a:r>
              <a:rPr lang="fr-FR" dirty="0">
                <a:latin typeface="Candara"/>
                <a:cs typeface="Candara"/>
              </a:rPr>
              <a:t>RESOURCE </a:t>
            </a:r>
            <a:r>
              <a:rPr lang="fr-FR" dirty="0" smtClean="0">
                <a:latin typeface="Candara"/>
                <a:cs typeface="Candara"/>
              </a:rPr>
              <a:t>EFFICIENCY AND </a:t>
            </a:r>
            <a:r>
              <a:rPr lang="fr-FR" dirty="0">
                <a:latin typeface="Candara"/>
                <a:cs typeface="Candara"/>
              </a:rPr>
              <a:t>RAW </a:t>
            </a:r>
            <a:r>
              <a:rPr lang="fr-FR" dirty="0" smtClean="0">
                <a:latin typeface="Candara"/>
                <a:cs typeface="Candara"/>
              </a:rPr>
              <a:t>MATERIALS</a:t>
            </a:r>
          </a:p>
          <a:p>
            <a:r>
              <a:rPr lang="fr-FR" dirty="0">
                <a:latin typeface="Candara"/>
                <a:cs typeface="Candara"/>
              </a:rPr>
              <a:t>6. EUROPE </a:t>
            </a:r>
            <a:r>
              <a:rPr lang="fr-FR" dirty="0" smtClean="0">
                <a:latin typeface="Candara"/>
                <a:cs typeface="Candara"/>
              </a:rPr>
              <a:t>IN </a:t>
            </a:r>
            <a:r>
              <a:rPr lang="fr-FR" dirty="0">
                <a:latin typeface="Candara"/>
                <a:cs typeface="Candara"/>
              </a:rPr>
              <a:t>A </a:t>
            </a:r>
            <a:r>
              <a:rPr lang="fr-FR" dirty="0" smtClean="0">
                <a:latin typeface="Candara"/>
                <a:cs typeface="Candara"/>
              </a:rPr>
              <a:t>CHANGING </a:t>
            </a:r>
            <a:r>
              <a:rPr lang="fr-FR" dirty="0">
                <a:latin typeface="Candara"/>
                <a:cs typeface="Candara"/>
              </a:rPr>
              <a:t>WORLD - </a:t>
            </a:r>
            <a:r>
              <a:rPr lang="fr-FR" dirty="0" smtClean="0">
                <a:latin typeface="Candara"/>
                <a:cs typeface="Candara"/>
              </a:rPr>
              <a:t>INCLUSIVE</a:t>
            </a:r>
            <a:r>
              <a:rPr lang="fr-FR" dirty="0">
                <a:latin typeface="Candara"/>
                <a:cs typeface="Candara"/>
              </a:rPr>
              <a:t>, </a:t>
            </a:r>
            <a:r>
              <a:rPr lang="fr-FR" dirty="0" smtClean="0">
                <a:latin typeface="Candara"/>
                <a:cs typeface="Candara"/>
              </a:rPr>
              <a:t>INNOVATIVE AND REFLECTIVE SOCIETIES</a:t>
            </a:r>
          </a:p>
          <a:p>
            <a:r>
              <a:rPr lang="fr-FR" dirty="0">
                <a:latin typeface="Candara"/>
                <a:cs typeface="Candara"/>
              </a:rPr>
              <a:t>7. SECURE SOCIETIES - </a:t>
            </a:r>
            <a:r>
              <a:rPr lang="fr-FR" dirty="0" smtClean="0">
                <a:latin typeface="Candara"/>
                <a:cs typeface="Candara"/>
              </a:rPr>
              <a:t>PROTECTING </a:t>
            </a:r>
            <a:r>
              <a:rPr lang="fr-FR" dirty="0">
                <a:latin typeface="Candara"/>
                <a:cs typeface="Candara"/>
              </a:rPr>
              <a:t>FREEDOM </a:t>
            </a:r>
            <a:r>
              <a:rPr lang="fr-FR" dirty="0" smtClean="0">
                <a:latin typeface="Candara"/>
                <a:cs typeface="Candara"/>
              </a:rPr>
              <a:t>AND </a:t>
            </a:r>
            <a:r>
              <a:rPr lang="fr-FR" dirty="0">
                <a:latin typeface="Candara"/>
                <a:cs typeface="Candara"/>
              </a:rPr>
              <a:t>SECURITY OF </a:t>
            </a:r>
            <a:r>
              <a:rPr lang="fr-FR" dirty="0" smtClean="0">
                <a:latin typeface="Candara"/>
                <a:cs typeface="Candara"/>
              </a:rPr>
              <a:t>EUROPE AND </a:t>
            </a:r>
            <a:r>
              <a:rPr lang="fr-FR" dirty="0">
                <a:latin typeface="Candara"/>
                <a:cs typeface="Candara"/>
              </a:rPr>
              <a:t>ITS </a:t>
            </a:r>
            <a:r>
              <a:rPr lang="fr-FR" dirty="0" smtClean="0">
                <a:latin typeface="Candara"/>
                <a:cs typeface="Candara"/>
              </a:rPr>
              <a:t>CITIZENS</a:t>
            </a:r>
          </a:p>
          <a:p>
            <a:endParaRPr lang="fr-FR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274340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49657" y="1036635"/>
            <a:ext cx="7062505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Candara"/>
                <a:cs typeface="Candara"/>
                <a:hlinkClick r:id="rId2"/>
              </a:rPr>
              <a:t>Research and Innovation (DG RTD)</a:t>
            </a:r>
            <a:endParaRPr lang="fr-FR" u="sng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Part III '</a:t>
            </a:r>
            <a:r>
              <a:rPr lang="fr-FR" dirty="0" err="1" smtClean="0">
                <a:latin typeface="Candara"/>
                <a:cs typeface="Candara"/>
              </a:rPr>
              <a:t>Societal</a:t>
            </a:r>
            <a:r>
              <a:rPr lang="fr-FR" dirty="0" smtClean="0">
                <a:latin typeface="Candara"/>
                <a:cs typeface="Candara"/>
              </a:rPr>
              <a:t> challenges’ 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 smtClean="0">
                <a:latin typeface="Candara"/>
                <a:cs typeface="Candara"/>
              </a:rPr>
              <a:t>2</a:t>
            </a:r>
            <a:r>
              <a:rPr lang="fr-FR" dirty="0">
                <a:latin typeface="Candara"/>
                <a:cs typeface="Candara"/>
              </a:rPr>
              <a:t>. </a:t>
            </a:r>
            <a:r>
              <a:rPr lang="fr-FR" dirty="0" smtClean="0">
                <a:latin typeface="Candara"/>
                <a:cs typeface="Candara"/>
              </a:rPr>
              <a:t>EUROPEAN BIOECONOMY CHALLENGES</a:t>
            </a:r>
            <a:r>
              <a:rPr lang="fr-FR" dirty="0">
                <a:latin typeface="Candara"/>
                <a:cs typeface="Candara"/>
              </a:rPr>
              <a:t>: FOOD SECURITY, </a:t>
            </a:r>
            <a:r>
              <a:rPr lang="fr-FR" dirty="0" smtClean="0">
                <a:latin typeface="Candara"/>
                <a:cs typeface="Candara"/>
              </a:rPr>
              <a:t>SUSTAINABLE AGRICULTURE AND </a:t>
            </a:r>
            <a:r>
              <a:rPr lang="fr-FR" dirty="0">
                <a:latin typeface="Candara"/>
                <a:cs typeface="Candara"/>
              </a:rPr>
              <a:t>FORESTRY, </a:t>
            </a:r>
            <a:r>
              <a:rPr lang="fr-FR" dirty="0" smtClean="0">
                <a:latin typeface="Candara"/>
                <a:cs typeface="Candara"/>
              </a:rPr>
              <a:t>MARINE AND </a:t>
            </a:r>
            <a:r>
              <a:rPr lang="fr-FR" dirty="0">
                <a:latin typeface="Candara"/>
                <a:cs typeface="Candara"/>
              </a:rPr>
              <a:t>MARITIME </a:t>
            </a:r>
            <a:r>
              <a:rPr lang="fr-FR" dirty="0" smtClean="0">
                <a:latin typeface="Candara"/>
                <a:cs typeface="Candara"/>
              </a:rPr>
              <a:t>AND INLAND WATER RESEARCH</a:t>
            </a: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dirty="0">
                <a:latin typeface="Candara"/>
                <a:cs typeface="Candara"/>
              </a:rPr>
              <a:t>2.1. </a:t>
            </a:r>
            <a:r>
              <a:rPr lang="fr-FR" dirty="0" err="1">
                <a:latin typeface="Candara"/>
                <a:cs typeface="Candara"/>
              </a:rPr>
              <a:t>Sustainable</a:t>
            </a:r>
            <a:r>
              <a:rPr lang="fr-FR" dirty="0">
                <a:latin typeface="Candara"/>
                <a:cs typeface="Candara"/>
              </a:rPr>
              <a:t> agriculture and </a:t>
            </a:r>
            <a:r>
              <a:rPr lang="fr-FR" dirty="0" err="1" smtClean="0">
                <a:latin typeface="Candara"/>
                <a:cs typeface="Candara"/>
              </a:rPr>
              <a:t>forestry</a:t>
            </a:r>
            <a:endParaRPr lang="fr-FR" dirty="0" smtClean="0">
              <a:latin typeface="Candara"/>
              <a:cs typeface="Candara"/>
            </a:endParaRPr>
          </a:p>
          <a:p>
            <a:endParaRPr lang="fr-FR" dirty="0" smtClean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2.1.1. </a:t>
            </a:r>
            <a:r>
              <a:rPr lang="fr-FR" i="1" dirty="0" err="1">
                <a:latin typeface="Candara"/>
                <a:cs typeface="Candara"/>
              </a:rPr>
              <a:t>Increasing</a:t>
            </a:r>
            <a:r>
              <a:rPr lang="fr-FR" i="1" dirty="0">
                <a:latin typeface="Candara"/>
                <a:cs typeface="Candara"/>
              </a:rPr>
              <a:t> production </a:t>
            </a:r>
            <a:r>
              <a:rPr lang="fr-FR" i="1" dirty="0" err="1">
                <a:latin typeface="Candara"/>
                <a:cs typeface="Candara"/>
              </a:rPr>
              <a:t>efficiency</a:t>
            </a:r>
            <a:r>
              <a:rPr lang="fr-FR" i="1" dirty="0">
                <a:latin typeface="Candara"/>
                <a:cs typeface="Candara"/>
              </a:rPr>
              <a:t> and </a:t>
            </a:r>
            <a:r>
              <a:rPr lang="fr-FR" i="1" dirty="0" err="1">
                <a:latin typeface="Candara"/>
                <a:cs typeface="Candara"/>
              </a:rPr>
              <a:t>coping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with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climate</a:t>
            </a:r>
            <a:r>
              <a:rPr lang="fr-FR" i="1" dirty="0">
                <a:latin typeface="Candara"/>
                <a:cs typeface="Candara"/>
              </a:rPr>
              <a:t> change, </a:t>
            </a:r>
            <a:r>
              <a:rPr lang="fr-FR" i="1" dirty="0" err="1">
                <a:latin typeface="Candara"/>
                <a:cs typeface="Candara"/>
              </a:rPr>
              <a:t>while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ensuring</a:t>
            </a:r>
            <a:r>
              <a:rPr lang="fr-FR" i="1" dirty="0" smtClean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sustainability</a:t>
            </a:r>
            <a:r>
              <a:rPr lang="fr-FR" i="1" dirty="0" smtClean="0">
                <a:latin typeface="Candara"/>
                <a:cs typeface="Candara"/>
              </a:rPr>
              <a:t> </a:t>
            </a:r>
            <a:r>
              <a:rPr lang="fr-FR" i="1" dirty="0">
                <a:latin typeface="Candara"/>
                <a:cs typeface="Candara"/>
              </a:rPr>
              <a:t>and </a:t>
            </a:r>
            <a:r>
              <a:rPr lang="fr-FR" i="1" dirty="0" err="1" smtClean="0">
                <a:latin typeface="Candara"/>
                <a:cs typeface="Candara"/>
              </a:rPr>
              <a:t>resilience</a:t>
            </a:r>
            <a:endParaRPr lang="fr-FR" i="1" dirty="0" smtClean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2.1.2. </a:t>
            </a:r>
            <a:r>
              <a:rPr lang="fr-FR" i="1" dirty="0" err="1">
                <a:latin typeface="Candara"/>
                <a:cs typeface="Candara"/>
              </a:rPr>
              <a:t>Providing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>
                <a:latin typeface="Candara"/>
                <a:cs typeface="Candara"/>
              </a:rPr>
              <a:t>ecosystem</a:t>
            </a:r>
            <a:r>
              <a:rPr lang="fr-FR" i="1" dirty="0">
                <a:latin typeface="Candara"/>
                <a:cs typeface="Candara"/>
              </a:rPr>
              <a:t> services and public </a:t>
            </a:r>
            <a:r>
              <a:rPr lang="fr-FR" i="1" dirty="0" err="1" smtClean="0">
                <a:latin typeface="Candara"/>
                <a:cs typeface="Candara"/>
              </a:rPr>
              <a:t>goods</a:t>
            </a:r>
            <a:endParaRPr lang="fr-FR" i="1" dirty="0" smtClean="0">
              <a:latin typeface="Candara"/>
              <a:cs typeface="Candara"/>
            </a:endParaRPr>
          </a:p>
          <a:p>
            <a:r>
              <a:rPr lang="fr-FR" i="1" dirty="0">
                <a:latin typeface="Candara"/>
                <a:cs typeface="Candara"/>
              </a:rPr>
              <a:t>2.1.3. </a:t>
            </a:r>
            <a:r>
              <a:rPr lang="fr-FR" i="1" dirty="0" err="1">
                <a:latin typeface="Candara"/>
                <a:cs typeface="Candara"/>
              </a:rPr>
              <a:t>Empowerment</a:t>
            </a:r>
            <a:r>
              <a:rPr lang="fr-FR" i="1" dirty="0">
                <a:latin typeface="Candara"/>
                <a:cs typeface="Candara"/>
              </a:rPr>
              <a:t> of rural areas, support to </a:t>
            </a:r>
            <a:r>
              <a:rPr lang="fr-FR" i="1" dirty="0" err="1">
                <a:latin typeface="Candara"/>
                <a:cs typeface="Candara"/>
              </a:rPr>
              <a:t>policies</a:t>
            </a:r>
            <a:r>
              <a:rPr lang="fr-FR" i="1" dirty="0">
                <a:latin typeface="Candara"/>
                <a:cs typeface="Candara"/>
              </a:rPr>
              <a:t> and rural </a:t>
            </a:r>
            <a:r>
              <a:rPr lang="fr-FR" i="1" dirty="0" smtClean="0">
                <a:latin typeface="Candara"/>
                <a:cs typeface="Candara"/>
              </a:rPr>
              <a:t>innovation</a:t>
            </a:r>
          </a:p>
          <a:p>
            <a:r>
              <a:rPr lang="fr-FR" i="1" dirty="0">
                <a:latin typeface="Candara"/>
                <a:cs typeface="Candara"/>
              </a:rPr>
              <a:t>2.1.4. </a:t>
            </a:r>
            <a:r>
              <a:rPr lang="fr-FR" i="1" dirty="0" err="1">
                <a:latin typeface="Candara"/>
                <a:cs typeface="Candara"/>
              </a:rPr>
              <a:t>Sustainable</a:t>
            </a:r>
            <a:r>
              <a:rPr lang="fr-FR" i="1" dirty="0">
                <a:latin typeface="Candara"/>
                <a:cs typeface="Candara"/>
              </a:rPr>
              <a:t> </a:t>
            </a:r>
            <a:r>
              <a:rPr lang="fr-FR" i="1" dirty="0" err="1" smtClean="0">
                <a:latin typeface="Candara"/>
                <a:cs typeface="Candara"/>
              </a:rPr>
              <a:t>forestry</a:t>
            </a:r>
            <a:endParaRPr lang="fr-FR" i="1" dirty="0" smtClean="0">
              <a:latin typeface="Candara"/>
              <a:cs typeface="Candara"/>
            </a:endParaRPr>
          </a:p>
          <a:p>
            <a:endParaRPr lang="fr-FR" i="1" dirty="0" smtClean="0"/>
          </a:p>
          <a:p>
            <a:endParaRPr lang="fr-FR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2269350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1825</Words>
  <Application>Microsoft Macintosh PowerPoint</Application>
  <PresentationFormat>Présentation à l'écran (4:3)</PresentationFormat>
  <Paragraphs>219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Melanie</dc:creator>
  <cp:lastModifiedBy>Melanie</cp:lastModifiedBy>
  <cp:revision>17</cp:revision>
  <dcterms:created xsi:type="dcterms:W3CDTF">2013-06-13T12:52:17Z</dcterms:created>
  <dcterms:modified xsi:type="dcterms:W3CDTF">2013-06-17T15:27:53Z</dcterms:modified>
</cp:coreProperties>
</file>