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382" r:id="rId3"/>
    <p:sldId id="383" r:id="rId4"/>
    <p:sldId id="384" r:id="rId5"/>
    <p:sldId id="385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7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>
        <p:scale>
          <a:sx n="90" d="100"/>
          <a:sy n="90" d="100"/>
        </p:scale>
        <p:origin x="-712" y="-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81A6B4-02A6-F842-BE3A-AF9AC440FA37}" type="datetimeFigureOut">
              <a:rPr lang="fr-FR" smtClean="0"/>
              <a:pPr/>
              <a:t>30/05/13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CD1B9-F9AC-1849-8ACA-7D3D392A792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5633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69B979-95C3-4AF9-8680-F5E421D875BE}" type="datetimeFigureOut">
              <a:rPr lang="fr-FR" smtClean="0"/>
              <a:pPr/>
              <a:t>30/05/13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508104" y="5949280"/>
            <a:ext cx="3178696" cy="720080"/>
          </a:xfrm>
          <a:prstGeom prst="rect">
            <a:avLst/>
          </a:prstGeom>
        </p:spPr>
        <p:txBody>
          <a:bodyPr/>
          <a:lstStyle/>
          <a:p>
            <a:fld id="{7370C5F2-5BA9-4504-9C80-0190B86E0B0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69B979-95C3-4AF9-8680-F5E421D875BE}" type="datetimeFigureOut">
              <a:rPr lang="fr-FR" smtClean="0"/>
              <a:pPr/>
              <a:t>30/05/13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508104" y="5949280"/>
            <a:ext cx="3178696" cy="720080"/>
          </a:xfrm>
          <a:prstGeom prst="rect">
            <a:avLst/>
          </a:prstGeom>
        </p:spPr>
        <p:txBody>
          <a:bodyPr/>
          <a:lstStyle/>
          <a:p>
            <a:fld id="{7370C5F2-5BA9-4504-9C80-0190B86E0B0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69B979-95C3-4AF9-8680-F5E421D875BE}" type="datetimeFigureOut">
              <a:rPr lang="fr-FR" smtClean="0"/>
              <a:pPr/>
              <a:t>30/05/13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508104" y="5949280"/>
            <a:ext cx="3178696" cy="720080"/>
          </a:xfrm>
          <a:prstGeom prst="rect">
            <a:avLst/>
          </a:prstGeom>
        </p:spPr>
        <p:txBody>
          <a:bodyPr/>
          <a:lstStyle/>
          <a:p>
            <a:fld id="{7370C5F2-5BA9-4504-9C80-0190B86E0B0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69B979-95C3-4AF9-8680-F5E421D875BE}" type="datetimeFigureOut">
              <a:rPr lang="fr-FR" smtClean="0"/>
              <a:pPr/>
              <a:t>30/05/13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508104" y="5949280"/>
            <a:ext cx="3178696" cy="720080"/>
          </a:xfrm>
          <a:prstGeom prst="rect">
            <a:avLst/>
          </a:prstGeom>
        </p:spPr>
        <p:txBody>
          <a:bodyPr/>
          <a:lstStyle/>
          <a:p>
            <a:fld id="{7370C5F2-5BA9-4504-9C80-0190B86E0B0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69B979-95C3-4AF9-8680-F5E421D875BE}" type="datetimeFigureOut">
              <a:rPr lang="fr-FR" smtClean="0"/>
              <a:pPr/>
              <a:t>30/05/13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508104" y="5949280"/>
            <a:ext cx="3178696" cy="720080"/>
          </a:xfrm>
          <a:prstGeom prst="rect">
            <a:avLst/>
          </a:prstGeom>
        </p:spPr>
        <p:txBody>
          <a:bodyPr/>
          <a:lstStyle/>
          <a:p>
            <a:fld id="{7370C5F2-5BA9-4504-9C80-0190B86E0B0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69B979-95C3-4AF9-8680-F5E421D875BE}" type="datetimeFigureOut">
              <a:rPr lang="fr-FR" smtClean="0"/>
              <a:pPr/>
              <a:t>30/05/13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5508104" y="5949280"/>
            <a:ext cx="3178696" cy="720080"/>
          </a:xfrm>
          <a:prstGeom prst="rect">
            <a:avLst/>
          </a:prstGeom>
        </p:spPr>
        <p:txBody>
          <a:bodyPr/>
          <a:lstStyle/>
          <a:p>
            <a:fld id="{7370C5F2-5BA9-4504-9C80-0190B86E0B0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69B979-95C3-4AF9-8680-F5E421D875BE}" type="datetimeFigureOut">
              <a:rPr lang="fr-FR" smtClean="0"/>
              <a:pPr/>
              <a:t>30/05/13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5508104" y="5949280"/>
            <a:ext cx="3178696" cy="720080"/>
          </a:xfrm>
          <a:prstGeom prst="rect">
            <a:avLst/>
          </a:prstGeom>
        </p:spPr>
        <p:txBody>
          <a:bodyPr/>
          <a:lstStyle/>
          <a:p>
            <a:fld id="{7370C5F2-5BA9-4504-9C80-0190B86E0B0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69B979-95C3-4AF9-8680-F5E421D875BE}" type="datetimeFigureOut">
              <a:rPr lang="fr-FR" smtClean="0"/>
              <a:pPr/>
              <a:t>30/05/13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5508104" y="5949280"/>
            <a:ext cx="3178696" cy="720080"/>
          </a:xfrm>
          <a:prstGeom prst="rect">
            <a:avLst/>
          </a:prstGeom>
        </p:spPr>
        <p:txBody>
          <a:bodyPr/>
          <a:lstStyle/>
          <a:p>
            <a:fld id="{7370C5F2-5BA9-4504-9C80-0190B86E0B0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69B979-95C3-4AF9-8680-F5E421D875BE}" type="datetimeFigureOut">
              <a:rPr lang="fr-FR" smtClean="0"/>
              <a:pPr/>
              <a:t>30/05/13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5508104" y="5949280"/>
            <a:ext cx="3178696" cy="720080"/>
          </a:xfrm>
          <a:prstGeom prst="rect">
            <a:avLst/>
          </a:prstGeom>
        </p:spPr>
        <p:txBody>
          <a:bodyPr/>
          <a:lstStyle/>
          <a:p>
            <a:fld id="{7370C5F2-5BA9-4504-9C80-0190B86E0B0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69B979-95C3-4AF9-8680-F5E421D875BE}" type="datetimeFigureOut">
              <a:rPr lang="fr-FR" smtClean="0"/>
              <a:pPr/>
              <a:t>30/05/13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5508104" y="5949280"/>
            <a:ext cx="3178696" cy="720080"/>
          </a:xfrm>
          <a:prstGeom prst="rect">
            <a:avLst/>
          </a:prstGeom>
        </p:spPr>
        <p:txBody>
          <a:bodyPr/>
          <a:lstStyle/>
          <a:p>
            <a:fld id="{7370C5F2-5BA9-4504-9C80-0190B86E0B0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69B979-95C3-4AF9-8680-F5E421D875BE}" type="datetimeFigureOut">
              <a:rPr lang="fr-FR" smtClean="0"/>
              <a:pPr/>
              <a:t>30/05/13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5508104" y="5949280"/>
            <a:ext cx="3178696" cy="720080"/>
          </a:xfrm>
          <a:prstGeom prst="rect">
            <a:avLst/>
          </a:prstGeom>
        </p:spPr>
        <p:txBody>
          <a:bodyPr/>
          <a:lstStyle/>
          <a:p>
            <a:fld id="{7370C5F2-5BA9-4504-9C80-0190B86E0B0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eg"/><Relationship Id="rId15" Type="http://schemas.openxmlformats.org/officeDocument/2006/relationships/image" Target="../media/image3.jpeg"/><Relationship Id="rId16" Type="http://schemas.openxmlformats.org/officeDocument/2006/relationships/image" Target="../media/image4.png"/><Relationship Id="rId17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logo PRES.jp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5877272"/>
            <a:ext cx="1182067" cy="779525"/>
          </a:xfrm>
          <a:prstGeom prst="rect">
            <a:avLst/>
          </a:prstGeom>
        </p:spPr>
      </p:pic>
      <p:pic>
        <p:nvPicPr>
          <p:cNvPr id="8" name="Image 7" descr="logo Europe Recherche.jpg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5949280"/>
            <a:ext cx="1218007" cy="753241"/>
          </a:xfrm>
          <a:prstGeom prst="rect">
            <a:avLst/>
          </a:prstGeom>
        </p:spPr>
      </p:pic>
      <p:pic>
        <p:nvPicPr>
          <p:cNvPr id="9" name="Image 8" descr="logo LÉA.png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877272"/>
            <a:ext cx="794130" cy="798545"/>
          </a:xfrm>
          <a:prstGeom prst="rect">
            <a:avLst/>
          </a:prstGeom>
        </p:spPr>
      </p:pic>
      <p:pic>
        <p:nvPicPr>
          <p:cNvPr id="10" name="Image 9" descr="logo chaire Unesco3.pn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5949280"/>
            <a:ext cx="1597336" cy="747107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5580112" y="5941729"/>
            <a:ext cx="33123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dirty="0" smtClean="0"/>
              <a:t>Séminaire </a:t>
            </a:r>
          </a:p>
          <a:p>
            <a:pPr algn="r"/>
            <a:r>
              <a:rPr lang="fr-FR" sz="1400" dirty="0" smtClean="0"/>
              <a:t>Modes de financement de la recherche</a:t>
            </a:r>
          </a:p>
          <a:p>
            <a:pPr algn="r"/>
            <a:r>
              <a:rPr lang="fr-FR" sz="1400" dirty="0" smtClean="0"/>
              <a:t>Mardi 30 avril 2013</a:t>
            </a:r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36503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 smtClean="0"/>
              <a:t>Séminaire </a:t>
            </a:r>
          </a:p>
          <a:p>
            <a:pPr marL="0" indent="0" algn="ctr">
              <a:buNone/>
            </a:pPr>
            <a:r>
              <a:rPr lang="fr-FR" dirty="0"/>
              <a:t>M</a:t>
            </a:r>
            <a:r>
              <a:rPr lang="fr-FR" dirty="0" smtClean="0"/>
              <a:t>odes de financement </a:t>
            </a:r>
          </a:p>
          <a:p>
            <a:pPr marL="0" indent="0" algn="ctr">
              <a:buNone/>
            </a:pPr>
            <a:r>
              <a:rPr lang="fr-FR" dirty="0" smtClean="0"/>
              <a:t>de la recherche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 smtClean="0"/>
              <a:t>Mardi 30 avril 2013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2800" dirty="0" smtClean="0"/>
              <a:t>Complément sur les taux de réussite aux AAP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081785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5536" y="116632"/>
            <a:ext cx="8568952" cy="6552728"/>
          </a:xfrm>
        </p:spPr>
        <p:txBody>
          <a:bodyPr>
            <a:normAutofit/>
          </a:bodyPr>
          <a:lstStyle/>
          <a:p>
            <a:pPr algn="l"/>
            <a:r>
              <a:rPr lang="fr-FR" dirty="0" smtClean="0">
                <a:solidFill>
                  <a:srgbClr val="002060"/>
                </a:solidFill>
              </a:rPr>
              <a:t>Taux de réussite aux APR 2011-2013</a:t>
            </a:r>
          </a:p>
          <a:p>
            <a:pPr algn="l"/>
            <a:r>
              <a:rPr lang="fr-FR" sz="800" dirty="0" smtClean="0">
                <a:solidFill>
                  <a:srgbClr val="002060"/>
                </a:solidFill>
              </a:rPr>
              <a:t>		</a:t>
            </a:r>
          </a:p>
          <a:p>
            <a:pPr algn="l"/>
            <a:r>
              <a:rPr lang="fr-FR" sz="1800" dirty="0" smtClean="0">
                <a:solidFill>
                  <a:schemeClr val="tx1"/>
                </a:solidFill>
              </a:rPr>
              <a:t>	- Intérêt régional</a:t>
            </a:r>
          </a:p>
          <a:p>
            <a:pPr algn="l"/>
            <a:r>
              <a:rPr lang="fr-FR" sz="1800" dirty="0" smtClean="0">
                <a:solidFill>
                  <a:schemeClr val="tx1"/>
                </a:solidFill>
              </a:rPr>
              <a:t>		</a:t>
            </a:r>
            <a:r>
              <a:rPr lang="fr-FR" sz="1400" u="sng" dirty="0" smtClean="0">
                <a:solidFill>
                  <a:schemeClr val="tx1"/>
                </a:solidFill>
              </a:rPr>
              <a:t>2011</a:t>
            </a:r>
            <a:r>
              <a:rPr lang="fr-FR" sz="1400" dirty="0" smtClean="0">
                <a:solidFill>
                  <a:schemeClr val="tx1"/>
                </a:solidFill>
              </a:rPr>
              <a:t> : session 1 : 48% / session 2 : 44%</a:t>
            </a:r>
          </a:p>
          <a:p>
            <a:pPr algn="l"/>
            <a:r>
              <a:rPr lang="fr-FR" sz="1400" dirty="0" smtClean="0">
                <a:solidFill>
                  <a:schemeClr val="tx1"/>
                </a:solidFill>
              </a:rPr>
              <a:t>		</a:t>
            </a:r>
            <a:r>
              <a:rPr lang="fr-FR" sz="1400" u="sng" dirty="0" smtClean="0">
                <a:solidFill>
                  <a:schemeClr val="tx1"/>
                </a:solidFill>
              </a:rPr>
              <a:t>2012</a:t>
            </a:r>
            <a:r>
              <a:rPr lang="fr-FR" sz="1400" dirty="0" smtClean="0">
                <a:solidFill>
                  <a:schemeClr val="tx1"/>
                </a:solidFill>
              </a:rPr>
              <a:t> : 35%</a:t>
            </a:r>
          </a:p>
          <a:p>
            <a:pPr algn="l"/>
            <a:r>
              <a:rPr lang="fr-FR" sz="1400" dirty="0">
                <a:solidFill>
                  <a:schemeClr val="tx1"/>
                </a:solidFill>
              </a:rPr>
              <a:t>	</a:t>
            </a:r>
            <a:r>
              <a:rPr lang="fr-FR" sz="1400" dirty="0" smtClean="0">
                <a:solidFill>
                  <a:schemeClr val="tx1"/>
                </a:solidFill>
              </a:rPr>
              <a:t>	</a:t>
            </a:r>
            <a:r>
              <a:rPr lang="fr-FR" sz="1400" u="sng" dirty="0" smtClean="0">
                <a:solidFill>
                  <a:schemeClr val="tx1"/>
                </a:solidFill>
              </a:rPr>
              <a:t>2013</a:t>
            </a:r>
            <a:r>
              <a:rPr lang="fr-FR" sz="1400" dirty="0" smtClean="0">
                <a:solidFill>
                  <a:schemeClr val="tx1"/>
                </a:solidFill>
              </a:rPr>
              <a:t> : données non disponibles</a:t>
            </a:r>
          </a:p>
          <a:p>
            <a:pPr algn="l"/>
            <a:endParaRPr lang="fr-FR" sz="800" dirty="0" smtClean="0">
              <a:solidFill>
                <a:schemeClr val="tx1"/>
              </a:solidFill>
            </a:endParaRPr>
          </a:p>
          <a:p>
            <a:pPr algn="l"/>
            <a:r>
              <a:rPr lang="fr-FR" sz="1800" dirty="0" smtClean="0">
                <a:solidFill>
                  <a:schemeClr val="tx1"/>
                </a:solidFill>
              </a:rPr>
              <a:t>	- Initiative académique</a:t>
            </a:r>
          </a:p>
          <a:p>
            <a:pPr algn="l"/>
            <a:r>
              <a:rPr lang="fr-FR" sz="1800" dirty="0" smtClean="0">
                <a:solidFill>
                  <a:schemeClr val="tx1"/>
                </a:solidFill>
              </a:rPr>
              <a:t>	</a:t>
            </a:r>
            <a:r>
              <a:rPr lang="fr-FR" sz="1400" dirty="0" smtClean="0">
                <a:solidFill>
                  <a:schemeClr val="tx1"/>
                </a:solidFill>
              </a:rPr>
              <a:t>	</a:t>
            </a:r>
            <a:r>
              <a:rPr lang="fr-FR" sz="1400" u="sng" dirty="0" smtClean="0">
                <a:solidFill>
                  <a:schemeClr val="tx1"/>
                </a:solidFill>
              </a:rPr>
              <a:t>2011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>
                <a:solidFill>
                  <a:schemeClr val="tx1"/>
                </a:solidFill>
              </a:rPr>
              <a:t>: </a:t>
            </a:r>
            <a:endParaRPr lang="fr-FR" sz="1400" dirty="0" smtClean="0">
              <a:solidFill>
                <a:schemeClr val="tx1"/>
              </a:solidFill>
            </a:endParaRPr>
          </a:p>
          <a:p>
            <a:pPr algn="l"/>
            <a:r>
              <a:rPr lang="fr-FR" sz="1400" dirty="0">
                <a:solidFill>
                  <a:schemeClr val="tx1"/>
                </a:solidFill>
              </a:rPr>
              <a:t>	</a:t>
            </a:r>
            <a:r>
              <a:rPr lang="fr-FR" sz="1400" dirty="0" smtClean="0">
                <a:solidFill>
                  <a:schemeClr val="tx1"/>
                </a:solidFill>
              </a:rPr>
              <a:t>	. projets : 29%</a:t>
            </a:r>
          </a:p>
          <a:p>
            <a:pPr algn="l"/>
            <a:r>
              <a:rPr lang="fr-FR" sz="1400" dirty="0">
                <a:solidFill>
                  <a:schemeClr val="tx1"/>
                </a:solidFill>
              </a:rPr>
              <a:t>	</a:t>
            </a:r>
            <a:r>
              <a:rPr lang="fr-FR" sz="1400" dirty="0" smtClean="0">
                <a:solidFill>
                  <a:schemeClr val="tx1"/>
                </a:solidFill>
              </a:rPr>
              <a:t>	. équipements : 20%</a:t>
            </a:r>
          </a:p>
          <a:p>
            <a:pPr algn="l"/>
            <a:r>
              <a:rPr lang="fr-FR" sz="1400" dirty="0">
                <a:solidFill>
                  <a:schemeClr val="tx1"/>
                </a:solidFill>
              </a:rPr>
              <a:t>	</a:t>
            </a:r>
            <a:r>
              <a:rPr lang="fr-FR" sz="1400" dirty="0" smtClean="0">
                <a:solidFill>
                  <a:schemeClr val="tx1"/>
                </a:solidFill>
              </a:rPr>
              <a:t>	. post-doc : 14%</a:t>
            </a:r>
          </a:p>
          <a:p>
            <a:pPr algn="l"/>
            <a:r>
              <a:rPr lang="fr-FR" sz="1400" dirty="0" smtClean="0">
                <a:solidFill>
                  <a:schemeClr val="tx1"/>
                </a:solidFill>
              </a:rPr>
              <a:t>		</a:t>
            </a:r>
            <a:r>
              <a:rPr lang="fr-FR" sz="1400" u="sng" dirty="0" smtClean="0">
                <a:solidFill>
                  <a:schemeClr val="tx1"/>
                </a:solidFill>
              </a:rPr>
              <a:t>2012</a:t>
            </a:r>
            <a:r>
              <a:rPr lang="fr-FR" sz="1400" dirty="0" smtClean="0">
                <a:solidFill>
                  <a:schemeClr val="tx1"/>
                </a:solidFill>
              </a:rPr>
              <a:t> : </a:t>
            </a:r>
          </a:p>
          <a:p>
            <a:pPr algn="l"/>
            <a:r>
              <a:rPr lang="fr-FR" sz="1400" dirty="0" smtClean="0">
                <a:solidFill>
                  <a:schemeClr val="tx1"/>
                </a:solidFill>
              </a:rPr>
              <a:t>		. projets </a:t>
            </a:r>
            <a:r>
              <a:rPr lang="fr-FR" sz="1400" dirty="0">
                <a:solidFill>
                  <a:schemeClr val="tx1"/>
                </a:solidFill>
              </a:rPr>
              <a:t>: </a:t>
            </a:r>
            <a:r>
              <a:rPr lang="fr-FR" sz="1400" dirty="0" smtClean="0">
                <a:solidFill>
                  <a:schemeClr val="tx1"/>
                </a:solidFill>
              </a:rPr>
              <a:t>47%</a:t>
            </a:r>
            <a:endParaRPr lang="fr-FR" sz="1400" dirty="0">
              <a:solidFill>
                <a:schemeClr val="tx1"/>
              </a:solidFill>
            </a:endParaRPr>
          </a:p>
          <a:p>
            <a:pPr algn="l"/>
            <a:r>
              <a:rPr lang="fr-FR" sz="1400" dirty="0">
                <a:solidFill>
                  <a:schemeClr val="tx1"/>
                </a:solidFill>
              </a:rPr>
              <a:t>		</a:t>
            </a:r>
            <a:r>
              <a:rPr lang="fr-FR" sz="1400" dirty="0" smtClean="0">
                <a:solidFill>
                  <a:schemeClr val="tx1"/>
                </a:solidFill>
              </a:rPr>
              <a:t>. équipements </a:t>
            </a:r>
            <a:r>
              <a:rPr lang="fr-FR" sz="1400" dirty="0">
                <a:solidFill>
                  <a:schemeClr val="tx1"/>
                </a:solidFill>
              </a:rPr>
              <a:t>: </a:t>
            </a:r>
            <a:r>
              <a:rPr lang="fr-FR" sz="1400" dirty="0" smtClean="0">
                <a:solidFill>
                  <a:schemeClr val="tx1"/>
                </a:solidFill>
              </a:rPr>
              <a:t>43%</a:t>
            </a:r>
            <a:endParaRPr lang="fr-FR" sz="1400" dirty="0">
              <a:solidFill>
                <a:schemeClr val="tx1"/>
              </a:solidFill>
            </a:endParaRPr>
          </a:p>
          <a:p>
            <a:pPr algn="l"/>
            <a:r>
              <a:rPr lang="fr-FR" sz="1400" dirty="0">
                <a:solidFill>
                  <a:schemeClr val="tx1"/>
                </a:solidFill>
              </a:rPr>
              <a:t>		</a:t>
            </a:r>
            <a:r>
              <a:rPr lang="fr-FR" sz="1400" dirty="0" smtClean="0">
                <a:solidFill>
                  <a:schemeClr val="tx1"/>
                </a:solidFill>
              </a:rPr>
              <a:t>. post</a:t>
            </a:r>
            <a:r>
              <a:rPr lang="fr-FR" sz="1400" dirty="0">
                <a:solidFill>
                  <a:schemeClr val="tx1"/>
                </a:solidFill>
              </a:rPr>
              <a:t>-doc : </a:t>
            </a:r>
            <a:r>
              <a:rPr lang="fr-FR" sz="1400" dirty="0" smtClean="0">
                <a:solidFill>
                  <a:schemeClr val="tx1"/>
                </a:solidFill>
              </a:rPr>
              <a:t>31%</a:t>
            </a:r>
          </a:p>
          <a:p>
            <a:pPr algn="l"/>
            <a:r>
              <a:rPr lang="fr-FR" sz="1400" dirty="0" smtClean="0">
                <a:solidFill>
                  <a:schemeClr val="tx1"/>
                </a:solidFill>
              </a:rPr>
              <a:t>		</a:t>
            </a:r>
            <a:r>
              <a:rPr lang="fr-FR" sz="1400" u="sng" dirty="0" smtClean="0">
                <a:solidFill>
                  <a:schemeClr val="tx1"/>
                </a:solidFill>
              </a:rPr>
              <a:t>2013</a:t>
            </a:r>
            <a:r>
              <a:rPr lang="fr-FR" sz="1400" dirty="0" smtClean="0">
                <a:solidFill>
                  <a:schemeClr val="tx1"/>
                </a:solidFill>
              </a:rPr>
              <a:t> : </a:t>
            </a:r>
            <a:endParaRPr lang="fr-FR" sz="1400" dirty="0">
              <a:solidFill>
                <a:schemeClr val="tx1"/>
              </a:solidFill>
            </a:endParaRPr>
          </a:p>
          <a:p>
            <a:pPr algn="l"/>
            <a:r>
              <a:rPr lang="fr-FR" sz="1400" dirty="0" smtClean="0">
                <a:solidFill>
                  <a:schemeClr val="tx1"/>
                </a:solidFill>
              </a:rPr>
              <a:t>		. projets </a:t>
            </a:r>
            <a:r>
              <a:rPr lang="fr-FR" sz="1400" dirty="0">
                <a:solidFill>
                  <a:schemeClr val="tx1"/>
                </a:solidFill>
              </a:rPr>
              <a:t>: </a:t>
            </a:r>
            <a:r>
              <a:rPr lang="fr-FR" sz="1400" dirty="0" smtClean="0">
                <a:solidFill>
                  <a:schemeClr val="tx1"/>
                </a:solidFill>
              </a:rPr>
              <a:t>50%</a:t>
            </a:r>
            <a:endParaRPr lang="fr-FR" sz="1400" dirty="0">
              <a:solidFill>
                <a:schemeClr val="tx1"/>
              </a:solidFill>
            </a:endParaRPr>
          </a:p>
          <a:p>
            <a:pPr algn="l"/>
            <a:r>
              <a:rPr lang="fr-FR" sz="1400" dirty="0">
                <a:solidFill>
                  <a:schemeClr val="tx1"/>
                </a:solidFill>
              </a:rPr>
              <a:t>		</a:t>
            </a:r>
            <a:r>
              <a:rPr lang="fr-FR" sz="1400" dirty="0" smtClean="0">
                <a:solidFill>
                  <a:schemeClr val="tx1"/>
                </a:solidFill>
              </a:rPr>
              <a:t>. équipements </a:t>
            </a:r>
            <a:r>
              <a:rPr lang="fr-FR" sz="1400" dirty="0">
                <a:solidFill>
                  <a:schemeClr val="tx1"/>
                </a:solidFill>
              </a:rPr>
              <a:t>: </a:t>
            </a:r>
            <a:r>
              <a:rPr lang="fr-FR" sz="1400" dirty="0" smtClean="0">
                <a:solidFill>
                  <a:schemeClr val="tx1"/>
                </a:solidFill>
              </a:rPr>
              <a:t>50%</a:t>
            </a:r>
            <a:endParaRPr lang="fr-FR" sz="1400" dirty="0">
              <a:solidFill>
                <a:schemeClr val="tx1"/>
              </a:solidFill>
            </a:endParaRPr>
          </a:p>
          <a:p>
            <a:pPr algn="l"/>
            <a:r>
              <a:rPr lang="fr-FR" sz="1400" dirty="0">
                <a:solidFill>
                  <a:schemeClr val="tx1"/>
                </a:solidFill>
              </a:rPr>
              <a:t>		</a:t>
            </a:r>
            <a:r>
              <a:rPr lang="fr-FR" sz="1400" dirty="0" smtClean="0">
                <a:solidFill>
                  <a:schemeClr val="tx1"/>
                </a:solidFill>
              </a:rPr>
              <a:t>. post</a:t>
            </a:r>
            <a:r>
              <a:rPr lang="fr-FR" sz="1400" dirty="0">
                <a:solidFill>
                  <a:schemeClr val="tx1"/>
                </a:solidFill>
              </a:rPr>
              <a:t>-doc : </a:t>
            </a:r>
            <a:r>
              <a:rPr lang="fr-FR" sz="1400" dirty="0" smtClean="0">
                <a:solidFill>
                  <a:schemeClr val="tx1"/>
                </a:solidFill>
              </a:rPr>
              <a:t>37,5%</a:t>
            </a:r>
            <a:endParaRPr lang="fr-FR" sz="1400" dirty="0">
              <a:solidFill>
                <a:schemeClr val="tx1"/>
              </a:solidFill>
            </a:endParaRPr>
          </a:p>
          <a:p>
            <a:pPr algn="l"/>
            <a:endParaRPr lang="fr-FR" sz="1400" dirty="0">
              <a:solidFill>
                <a:schemeClr val="tx1"/>
              </a:solidFill>
            </a:endParaRPr>
          </a:p>
          <a:p>
            <a:pPr algn="l"/>
            <a:endParaRPr lang="fr-FR" sz="1800" dirty="0">
              <a:solidFill>
                <a:schemeClr val="tx1"/>
              </a:solidFill>
            </a:endParaRPr>
          </a:p>
          <a:p>
            <a:pPr algn="l"/>
            <a:r>
              <a:rPr lang="fr-FR" sz="1800" dirty="0" smtClean="0">
                <a:solidFill>
                  <a:schemeClr val="tx1"/>
                </a:solidFill>
              </a:rPr>
              <a:t> </a:t>
            </a:r>
          </a:p>
          <a:p>
            <a:pPr algn="l"/>
            <a:endParaRPr lang="fr-FR" sz="1800" dirty="0" smtClean="0">
              <a:solidFill>
                <a:srgbClr val="002060"/>
              </a:solidFill>
            </a:endParaRPr>
          </a:p>
          <a:p>
            <a:pPr algn="l"/>
            <a:endParaRPr lang="fr-FR" dirty="0" smtClean="0">
              <a:solidFill>
                <a:srgbClr val="002060"/>
              </a:solidFill>
            </a:endParaRPr>
          </a:p>
          <a:p>
            <a:pPr algn="l"/>
            <a:endParaRPr lang="fr-FR" sz="800" dirty="0" smtClean="0">
              <a:solidFill>
                <a:schemeClr val="tx1"/>
              </a:solidFill>
            </a:endParaRPr>
          </a:p>
          <a:p>
            <a:pPr algn="l"/>
            <a:endParaRPr lang="fr-FR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928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5536" y="116632"/>
            <a:ext cx="8568952" cy="6552728"/>
          </a:xfrm>
        </p:spPr>
        <p:txBody>
          <a:bodyPr>
            <a:normAutofit/>
          </a:bodyPr>
          <a:lstStyle/>
          <a:p>
            <a:pPr algn="l"/>
            <a:r>
              <a:rPr lang="fr-FR" dirty="0" smtClean="0">
                <a:solidFill>
                  <a:srgbClr val="002060"/>
                </a:solidFill>
              </a:rPr>
              <a:t>Taux de réussite aux ANR 2012</a:t>
            </a:r>
          </a:p>
          <a:p>
            <a:pPr algn="l"/>
            <a:endParaRPr lang="fr-FR" sz="800" dirty="0" smtClean="0">
              <a:solidFill>
                <a:schemeClr val="tx1"/>
              </a:solidFill>
            </a:endParaRPr>
          </a:p>
          <a:p>
            <a:pPr algn="l"/>
            <a:r>
              <a:rPr lang="fr-FR" sz="1800" dirty="0" smtClean="0">
                <a:solidFill>
                  <a:schemeClr val="tx1"/>
                </a:solidFill>
              </a:rPr>
              <a:t>	</a:t>
            </a:r>
            <a:r>
              <a:rPr lang="fr-FR" sz="1800" dirty="0">
                <a:solidFill>
                  <a:schemeClr val="tx1"/>
                </a:solidFill>
              </a:rPr>
              <a:t>- en moyenne, le taux de réussite est de 20%</a:t>
            </a:r>
          </a:p>
          <a:p>
            <a:pPr algn="l"/>
            <a:r>
              <a:rPr lang="fr-FR" sz="1800" dirty="0">
                <a:solidFill>
                  <a:schemeClr val="tx1"/>
                </a:solidFill>
              </a:rPr>
              <a:t>	</a:t>
            </a:r>
            <a:r>
              <a:rPr lang="fr-FR" sz="1800" dirty="0">
                <a:solidFill>
                  <a:schemeClr val="tx1"/>
                </a:solidFill>
              </a:rPr>
              <a:t>			</a:t>
            </a:r>
          </a:p>
          <a:p>
            <a:pPr algn="l"/>
            <a:r>
              <a:rPr lang="fr-FR" sz="1800" dirty="0">
                <a:solidFill>
                  <a:schemeClr val="tx1"/>
                </a:solidFill>
              </a:rPr>
              <a:t>	- les taux de réussite aux AAP ANR </a:t>
            </a:r>
            <a:r>
              <a:rPr lang="fr-FR" sz="1800" dirty="0">
                <a:solidFill>
                  <a:schemeClr val="tx1"/>
                </a:solidFill>
              </a:rPr>
              <a:t>2012 détaillés seront </a:t>
            </a:r>
            <a:r>
              <a:rPr lang="fr-FR" sz="1800" dirty="0">
                <a:solidFill>
                  <a:schemeClr val="tx1"/>
                </a:solidFill>
              </a:rPr>
              <a:t>disponibles sur 	</a:t>
            </a:r>
            <a:r>
              <a:rPr lang="fr-FR" sz="1800" dirty="0">
                <a:solidFill>
                  <a:schemeClr val="tx1"/>
                </a:solidFill>
              </a:rPr>
              <a:t>début juillet </a:t>
            </a:r>
            <a:r>
              <a:rPr lang="fr-FR" sz="1800" dirty="0">
                <a:solidFill>
                  <a:schemeClr val="tx1"/>
                </a:solidFill>
              </a:rPr>
              <a:t>2013 dans le rapport de l’ANR (téléchargeable sur le site)</a:t>
            </a:r>
            <a:endParaRPr lang="fr-FR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155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5536" y="116632"/>
            <a:ext cx="8748464" cy="6552728"/>
          </a:xfrm>
        </p:spPr>
        <p:txBody>
          <a:bodyPr>
            <a:normAutofit/>
          </a:bodyPr>
          <a:lstStyle/>
          <a:p>
            <a:pPr algn="l"/>
            <a:r>
              <a:rPr lang="fr-FR" dirty="0" smtClean="0">
                <a:solidFill>
                  <a:srgbClr val="002060"/>
                </a:solidFill>
              </a:rPr>
              <a:t>Taux de réussite aux AAP européens</a:t>
            </a:r>
          </a:p>
          <a:p>
            <a:pPr algn="l"/>
            <a:endParaRPr lang="fr-FR" sz="800" dirty="0" smtClean="0">
              <a:solidFill>
                <a:schemeClr val="tx1"/>
              </a:solidFill>
            </a:endParaRPr>
          </a:p>
          <a:p>
            <a:pPr algn="l"/>
            <a:r>
              <a:rPr lang="fr-FR" sz="1800" dirty="0" smtClean="0">
                <a:solidFill>
                  <a:schemeClr val="tx1"/>
                </a:solidFill>
              </a:rPr>
              <a:t>	- </a:t>
            </a:r>
            <a:r>
              <a:rPr lang="fr-FR" sz="1800" dirty="0" err="1">
                <a:solidFill>
                  <a:schemeClr val="tx1"/>
                </a:solidFill>
              </a:rPr>
              <a:t>Pillier</a:t>
            </a:r>
            <a:r>
              <a:rPr lang="fr-FR" sz="1800" dirty="0">
                <a:solidFill>
                  <a:schemeClr val="tx1"/>
                </a:solidFill>
              </a:rPr>
              <a:t> I : excellence	</a:t>
            </a:r>
            <a:endParaRPr lang="fr-FR" sz="1800" dirty="0" smtClean="0">
              <a:solidFill>
                <a:schemeClr val="tx1"/>
              </a:solidFill>
            </a:endParaRPr>
          </a:p>
          <a:p>
            <a:pPr algn="l"/>
            <a:r>
              <a:rPr lang="fr-FR" sz="1800" dirty="0">
                <a:solidFill>
                  <a:schemeClr val="tx1"/>
                </a:solidFill>
              </a:rPr>
              <a:t>	</a:t>
            </a:r>
            <a:r>
              <a:rPr lang="fr-FR" sz="1400" dirty="0">
                <a:solidFill>
                  <a:schemeClr val="tx1"/>
                </a:solidFill>
              </a:rPr>
              <a:t>H2020 </a:t>
            </a:r>
            <a:r>
              <a:rPr lang="fr-FR" sz="1400" dirty="0" smtClean="0">
                <a:solidFill>
                  <a:schemeClr val="tx1"/>
                </a:solidFill>
              </a:rPr>
              <a:t>- ERC </a:t>
            </a:r>
            <a:r>
              <a:rPr lang="fr-FR" sz="1400" dirty="0" err="1">
                <a:solidFill>
                  <a:schemeClr val="tx1"/>
                </a:solidFill>
              </a:rPr>
              <a:t>starting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grants</a:t>
            </a:r>
            <a:r>
              <a:rPr lang="fr-FR" sz="1400" dirty="0">
                <a:solidFill>
                  <a:schemeClr val="tx1"/>
                </a:solidFill>
              </a:rPr>
              <a:t> : </a:t>
            </a:r>
            <a:r>
              <a:rPr lang="fr-FR" sz="1400" dirty="0" smtClean="0">
                <a:solidFill>
                  <a:schemeClr val="tx1"/>
                </a:solidFill>
              </a:rPr>
              <a:t>10,7%</a:t>
            </a:r>
            <a:endParaRPr lang="fr-FR" sz="1400" dirty="0">
              <a:solidFill>
                <a:schemeClr val="tx1"/>
              </a:solidFill>
            </a:endParaRPr>
          </a:p>
          <a:p>
            <a:pPr algn="l"/>
            <a:r>
              <a:rPr lang="fr-FR" sz="1400" dirty="0" smtClean="0">
                <a:solidFill>
                  <a:schemeClr val="tx1"/>
                </a:solidFill>
              </a:rPr>
              <a:t>	</a:t>
            </a:r>
            <a:r>
              <a:rPr lang="fr-FR" sz="1400" dirty="0">
                <a:solidFill>
                  <a:schemeClr val="tx1"/>
                </a:solidFill>
              </a:rPr>
              <a:t>H2020 – ERC </a:t>
            </a:r>
            <a:r>
              <a:rPr lang="fr-FR" sz="1400" dirty="0" err="1">
                <a:solidFill>
                  <a:schemeClr val="tx1"/>
                </a:solidFill>
              </a:rPr>
              <a:t>consolidators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grants</a:t>
            </a:r>
            <a:r>
              <a:rPr lang="fr-FR" sz="1400" dirty="0">
                <a:solidFill>
                  <a:schemeClr val="tx1"/>
                </a:solidFill>
              </a:rPr>
              <a:t>  : 10,7</a:t>
            </a:r>
            <a:r>
              <a:rPr lang="fr-FR" sz="1400" dirty="0" smtClean="0">
                <a:solidFill>
                  <a:schemeClr val="tx1"/>
                </a:solidFill>
              </a:rPr>
              <a:t>%</a:t>
            </a:r>
          </a:p>
          <a:p>
            <a:pPr algn="l"/>
            <a:r>
              <a:rPr lang="fr-FR" sz="1400" dirty="0">
                <a:solidFill>
                  <a:schemeClr val="tx1"/>
                </a:solidFill>
              </a:rPr>
              <a:t>	H2020 – ERC </a:t>
            </a:r>
            <a:r>
              <a:rPr lang="fr-FR" sz="1400" dirty="0" err="1">
                <a:solidFill>
                  <a:schemeClr val="tx1"/>
                </a:solidFill>
              </a:rPr>
              <a:t>advanced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grants</a:t>
            </a:r>
            <a:r>
              <a:rPr lang="fr-FR" sz="1400" dirty="0">
                <a:solidFill>
                  <a:schemeClr val="tx1"/>
                </a:solidFill>
              </a:rPr>
              <a:t>  : </a:t>
            </a:r>
            <a:r>
              <a:rPr lang="fr-FR" sz="1400" dirty="0" smtClean="0">
                <a:solidFill>
                  <a:schemeClr val="tx1"/>
                </a:solidFill>
              </a:rPr>
              <a:t>14,2%</a:t>
            </a:r>
          </a:p>
          <a:p>
            <a:pPr algn="l"/>
            <a:r>
              <a:rPr lang="fr-FR" sz="1400" dirty="0">
                <a:solidFill>
                  <a:schemeClr val="tx1"/>
                </a:solidFill>
              </a:rPr>
              <a:t>	H2020 – MARIE CURIE ITN  : 10</a:t>
            </a:r>
            <a:r>
              <a:rPr lang="fr-FR" sz="1400" dirty="0" smtClean="0">
                <a:solidFill>
                  <a:schemeClr val="tx1"/>
                </a:solidFill>
              </a:rPr>
              <a:t>%</a:t>
            </a:r>
          </a:p>
          <a:p>
            <a:pPr algn="l"/>
            <a:r>
              <a:rPr lang="fr-FR" sz="1400" dirty="0">
                <a:solidFill>
                  <a:schemeClr val="tx1"/>
                </a:solidFill>
              </a:rPr>
              <a:t>	H2020 – MARIE CURIE EID  : données non </a:t>
            </a:r>
            <a:r>
              <a:rPr lang="fr-FR" sz="1400" dirty="0" smtClean="0">
                <a:solidFill>
                  <a:schemeClr val="tx1"/>
                </a:solidFill>
              </a:rPr>
              <a:t>disponibles</a:t>
            </a:r>
          </a:p>
          <a:p>
            <a:pPr algn="l"/>
            <a:r>
              <a:rPr lang="fr-FR" sz="1400" dirty="0" smtClean="0">
                <a:solidFill>
                  <a:schemeClr val="tx1"/>
                </a:solidFill>
              </a:rPr>
              <a:t>	H2020 </a:t>
            </a:r>
            <a:r>
              <a:rPr lang="fr-FR" sz="1400" dirty="0">
                <a:solidFill>
                  <a:schemeClr val="tx1"/>
                </a:solidFill>
              </a:rPr>
              <a:t>– MARIE CURIE </a:t>
            </a:r>
            <a:r>
              <a:rPr lang="fr-FR" sz="1400" dirty="0" smtClean="0">
                <a:solidFill>
                  <a:schemeClr val="tx1"/>
                </a:solidFill>
              </a:rPr>
              <a:t>IDP  </a:t>
            </a:r>
            <a:r>
              <a:rPr lang="fr-FR" sz="1400" dirty="0">
                <a:solidFill>
                  <a:schemeClr val="tx1"/>
                </a:solidFill>
              </a:rPr>
              <a:t>: données non </a:t>
            </a:r>
            <a:r>
              <a:rPr lang="fr-FR" sz="1400" dirty="0" smtClean="0">
                <a:solidFill>
                  <a:schemeClr val="tx1"/>
                </a:solidFill>
              </a:rPr>
              <a:t>disponibles</a:t>
            </a:r>
          </a:p>
          <a:p>
            <a:pPr algn="l"/>
            <a:r>
              <a:rPr lang="fr-FR" sz="1400" dirty="0" smtClean="0">
                <a:solidFill>
                  <a:schemeClr val="tx1"/>
                </a:solidFill>
              </a:rPr>
              <a:t>	H2020 </a:t>
            </a:r>
            <a:r>
              <a:rPr lang="fr-FR" sz="1400" dirty="0">
                <a:solidFill>
                  <a:schemeClr val="tx1"/>
                </a:solidFill>
              </a:rPr>
              <a:t>– MARIE CURIE RISE  : </a:t>
            </a:r>
            <a:r>
              <a:rPr lang="fr-FR" sz="1400" dirty="0" smtClean="0">
                <a:solidFill>
                  <a:schemeClr val="tx1"/>
                </a:solidFill>
              </a:rPr>
              <a:t>30</a:t>
            </a:r>
          </a:p>
          <a:p>
            <a:pPr algn="l"/>
            <a:r>
              <a:rPr lang="fr-FR" sz="1400" dirty="0" smtClean="0">
                <a:solidFill>
                  <a:schemeClr val="tx1"/>
                </a:solidFill>
              </a:rPr>
              <a:t>	H2020 </a:t>
            </a:r>
            <a:r>
              <a:rPr lang="fr-FR" sz="1400" dirty="0">
                <a:solidFill>
                  <a:schemeClr val="tx1"/>
                </a:solidFill>
              </a:rPr>
              <a:t>– MARIE CURIE IEF, IIF, IOF : </a:t>
            </a:r>
            <a:r>
              <a:rPr lang="fr-FR" sz="1400" dirty="0" smtClean="0">
                <a:solidFill>
                  <a:schemeClr val="tx1"/>
                </a:solidFill>
              </a:rPr>
              <a:t>15%</a:t>
            </a:r>
          </a:p>
          <a:p>
            <a:pPr algn="l"/>
            <a:r>
              <a:rPr lang="fr-FR" sz="1400" dirty="0">
                <a:solidFill>
                  <a:schemeClr val="tx1"/>
                </a:solidFill>
              </a:rPr>
              <a:t>	H2020 – INFRASTRUCTURES et e-infrastructures : </a:t>
            </a:r>
            <a:r>
              <a:rPr lang="fr-FR" sz="1400" dirty="0" smtClean="0">
                <a:solidFill>
                  <a:schemeClr val="tx1"/>
                </a:solidFill>
              </a:rPr>
              <a:t>20%</a:t>
            </a:r>
          </a:p>
          <a:p>
            <a:pPr algn="l"/>
            <a:endParaRPr lang="fr-FR" sz="800" dirty="0">
              <a:solidFill>
                <a:schemeClr val="tx1"/>
              </a:solidFill>
            </a:endParaRPr>
          </a:p>
          <a:p>
            <a:pPr algn="l"/>
            <a:r>
              <a:rPr lang="fr-FR" sz="1400" dirty="0" smtClean="0">
                <a:solidFill>
                  <a:schemeClr val="tx1"/>
                </a:solidFill>
              </a:rPr>
              <a:t>	</a:t>
            </a:r>
            <a:r>
              <a:rPr lang="fr-FR" sz="1800" dirty="0">
                <a:solidFill>
                  <a:schemeClr val="tx1"/>
                </a:solidFill>
              </a:rPr>
              <a:t>- </a:t>
            </a:r>
            <a:r>
              <a:rPr lang="fr-FR" sz="1800" dirty="0" err="1">
                <a:solidFill>
                  <a:schemeClr val="tx1"/>
                </a:solidFill>
              </a:rPr>
              <a:t>Pillier</a:t>
            </a:r>
            <a:r>
              <a:rPr lang="fr-FR" sz="1800" dirty="0">
                <a:solidFill>
                  <a:schemeClr val="tx1"/>
                </a:solidFill>
              </a:rPr>
              <a:t> </a:t>
            </a:r>
            <a:r>
              <a:rPr lang="fr-FR" sz="1800" dirty="0" smtClean="0">
                <a:solidFill>
                  <a:schemeClr val="tx1"/>
                </a:solidFill>
              </a:rPr>
              <a:t>III : </a:t>
            </a:r>
            <a:r>
              <a:rPr lang="fr-FR" sz="1800" dirty="0">
                <a:solidFill>
                  <a:schemeClr val="tx1"/>
                </a:solidFill>
              </a:rPr>
              <a:t>Défis sociétaux</a:t>
            </a:r>
          </a:p>
          <a:p>
            <a:pPr algn="l"/>
            <a:r>
              <a:rPr lang="fr-FR" sz="1400" dirty="0" smtClean="0">
                <a:solidFill>
                  <a:schemeClr val="tx1"/>
                </a:solidFill>
              </a:rPr>
              <a:t>	</a:t>
            </a:r>
            <a:r>
              <a:rPr lang="fr-FR" sz="1400" dirty="0">
                <a:solidFill>
                  <a:schemeClr val="tx1"/>
                </a:solidFill>
              </a:rPr>
              <a:t>H2020 - SANTE, EVOLUTION DEMOGRAPHIQUE ET BIEN-ETRE : 20%</a:t>
            </a:r>
          </a:p>
          <a:p>
            <a:pPr algn="l"/>
            <a:r>
              <a:rPr lang="fr-FR" sz="1400" dirty="0">
                <a:solidFill>
                  <a:schemeClr val="tx1"/>
                </a:solidFill>
              </a:rPr>
              <a:t>	H2020 - ENJEUX DE LA BIOECONOMIE EUROPEENE: SECURITE ALIMENTAIRE, AGRICULTURE ET 	SYLVICULTURE DURABLES, RECHERCHE MARINE, MARITIME ET SUR LES EAUX </a:t>
            </a:r>
            <a:r>
              <a:rPr lang="fr-FR" sz="1400" dirty="0" smtClean="0">
                <a:solidFill>
                  <a:schemeClr val="tx1"/>
                </a:solidFill>
              </a:rPr>
              <a:t>INTERIEURES</a:t>
            </a:r>
          </a:p>
          <a:p>
            <a:pPr algn="l"/>
            <a:r>
              <a:rPr lang="fr-FR" sz="1400" dirty="0">
                <a:solidFill>
                  <a:schemeClr val="tx1"/>
                </a:solidFill>
              </a:rPr>
              <a:t>	</a:t>
            </a:r>
            <a:r>
              <a:rPr lang="fr-FR" sz="1400" dirty="0" smtClean="0">
                <a:solidFill>
                  <a:schemeClr val="tx1"/>
                </a:solidFill>
              </a:rPr>
              <a:t>	</a:t>
            </a:r>
            <a:r>
              <a:rPr lang="fr-FR" sz="1400" dirty="0" smtClean="0">
                <a:solidFill>
                  <a:schemeClr val="tx1"/>
                </a:solidFill>
                <a:latin typeface="+mj-lt"/>
              </a:rPr>
              <a:t>. </a:t>
            </a:r>
            <a:r>
              <a:rPr lang="fr-FR" sz="1400" dirty="0">
                <a:solidFill>
                  <a:srgbClr val="000000"/>
                </a:solidFill>
                <a:latin typeface="+mj-lt"/>
                <a:ea typeface="Calibri"/>
                <a:cs typeface="Calibri"/>
              </a:rPr>
              <a:t>choix, comportements, besoins, styles de vies... du consommateur</a:t>
            </a:r>
            <a:r>
              <a:rPr lang="fr-FR" sz="14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fr-FR" sz="1400" dirty="0">
                <a:solidFill>
                  <a:schemeClr val="tx1"/>
                </a:solidFill>
                <a:latin typeface="+mj-lt"/>
              </a:rPr>
              <a:t>: 20</a:t>
            </a:r>
            <a:r>
              <a:rPr lang="fr-FR" sz="1400" dirty="0" smtClean="0">
                <a:solidFill>
                  <a:schemeClr val="tx1"/>
                </a:solidFill>
                <a:latin typeface="+mj-lt"/>
              </a:rPr>
              <a:t>%</a:t>
            </a:r>
          </a:p>
          <a:p>
            <a:pPr algn="l"/>
            <a:r>
              <a:rPr lang="fr-FR" sz="1400" dirty="0">
                <a:solidFill>
                  <a:schemeClr val="tx1"/>
                </a:solidFill>
                <a:latin typeface="+mj-lt"/>
              </a:rPr>
              <a:t>	</a:t>
            </a:r>
            <a:r>
              <a:rPr lang="fr-FR" sz="1400" dirty="0" smtClean="0">
                <a:solidFill>
                  <a:schemeClr val="tx1"/>
                </a:solidFill>
                <a:latin typeface="+mj-lt"/>
              </a:rPr>
              <a:t>	. </a:t>
            </a:r>
            <a:r>
              <a:rPr lang="fr-FR" sz="1400" dirty="0">
                <a:solidFill>
                  <a:srgbClr val="000000"/>
                </a:solidFill>
                <a:latin typeface="+mj-lt"/>
                <a:ea typeface="Calibri"/>
                <a:cs typeface="Calibri"/>
              </a:rPr>
              <a:t>régimes alimentaires sains et </a:t>
            </a:r>
            <a:r>
              <a:rPr lang="fr-FR" sz="1400" dirty="0" smtClean="0">
                <a:solidFill>
                  <a:srgbClr val="000000"/>
                </a:solidFill>
                <a:latin typeface="+mj-lt"/>
                <a:ea typeface="Calibri"/>
                <a:cs typeface="Calibri"/>
              </a:rPr>
              <a:t>sûrs : </a:t>
            </a:r>
            <a:r>
              <a:rPr lang="fr-FR" sz="1400" dirty="0">
                <a:solidFill>
                  <a:schemeClr val="tx1"/>
                </a:solidFill>
                <a:latin typeface="+mj-lt"/>
              </a:rPr>
              <a:t>20</a:t>
            </a:r>
            <a:r>
              <a:rPr lang="fr-FR" sz="1400" dirty="0" smtClean="0">
                <a:solidFill>
                  <a:schemeClr val="tx1"/>
                </a:solidFill>
                <a:latin typeface="+mj-lt"/>
              </a:rPr>
              <a:t>%</a:t>
            </a:r>
          </a:p>
          <a:p>
            <a:pPr algn="l"/>
            <a:r>
              <a:rPr lang="fr-FR" sz="1400" dirty="0">
                <a:solidFill>
                  <a:schemeClr val="tx1"/>
                </a:solidFill>
                <a:latin typeface="+mj-lt"/>
              </a:rPr>
              <a:t>	</a:t>
            </a:r>
            <a:r>
              <a:rPr lang="fr-FR" sz="1400" dirty="0" smtClean="0">
                <a:solidFill>
                  <a:schemeClr val="tx1"/>
                </a:solidFill>
                <a:latin typeface="+mj-lt"/>
              </a:rPr>
              <a:t>	. </a:t>
            </a:r>
            <a:r>
              <a:rPr lang="fr-FR" sz="1400" dirty="0">
                <a:solidFill>
                  <a:srgbClr val="000000"/>
                </a:solidFill>
                <a:latin typeface="+mj-lt"/>
                <a:ea typeface="Calibri"/>
                <a:cs typeface="Calibri"/>
              </a:rPr>
              <a:t>industrie agroalimentaire durable et </a:t>
            </a:r>
            <a:r>
              <a:rPr lang="fr-FR" sz="1400" dirty="0" smtClean="0">
                <a:solidFill>
                  <a:srgbClr val="000000"/>
                </a:solidFill>
                <a:latin typeface="+mj-lt"/>
                <a:ea typeface="Calibri"/>
                <a:cs typeface="Calibri"/>
              </a:rPr>
              <a:t>compétitive : </a:t>
            </a:r>
            <a:r>
              <a:rPr lang="fr-FR" sz="1400" dirty="0">
                <a:solidFill>
                  <a:schemeClr val="tx1"/>
                </a:solidFill>
                <a:latin typeface="+mj-lt"/>
              </a:rPr>
              <a:t>20%</a:t>
            </a:r>
            <a:endParaRPr lang="fr-FR" sz="1400" dirty="0" smtClean="0">
              <a:solidFill>
                <a:schemeClr val="tx1"/>
              </a:solidFill>
              <a:latin typeface="+mj-lt"/>
            </a:endParaRPr>
          </a:p>
          <a:p>
            <a:pPr algn="l"/>
            <a:r>
              <a:rPr lang="fr-FR" sz="1400" dirty="0">
                <a:solidFill>
                  <a:schemeClr val="tx1"/>
                </a:solidFill>
              </a:rPr>
              <a:t>	</a:t>
            </a:r>
          </a:p>
          <a:p>
            <a:pPr algn="l"/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279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5536" y="116632"/>
            <a:ext cx="8748464" cy="6552728"/>
          </a:xfrm>
        </p:spPr>
        <p:txBody>
          <a:bodyPr>
            <a:normAutofit/>
          </a:bodyPr>
          <a:lstStyle/>
          <a:p>
            <a:pPr algn="l"/>
            <a:r>
              <a:rPr lang="fr-FR" dirty="0" smtClean="0">
                <a:solidFill>
                  <a:srgbClr val="002060"/>
                </a:solidFill>
              </a:rPr>
              <a:t>Taux de réussite aux AAP européens</a:t>
            </a:r>
          </a:p>
          <a:p>
            <a:pPr algn="l"/>
            <a:endParaRPr lang="fr-FR" sz="800" dirty="0" smtClean="0">
              <a:solidFill>
                <a:schemeClr val="tx1"/>
              </a:solidFill>
            </a:endParaRPr>
          </a:p>
          <a:p>
            <a:pPr algn="l"/>
            <a:r>
              <a:rPr lang="fr-FR" sz="1800" dirty="0" smtClean="0">
                <a:solidFill>
                  <a:schemeClr val="tx1"/>
                </a:solidFill>
              </a:rPr>
              <a:t>	- </a:t>
            </a:r>
            <a:r>
              <a:rPr lang="fr-FR" sz="1800" dirty="0" err="1">
                <a:solidFill>
                  <a:schemeClr val="tx1"/>
                </a:solidFill>
              </a:rPr>
              <a:t>Pillier</a:t>
            </a:r>
            <a:r>
              <a:rPr lang="fr-FR" sz="1800" dirty="0">
                <a:solidFill>
                  <a:schemeClr val="tx1"/>
                </a:solidFill>
              </a:rPr>
              <a:t> </a:t>
            </a:r>
            <a:r>
              <a:rPr lang="fr-FR" sz="1800" dirty="0" smtClean="0">
                <a:solidFill>
                  <a:schemeClr val="tx1"/>
                </a:solidFill>
              </a:rPr>
              <a:t>III : </a:t>
            </a:r>
            <a:r>
              <a:rPr lang="fr-FR" sz="1800" dirty="0">
                <a:solidFill>
                  <a:schemeClr val="tx1"/>
                </a:solidFill>
              </a:rPr>
              <a:t>Défis </a:t>
            </a:r>
            <a:r>
              <a:rPr lang="fr-FR" sz="1800" dirty="0" smtClean="0">
                <a:solidFill>
                  <a:schemeClr val="tx1"/>
                </a:solidFill>
              </a:rPr>
              <a:t>sociétaux (suite et fin)</a:t>
            </a:r>
            <a:endParaRPr lang="fr-FR" sz="1800" dirty="0">
              <a:solidFill>
                <a:schemeClr val="tx1"/>
              </a:solidFill>
            </a:endParaRPr>
          </a:p>
          <a:p>
            <a:pPr algn="l"/>
            <a:r>
              <a:rPr lang="fr-FR" sz="1400" dirty="0" smtClean="0">
                <a:solidFill>
                  <a:schemeClr val="tx1"/>
                </a:solidFill>
              </a:rPr>
              <a:t>	</a:t>
            </a:r>
            <a:r>
              <a:rPr lang="fr-FR" sz="1400" dirty="0">
                <a:solidFill>
                  <a:schemeClr val="tx1"/>
                </a:solidFill>
              </a:rPr>
              <a:t>H2020 - L'EUROPE DANS UN MONDE DE MUTATION - DES SOCIETES OUVERTES A TOUS, IONVANTES ET 	ENCOURAGEANT LA REFLEXION</a:t>
            </a:r>
          </a:p>
          <a:p>
            <a:pPr algn="l"/>
            <a:r>
              <a:rPr lang="fr-FR" sz="1400" dirty="0">
                <a:solidFill>
                  <a:schemeClr val="tx1"/>
                </a:solidFill>
              </a:rPr>
              <a:t>	</a:t>
            </a:r>
            <a:r>
              <a:rPr lang="fr-FR" sz="1400" dirty="0" smtClean="0">
                <a:solidFill>
                  <a:schemeClr val="tx1"/>
                </a:solidFill>
              </a:rPr>
              <a:t>	</a:t>
            </a:r>
            <a:r>
              <a:rPr lang="fr-FR" sz="1400" dirty="0">
                <a:solidFill>
                  <a:schemeClr val="tx1"/>
                </a:solidFill>
                <a:latin typeface="+mj-lt"/>
              </a:rPr>
              <a:t>. </a:t>
            </a:r>
            <a:r>
              <a:rPr lang="fr-FR" sz="1400" dirty="0" smtClean="0">
                <a:solidFill>
                  <a:schemeClr val="tx1"/>
                </a:solidFill>
                <a:latin typeface="+mj-lt"/>
              </a:rPr>
              <a:t>patrimoines</a:t>
            </a:r>
            <a:r>
              <a:rPr lang="fr-FR" sz="1400" dirty="0">
                <a:solidFill>
                  <a:schemeClr val="tx1"/>
                </a:solidFill>
                <a:latin typeface="+mj-lt"/>
              </a:rPr>
              <a:t>, </a:t>
            </a:r>
            <a:r>
              <a:rPr lang="fr-FR" sz="1400" dirty="0" smtClean="0">
                <a:solidFill>
                  <a:schemeClr val="tx1"/>
                </a:solidFill>
                <a:latin typeface="+mj-lt"/>
              </a:rPr>
              <a:t>histoire</a:t>
            </a:r>
            <a:r>
              <a:rPr lang="fr-FR" sz="1400" dirty="0">
                <a:solidFill>
                  <a:schemeClr val="tx1"/>
                </a:solidFill>
                <a:latin typeface="+mj-lt"/>
              </a:rPr>
              <a:t>, identités culturelles européennes : 20%</a:t>
            </a:r>
          </a:p>
          <a:p>
            <a:pPr algn="l"/>
            <a:r>
              <a:rPr lang="fr-FR" sz="1400" dirty="0">
                <a:solidFill>
                  <a:schemeClr val="tx1"/>
                </a:solidFill>
                <a:latin typeface="+mj-lt"/>
              </a:rPr>
              <a:t>	</a:t>
            </a:r>
            <a:r>
              <a:rPr lang="fr-FR" sz="1400" dirty="0" smtClean="0">
                <a:solidFill>
                  <a:schemeClr val="tx1"/>
                </a:solidFill>
                <a:latin typeface="+mj-lt"/>
              </a:rPr>
              <a:t>	. </a:t>
            </a:r>
            <a:r>
              <a:rPr lang="fr-FR" sz="1400" dirty="0">
                <a:solidFill>
                  <a:schemeClr val="tx1"/>
                </a:solidFill>
                <a:latin typeface="+mj-lt"/>
              </a:rPr>
              <a:t>diversité culturelle  européenne </a:t>
            </a:r>
            <a:r>
              <a:rPr lang="fr-FR" sz="1400" dirty="0" smtClean="0">
                <a:solidFill>
                  <a:srgbClr val="000000"/>
                </a:solidFill>
                <a:latin typeface="+mj-lt"/>
                <a:ea typeface="Calibri"/>
                <a:cs typeface="Calibri"/>
              </a:rPr>
              <a:t>: </a:t>
            </a:r>
            <a:r>
              <a:rPr lang="fr-FR" sz="1400" dirty="0">
                <a:solidFill>
                  <a:schemeClr val="tx1"/>
                </a:solidFill>
                <a:latin typeface="+mj-lt"/>
              </a:rPr>
              <a:t>20</a:t>
            </a:r>
            <a:r>
              <a:rPr lang="fr-FR" sz="1400" dirty="0" smtClean="0">
                <a:solidFill>
                  <a:schemeClr val="tx1"/>
                </a:solidFill>
                <a:latin typeface="+mj-lt"/>
              </a:rPr>
              <a:t>%</a:t>
            </a:r>
          </a:p>
          <a:p>
            <a:pPr algn="l"/>
            <a:r>
              <a:rPr lang="fr-FR" sz="800" dirty="0">
                <a:solidFill>
                  <a:schemeClr val="tx1"/>
                </a:solidFill>
                <a:latin typeface="+mj-lt"/>
              </a:rPr>
              <a:t>	</a:t>
            </a:r>
            <a:r>
              <a:rPr lang="fr-FR" sz="800" dirty="0" smtClean="0">
                <a:solidFill>
                  <a:schemeClr val="tx1"/>
                </a:solidFill>
                <a:latin typeface="+mj-lt"/>
              </a:rPr>
              <a:t>	</a:t>
            </a:r>
          </a:p>
          <a:p>
            <a:pPr algn="l"/>
            <a:r>
              <a:rPr lang="fr-FR" sz="1400" dirty="0" smtClean="0">
                <a:solidFill>
                  <a:schemeClr val="tx1"/>
                </a:solidFill>
              </a:rPr>
              <a:t>	</a:t>
            </a:r>
            <a:r>
              <a:rPr lang="fr-FR" sz="1800" dirty="0">
                <a:solidFill>
                  <a:schemeClr val="tx1"/>
                </a:solidFill>
              </a:rPr>
              <a:t>- </a:t>
            </a:r>
            <a:r>
              <a:rPr lang="fr-FR" sz="1800" dirty="0" smtClean="0">
                <a:solidFill>
                  <a:schemeClr val="tx1"/>
                </a:solidFill>
              </a:rPr>
              <a:t>Autres programmes de la CE</a:t>
            </a:r>
          </a:p>
          <a:p>
            <a:pPr algn="l"/>
            <a:r>
              <a:rPr lang="fr-FR" sz="1800" dirty="0">
                <a:solidFill>
                  <a:schemeClr val="tx1"/>
                </a:solidFill>
              </a:rPr>
              <a:t>	</a:t>
            </a:r>
            <a:r>
              <a:rPr lang="fr-FR" sz="1400" dirty="0">
                <a:solidFill>
                  <a:schemeClr val="tx1"/>
                </a:solidFill>
              </a:rPr>
              <a:t>DG </a:t>
            </a:r>
            <a:r>
              <a:rPr lang="fr-FR" sz="1400" dirty="0" smtClean="0">
                <a:solidFill>
                  <a:schemeClr val="tx1"/>
                </a:solidFill>
              </a:rPr>
              <a:t>CULTURE : </a:t>
            </a:r>
            <a:r>
              <a:rPr lang="fr-FR" sz="1400" dirty="0">
                <a:solidFill>
                  <a:schemeClr val="tx1"/>
                </a:solidFill>
              </a:rPr>
              <a:t>données non </a:t>
            </a:r>
            <a:r>
              <a:rPr lang="fr-FR" sz="1400" dirty="0" smtClean="0">
                <a:solidFill>
                  <a:schemeClr val="tx1"/>
                </a:solidFill>
              </a:rPr>
              <a:t>disponibles</a:t>
            </a:r>
          </a:p>
          <a:p>
            <a:pPr algn="l"/>
            <a:r>
              <a:rPr lang="fr-FR" sz="1400" dirty="0">
                <a:solidFill>
                  <a:schemeClr val="tx1"/>
                </a:solidFill>
              </a:rPr>
              <a:t>	DG HEALTH and CONSUMMERS : données non disponibles</a:t>
            </a:r>
          </a:p>
          <a:p>
            <a:pPr algn="l"/>
            <a:endParaRPr lang="fr-FR" sz="800" dirty="0" smtClean="0">
              <a:solidFill>
                <a:schemeClr val="tx1"/>
              </a:solidFill>
            </a:endParaRPr>
          </a:p>
          <a:p>
            <a:pPr algn="l"/>
            <a:r>
              <a:rPr lang="fr-FR" sz="1800" dirty="0" smtClean="0">
                <a:solidFill>
                  <a:schemeClr val="tx1"/>
                </a:solidFill>
              </a:rPr>
              <a:t>	- COST</a:t>
            </a:r>
          </a:p>
          <a:p>
            <a:pPr algn="l"/>
            <a:r>
              <a:rPr lang="fr-FR" sz="1800" dirty="0">
                <a:solidFill>
                  <a:schemeClr val="tx1"/>
                </a:solidFill>
              </a:rPr>
              <a:t>	</a:t>
            </a:r>
            <a:r>
              <a:rPr lang="fr-FR" sz="1400" dirty="0">
                <a:solidFill>
                  <a:schemeClr val="tx1"/>
                </a:solidFill>
              </a:rPr>
              <a:t>Actions </a:t>
            </a:r>
            <a:r>
              <a:rPr lang="fr-FR" sz="1400" dirty="0" smtClean="0">
                <a:solidFill>
                  <a:schemeClr val="tx1"/>
                </a:solidFill>
              </a:rPr>
              <a:t>COST : stage 1 : 18% / stage 2 : 40%</a:t>
            </a:r>
          </a:p>
          <a:p>
            <a:pPr algn="l"/>
            <a:endParaRPr lang="fr-FR" sz="800" dirty="0">
              <a:solidFill>
                <a:schemeClr val="tx1"/>
              </a:solidFill>
            </a:endParaRPr>
          </a:p>
          <a:p>
            <a:pPr algn="l"/>
            <a:r>
              <a:rPr lang="fr-FR" sz="1800" dirty="0" smtClean="0">
                <a:solidFill>
                  <a:schemeClr val="tx1"/>
                </a:solidFill>
              </a:rPr>
              <a:t>	- </a:t>
            </a:r>
            <a:r>
              <a:rPr lang="fr-FR" sz="1800" dirty="0">
                <a:solidFill>
                  <a:schemeClr val="tx1"/>
                </a:solidFill>
              </a:rPr>
              <a:t>Programmation conjointe</a:t>
            </a:r>
          </a:p>
          <a:p>
            <a:pPr algn="l"/>
            <a:r>
              <a:rPr lang="fr-FR" sz="1800" dirty="0">
                <a:solidFill>
                  <a:schemeClr val="tx1"/>
                </a:solidFill>
              </a:rPr>
              <a:t>	</a:t>
            </a:r>
            <a:r>
              <a:rPr lang="fr-FR" sz="1400" dirty="0">
                <a:solidFill>
                  <a:schemeClr val="tx1"/>
                </a:solidFill>
              </a:rPr>
              <a:t>ERA-NET </a:t>
            </a:r>
            <a:r>
              <a:rPr lang="fr-FR" sz="1400" dirty="0" smtClean="0">
                <a:solidFill>
                  <a:schemeClr val="tx1"/>
                </a:solidFill>
              </a:rPr>
              <a:t>SUSFOOD : 20%</a:t>
            </a:r>
          </a:p>
          <a:p>
            <a:pPr algn="l"/>
            <a:r>
              <a:rPr lang="fr-FR" sz="1400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	</a:t>
            </a:r>
            <a:r>
              <a:rPr lang="fr-FR" sz="1400" dirty="0">
                <a:solidFill>
                  <a:schemeClr val="tx1"/>
                </a:solidFill>
              </a:rPr>
              <a:t>ERA-NET </a:t>
            </a:r>
            <a:r>
              <a:rPr lang="fr-FR" sz="1400" dirty="0" smtClean="0">
                <a:solidFill>
                  <a:schemeClr val="tx1"/>
                </a:solidFill>
              </a:rPr>
              <a:t>RURAGRI </a:t>
            </a:r>
            <a:r>
              <a:rPr lang="fr-FR" sz="1400" dirty="0">
                <a:solidFill>
                  <a:schemeClr val="tx1"/>
                </a:solidFill>
              </a:rPr>
              <a:t>: 20%</a:t>
            </a:r>
          </a:p>
          <a:p>
            <a:pPr algn="l"/>
            <a:endParaRPr lang="fr-FR" sz="1400" dirty="0">
              <a:solidFill>
                <a:schemeClr val="tx1"/>
              </a:solidFill>
            </a:endParaRPr>
          </a:p>
          <a:p>
            <a:pPr algn="l"/>
            <a:endParaRPr lang="fr-FR" sz="1400" dirty="0">
              <a:solidFill>
                <a:schemeClr val="tx1"/>
              </a:solidFill>
            </a:endParaRPr>
          </a:p>
          <a:p>
            <a:pPr algn="l"/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5444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994</TotalTime>
  <Words>45</Words>
  <Application>Microsoft Macintosh PowerPoint</Application>
  <PresentationFormat>Présentation à l'écran (4:3)</PresentationFormat>
  <Paragraphs>75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Guillaume PARROT</dc:creator>
  <cp:lastModifiedBy>Melanie</cp:lastModifiedBy>
  <cp:revision>211</cp:revision>
  <dcterms:created xsi:type="dcterms:W3CDTF">2013-03-29T13:22:09Z</dcterms:created>
  <dcterms:modified xsi:type="dcterms:W3CDTF">2013-05-30T06:52:43Z</dcterms:modified>
</cp:coreProperties>
</file>