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8" r:id="rId2"/>
    <p:sldId id="264" r:id="rId3"/>
    <p:sldId id="259" r:id="rId4"/>
    <p:sldId id="267" r:id="rId5"/>
    <p:sldId id="274" r:id="rId6"/>
    <p:sldId id="278" r:id="rId7"/>
    <p:sldId id="275" r:id="rId8"/>
    <p:sldId id="286" r:id="rId9"/>
    <p:sldId id="284" r:id="rId10"/>
    <p:sldId id="355" r:id="rId11"/>
    <p:sldId id="288" r:id="rId12"/>
    <p:sldId id="357" r:id="rId13"/>
    <p:sldId id="280" r:id="rId14"/>
    <p:sldId id="289" r:id="rId15"/>
    <p:sldId id="290" r:id="rId16"/>
    <p:sldId id="291" r:id="rId17"/>
    <p:sldId id="293" r:id="rId18"/>
    <p:sldId id="294" r:id="rId19"/>
    <p:sldId id="292" r:id="rId20"/>
    <p:sldId id="324" r:id="rId21"/>
    <p:sldId id="295" r:id="rId22"/>
    <p:sldId id="296" r:id="rId23"/>
    <p:sldId id="297" r:id="rId24"/>
    <p:sldId id="298" r:id="rId25"/>
    <p:sldId id="299" r:id="rId26"/>
    <p:sldId id="358" r:id="rId27"/>
    <p:sldId id="359" r:id="rId28"/>
    <p:sldId id="360" r:id="rId29"/>
    <p:sldId id="361" r:id="rId30"/>
    <p:sldId id="362" r:id="rId31"/>
    <p:sldId id="363" r:id="rId32"/>
    <p:sldId id="300" r:id="rId33"/>
    <p:sldId id="364" r:id="rId34"/>
    <p:sldId id="365" r:id="rId35"/>
    <p:sldId id="303" r:id="rId36"/>
    <p:sldId id="304" r:id="rId37"/>
    <p:sldId id="305" r:id="rId38"/>
    <p:sldId id="306" r:id="rId39"/>
    <p:sldId id="307" r:id="rId40"/>
    <p:sldId id="308" r:id="rId41"/>
    <p:sldId id="366" r:id="rId42"/>
    <p:sldId id="367" r:id="rId43"/>
    <p:sldId id="368" r:id="rId44"/>
    <p:sldId id="310" r:id="rId45"/>
    <p:sldId id="311" r:id="rId46"/>
    <p:sldId id="312" r:id="rId47"/>
    <p:sldId id="314" r:id="rId48"/>
    <p:sldId id="273" r:id="rId49"/>
    <p:sldId id="272" r:id="rId50"/>
    <p:sldId id="316" r:id="rId51"/>
    <p:sldId id="317" r:id="rId52"/>
    <p:sldId id="315" r:id="rId53"/>
    <p:sldId id="318" r:id="rId54"/>
    <p:sldId id="369" r:id="rId55"/>
    <p:sldId id="319" r:id="rId56"/>
    <p:sldId id="320" r:id="rId57"/>
    <p:sldId id="321" r:id="rId58"/>
    <p:sldId id="322" r:id="rId59"/>
    <p:sldId id="323" r:id="rId60"/>
    <p:sldId id="325" r:id="rId61"/>
    <p:sldId id="326" r:id="rId62"/>
    <p:sldId id="327" r:id="rId63"/>
    <p:sldId id="328" r:id="rId64"/>
    <p:sldId id="329" r:id="rId65"/>
    <p:sldId id="331" r:id="rId66"/>
    <p:sldId id="370" r:id="rId67"/>
    <p:sldId id="371" r:id="rId68"/>
    <p:sldId id="372" r:id="rId69"/>
    <p:sldId id="373" r:id="rId70"/>
    <p:sldId id="333" r:id="rId71"/>
    <p:sldId id="334" r:id="rId72"/>
    <p:sldId id="271" r:id="rId73"/>
    <p:sldId id="335" r:id="rId74"/>
    <p:sldId id="336" r:id="rId75"/>
    <p:sldId id="337" r:id="rId76"/>
    <p:sldId id="338" r:id="rId77"/>
    <p:sldId id="352" r:id="rId78"/>
    <p:sldId id="339" r:id="rId79"/>
    <p:sldId id="340" r:id="rId80"/>
    <p:sldId id="376" r:id="rId81"/>
    <p:sldId id="341" r:id="rId82"/>
    <p:sldId id="342" r:id="rId83"/>
    <p:sldId id="375" r:id="rId84"/>
    <p:sldId id="344" r:id="rId85"/>
    <p:sldId id="345" r:id="rId86"/>
    <p:sldId id="346" r:id="rId87"/>
    <p:sldId id="347" r:id="rId88"/>
    <p:sldId id="348" r:id="rId89"/>
    <p:sldId id="349" r:id="rId90"/>
    <p:sldId id="350" r:id="rId91"/>
    <p:sldId id="351" r:id="rId92"/>
    <p:sldId id="353" r:id="rId93"/>
    <p:sldId id="354" r:id="rId94"/>
    <p:sldId id="377" r:id="rId95"/>
    <p:sldId id="378" r:id="rId96"/>
    <p:sldId id="379" r:id="rId97"/>
    <p:sldId id="380" r:id="rId98"/>
    <p:sldId id="381" r:id="rId99"/>
    <p:sldId id="270" r:id="rId100"/>
    <p:sldId id="269" r:id="rId101"/>
    <p:sldId id="374" r:id="rId102"/>
    <p:sldId id="268" r:id="rId10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p:scale>
          <a:sx n="90" d="100"/>
          <a:sy n="90" d="100"/>
        </p:scale>
        <p:origin x="-712"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notesMaster" Target="notesMasters/notes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_rels/data1.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D96BF-847E-41B9-A6B1-BAD997FF0160}" type="doc">
      <dgm:prSet loTypeId="urn:microsoft.com/office/officeart/2005/8/layout/vList3#1" loCatId="list" qsTypeId="urn:microsoft.com/office/officeart/2005/8/quickstyle/simple1" qsCatId="simple" csTypeId="urn:microsoft.com/office/officeart/2005/8/colors/colorful5" csCatId="colorful" phldr="1"/>
      <dgm:spPr/>
      <dgm:t>
        <a:bodyPr/>
        <a:lstStyle/>
        <a:p>
          <a:endParaRPr lang="fr-FR"/>
        </a:p>
      </dgm:t>
    </dgm:pt>
    <dgm:pt modelId="{A3CF7417-7D06-46A0-9353-77A9228CFEE0}">
      <dgm:prSet/>
      <dgm:spPr/>
      <dgm:t>
        <a:bodyPr/>
        <a:lstStyle/>
        <a:p>
          <a:r>
            <a:rPr lang="en-US" dirty="0" smtClean="0">
              <a:hlinkClick xmlns:r="http://schemas.openxmlformats.org/officeDocument/2006/relationships" r:id=""/>
            </a:rPr>
            <a:t>Agriculture, Food Security and Climate Change</a:t>
          </a:r>
          <a:r>
            <a:rPr lang="en-US" dirty="0" smtClean="0"/>
            <a:t> (FACCE)</a:t>
          </a:r>
        </a:p>
      </dgm:t>
    </dgm:pt>
    <dgm:pt modelId="{8F3167DB-3C08-41AF-903C-CD7E30F9A6BA}" type="parTrans" cxnId="{1DA4CA14-4442-4202-9D82-E831C44D9823}">
      <dgm:prSet/>
      <dgm:spPr/>
      <dgm:t>
        <a:bodyPr/>
        <a:lstStyle/>
        <a:p>
          <a:endParaRPr lang="fr-FR"/>
        </a:p>
      </dgm:t>
    </dgm:pt>
    <dgm:pt modelId="{6795F016-8DF2-48CE-B991-1073EC879F81}" type="sibTrans" cxnId="{1DA4CA14-4442-4202-9D82-E831C44D9823}">
      <dgm:prSet/>
      <dgm:spPr/>
      <dgm:t>
        <a:bodyPr/>
        <a:lstStyle/>
        <a:p>
          <a:endParaRPr lang="fr-FR"/>
        </a:p>
      </dgm:t>
    </dgm:pt>
    <dgm:pt modelId="{72324157-82CB-4840-86CA-86ADEDD52212}">
      <dgm:prSet/>
      <dgm:spPr/>
      <dgm:t>
        <a:bodyPr/>
        <a:lstStyle/>
        <a:p>
          <a:r>
            <a:rPr lang="en-US" dirty="0" smtClean="0">
              <a:hlinkClick xmlns:r="http://schemas.openxmlformats.org/officeDocument/2006/relationships" r:id=""/>
            </a:rPr>
            <a:t>A Healthy Diet for a Healthy Life</a:t>
          </a:r>
          <a:endParaRPr lang="en-US" dirty="0" smtClean="0"/>
        </a:p>
      </dgm:t>
    </dgm:pt>
    <dgm:pt modelId="{AAF754A8-39D8-4BB6-B399-9EC6EE7FDA31}" type="parTrans" cxnId="{5EEC0DA3-5811-4CA2-8E0F-3F551B5EEED4}">
      <dgm:prSet/>
      <dgm:spPr/>
      <dgm:t>
        <a:bodyPr/>
        <a:lstStyle/>
        <a:p>
          <a:endParaRPr lang="fr-FR"/>
        </a:p>
      </dgm:t>
    </dgm:pt>
    <dgm:pt modelId="{074907C7-E8DD-4AAA-BAB6-2C34856C0B23}" type="sibTrans" cxnId="{5EEC0DA3-5811-4CA2-8E0F-3F551B5EEED4}">
      <dgm:prSet/>
      <dgm:spPr/>
      <dgm:t>
        <a:bodyPr/>
        <a:lstStyle/>
        <a:p>
          <a:endParaRPr lang="fr-FR"/>
        </a:p>
      </dgm:t>
    </dgm:pt>
    <dgm:pt modelId="{8A1C1849-E8B6-47EA-B64A-BF80CFEA6C24}">
      <dgm:prSet/>
      <dgm:spPr/>
      <dgm:t>
        <a:bodyPr/>
        <a:lstStyle/>
        <a:p>
          <a:r>
            <a:rPr lang="en-US" dirty="0" smtClean="0">
              <a:hlinkClick xmlns:r="http://schemas.openxmlformats.org/officeDocument/2006/relationships" r:id=""/>
            </a:rPr>
            <a:t>Cultural Heritage and Global Change: A New Challenge for Europe</a:t>
          </a:r>
          <a:endParaRPr lang="en-US" dirty="0" smtClean="0"/>
        </a:p>
      </dgm:t>
    </dgm:pt>
    <dgm:pt modelId="{CAEA088A-DE4D-4D94-9F73-06CFB36C94AD}" type="parTrans" cxnId="{ED3F25CC-B721-44E9-B4FB-2EDBA47A33D6}">
      <dgm:prSet/>
      <dgm:spPr/>
      <dgm:t>
        <a:bodyPr/>
        <a:lstStyle/>
        <a:p>
          <a:endParaRPr lang="fr-FR"/>
        </a:p>
      </dgm:t>
    </dgm:pt>
    <dgm:pt modelId="{A15106F8-4F90-4CB9-9026-FD1C65453D45}" type="sibTrans" cxnId="{ED3F25CC-B721-44E9-B4FB-2EDBA47A33D6}">
      <dgm:prSet/>
      <dgm:spPr/>
      <dgm:t>
        <a:bodyPr/>
        <a:lstStyle/>
        <a:p>
          <a:endParaRPr lang="fr-FR"/>
        </a:p>
      </dgm:t>
    </dgm:pt>
    <dgm:pt modelId="{E0B69A9C-4EDB-4BF4-AF47-15BB15E1668A}" type="pres">
      <dgm:prSet presAssocID="{EABD96BF-847E-41B9-A6B1-BAD997FF0160}" presName="linearFlow" presStyleCnt="0">
        <dgm:presLayoutVars>
          <dgm:dir/>
          <dgm:resizeHandles val="exact"/>
        </dgm:presLayoutVars>
      </dgm:prSet>
      <dgm:spPr/>
      <dgm:t>
        <a:bodyPr/>
        <a:lstStyle/>
        <a:p>
          <a:endParaRPr lang="fr-FR"/>
        </a:p>
      </dgm:t>
    </dgm:pt>
    <dgm:pt modelId="{B6E5720B-FF9E-4E72-9429-76B4EEEDEF99}" type="pres">
      <dgm:prSet presAssocID="{A3CF7417-7D06-46A0-9353-77A9228CFEE0}" presName="composite" presStyleCnt="0"/>
      <dgm:spPr/>
    </dgm:pt>
    <dgm:pt modelId="{DC8F42B3-0E2F-4292-B111-088E2451BA6A}" type="pres">
      <dgm:prSet presAssocID="{A3CF7417-7D06-46A0-9353-77A9228CFEE0}" presName="imgShp" presStyleLbl="fgImgPlace1" presStyleIdx="0" presStyleCnt="3"/>
      <dgm:spPr>
        <a:blipFill rotWithShape="0">
          <a:blip xmlns:r="http://schemas.openxmlformats.org/officeDocument/2006/relationships" r:embed="rId1"/>
          <a:stretch>
            <a:fillRect/>
          </a:stretch>
        </a:blipFill>
      </dgm:spPr>
    </dgm:pt>
    <dgm:pt modelId="{1426664B-D620-4454-BDAC-8E5509821C05}" type="pres">
      <dgm:prSet presAssocID="{A3CF7417-7D06-46A0-9353-77A9228CFEE0}" presName="txShp" presStyleLbl="node1" presStyleIdx="0" presStyleCnt="3">
        <dgm:presLayoutVars>
          <dgm:bulletEnabled val="1"/>
        </dgm:presLayoutVars>
      </dgm:prSet>
      <dgm:spPr/>
      <dgm:t>
        <a:bodyPr/>
        <a:lstStyle/>
        <a:p>
          <a:endParaRPr lang="fr-FR"/>
        </a:p>
      </dgm:t>
    </dgm:pt>
    <dgm:pt modelId="{792CC5A8-9508-4A0B-B925-346016AD075B}" type="pres">
      <dgm:prSet presAssocID="{6795F016-8DF2-48CE-B991-1073EC879F81}" presName="spacing" presStyleCnt="0"/>
      <dgm:spPr/>
    </dgm:pt>
    <dgm:pt modelId="{1EF5F2B5-8580-4414-A815-12969CAAB1A2}" type="pres">
      <dgm:prSet presAssocID="{72324157-82CB-4840-86CA-86ADEDD52212}" presName="composite" presStyleCnt="0"/>
      <dgm:spPr/>
    </dgm:pt>
    <dgm:pt modelId="{04BC1E0B-59B6-4B0B-85E8-BEAC05C4D056}" type="pres">
      <dgm:prSet presAssocID="{72324157-82CB-4840-86CA-86ADEDD52212}" presName="imgShp" presStyleLbl="fgImgPlace1" presStyleIdx="1" presStyleCnt="3"/>
      <dgm:spPr>
        <a:blipFill rotWithShape="0">
          <a:blip xmlns:r="http://schemas.openxmlformats.org/officeDocument/2006/relationships" r:embed="rId2"/>
          <a:stretch>
            <a:fillRect/>
          </a:stretch>
        </a:blipFill>
      </dgm:spPr>
    </dgm:pt>
    <dgm:pt modelId="{0E50BA50-E34F-47EA-BB25-8A7498C8A582}" type="pres">
      <dgm:prSet presAssocID="{72324157-82CB-4840-86CA-86ADEDD52212}" presName="txShp" presStyleLbl="node1" presStyleIdx="1" presStyleCnt="3">
        <dgm:presLayoutVars>
          <dgm:bulletEnabled val="1"/>
        </dgm:presLayoutVars>
      </dgm:prSet>
      <dgm:spPr/>
      <dgm:t>
        <a:bodyPr/>
        <a:lstStyle/>
        <a:p>
          <a:endParaRPr lang="fr-FR"/>
        </a:p>
      </dgm:t>
    </dgm:pt>
    <dgm:pt modelId="{66CBEC78-A576-47F9-99EB-5E0F5994A680}" type="pres">
      <dgm:prSet presAssocID="{074907C7-E8DD-4AAA-BAB6-2C34856C0B23}" presName="spacing" presStyleCnt="0"/>
      <dgm:spPr/>
    </dgm:pt>
    <dgm:pt modelId="{3A2DBE22-C96F-4A40-949E-00A545C2DE3F}" type="pres">
      <dgm:prSet presAssocID="{8A1C1849-E8B6-47EA-B64A-BF80CFEA6C24}" presName="composite" presStyleCnt="0"/>
      <dgm:spPr/>
    </dgm:pt>
    <dgm:pt modelId="{E4ED78C1-4576-43BB-A293-DE84291FB61F}" type="pres">
      <dgm:prSet presAssocID="{8A1C1849-E8B6-47EA-B64A-BF80CFEA6C24}" presName="imgShp" presStyleLbl="fgImgPlace1" presStyleIdx="2" presStyleCnt="3"/>
      <dgm:spPr>
        <a:blipFill rotWithShape="0">
          <a:blip xmlns:r="http://schemas.openxmlformats.org/officeDocument/2006/relationships" r:embed="rId3"/>
          <a:stretch>
            <a:fillRect/>
          </a:stretch>
        </a:blipFill>
      </dgm:spPr>
    </dgm:pt>
    <dgm:pt modelId="{01E27E26-5CBF-4603-B7F6-336ACA54AEDA}" type="pres">
      <dgm:prSet presAssocID="{8A1C1849-E8B6-47EA-B64A-BF80CFEA6C24}" presName="txShp" presStyleLbl="node1" presStyleIdx="2" presStyleCnt="3">
        <dgm:presLayoutVars>
          <dgm:bulletEnabled val="1"/>
        </dgm:presLayoutVars>
      </dgm:prSet>
      <dgm:spPr/>
      <dgm:t>
        <a:bodyPr/>
        <a:lstStyle/>
        <a:p>
          <a:endParaRPr lang="fr-FR"/>
        </a:p>
      </dgm:t>
    </dgm:pt>
  </dgm:ptLst>
  <dgm:cxnLst>
    <dgm:cxn modelId="{D3386447-69AD-2B42-8B2F-F531792FF697}" type="presOf" srcId="{8A1C1849-E8B6-47EA-B64A-BF80CFEA6C24}" destId="{01E27E26-5CBF-4603-B7F6-336ACA54AEDA}" srcOrd="0" destOrd="0" presId="urn:microsoft.com/office/officeart/2005/8/layout/vList3#1"/>
    <dgm:cxn modelId="{C6D3E79F-ECD0-D64A-8D91-E754CE520CF3}" type="presOf" srcId="{72324157-82CB-4840-86CA-86ADEDD52212}" destId="{0E50BA50-E34F-47EA-BB25-8A7498C8A582}" srcOrd="0" destOrd="0" presId="urn:microsoft.com/office/officeart/2005/8/layout/vList3#1"/>
    <dgm:cxn modelId="{1DA4CA14-4442-4202-9D82-E831C44D9823}" srcId="{EABD96BF-847E-41B9-A6B1-BAD997FF0160}" destId="{A3CF7417-7D06-46A0-9353-77A9228CFEE0}" srcOrd="0" destOrd="0" parTransId="{8F3167DB-3C08-41AF-903C-CD7E30F9A6BA}" sibTransId="{6795F016-8DF2-48CE-B991-1073EC879F81}"/>
    <dgm:cxn modelId="{ED3F25CC-B721-44E9-B4FB-2EDBA47A33D6}" srcId="{EABD96BF-847E-41B9-A6B1-BAD997FF0160}" destId="{8A1C1849-E8B6-47EA-B64A-BF80CFEA6C24}" srcOrd="2" destOrd="0" parTransId="{CAEA088A-DE4D-4D94-9F73-06CFB36C94AD}" sibTransId="{A15106F8-4F90-4CB9-9026-FD1C65453D45}"/>
    <dgm:cxn modelId="{5EEC0DA3-5811-4CA2-8E0F-3F551B5EEED4}" srcId="{EABD96BF-847E-41B9-A6B1-BAD997FF0160}" destId="{72324157-82CB-4840-86CA-86ADEDD52212}" srcOrd="1" destOrd="0" parTransId="{AAF754A8-39D8-4BB6-B399-9EC6EE7FDA31}" sibTransId="{074907C7-E8DD-4AAA-BAB6-2C34856C0B23}"/>
    <dgm:cxn modelId="{9C887E88-A990-F64C-BE1C-A5F3431761A1}" type="presOf" srcId="{A3CF7417-7D06-46A0-9353-77A9228CFEE0}" destId="{1426664B-D620-4454-BDAC-8E5509821C05}" srcOrd="0" destOrd="0" presId="urn:microsoft.com/office/officeart/2005/8/layout/vList3#1"/>
    <dgm:cxn modelId="{B4FEB916-89F3-FE4F-B563-45F5910EBA73}" type="presOf" srcId="{EABD96BF-847E-41B9-A6B1-BAD997FF0160}" destId="{E0B69A9C-4EDB-4BF4-AF47-15BB15E1668A}" srcOrd="0" destOrd="0" presId="urn:microsoft.com/office/officeart/2005/8/layout/vList3#1"/>
    <dgm:cxn modelId="{04E6EA67-8B23-8646-94B8-A3863E6AC42F}" type="presParOf" srcId="{E0B69A9C-4EDB-4BF4-AF47-15BB15E1668A}" destId="{B6E5720B-FF9E-4E72-9429-76B4EEEDEF99}" srcOrd="0" destOrd="0" presId="urn:microsoft.com/office/officeart/2005/8/layout/vList3#1"/>
    <dgm:cxn modelId="{201F2F30-0841-0E41-8150-7D3A86EDB00F}" type="presParOf" srcId="{B6E5720B-FF9E-4E72-9429-76B4EEEDEF99}" destId="{DC8F42B3-0E2F-4292-B111-088E2451BA6A}" srcOrd="0" destOrd="0" presId="urn:microsoft.com/office/officeart/2005/8/layout/vList3#1"/>
    <dgm:cxn modelId="{D57325B5-F4BB-4341-8994-E0FE56D3EC39}" type="presParOf" srcId="{B6E5720B-FF9E-4E72-9429-76B4EEEDEF99}" destId="{1426664B-D620-4454-BDAC-8E5509821C05}" srcOrd="1" destOrd="0" presId="urn:microsoft.com/office/officeart/2005/8/layout/vList3#1"/>
    <dgm:cxn modelId="{B7A0C5B7-B782-A44D-9CB4-C4CE0D5ECBB7}" type="presParOf" srcId="{E0B69A9C-4EDB-4BF4-AF47-15BB15E1668A}" destId="{792CC5A8-9508-4A0B-B925-346016AD075B}" srcOrd="1" destOrd="0" presId="urn:microsoft.com/office/officeart/2005/8/layout/vList3#1"/>
    <dgm:cxn modelId="{1573CC72-3FFC-974A-ACC1-4F8D99546AF2}" type="presParOf" srcId="{E0B69A9C-4EDB-4BF4-AF47-15BB15E1668A}" destId="{1EF5F2B5-8580-4414-A815-12969CAAB1A2}" srcOrd="2" destOrd="0" presId="urn:microsoft.com/office/officeart/2005/8/layout/vList3#1"/>
    <dgm:cxn modelId="{E4C5DBE4-3026-F64A-971F-0B7C57A5D461}" type="presParOf" srcId="{1EF5F2B5-8580-4414-A815-12969CAAB1A2}" destId="{04BC1E0B-59B6-4B0B-85E8-BEAC05C4D056}" srcOrd="0" destOrd="0" presId="urn:microsoft.com/office/officeart/2005/8/layout/vList3#1"/>
    <dgm:cxn modelId="{F6861D52-638E-974F-AE45-A818568B2464}" type="presParOf" srcId="{1EF5F2B5-8580-4414-A815-12969CAAB1A2}" destId="{0E50BA50-E34F-47EA-BB25-8A7498C8A582}" srcOrd="1" destOrd="0" presId="urn:microsoft.com/office/officeart/2005/8/layout/vList3#1"/>
    <dgm:cxn modelId="{49E9EAB4-1281-8F4D-A89E-D007E31F8191}" type="presParOf" srcId="{E0B69A9C-4EDB-4BF4-AF47-15BB15E1668A}" destId="{66CBEC78-A576-47F9-99EB-5E0F5994A680}" srcOrd="3" destOrd="0" presId="urn:microsoft.com/office/officeart/2005/8/layout/vList3#1"/>
    <dgm:cxn modelId="{D5C1E2C2-A1FB-534E-AB38-D6EB50E4B082}" type="presParOf" srcId="{E0B69A9C-4EDB-4BF4-AF47-15BB15E1668A}" destId="{3A2DBE22-C96F-4A40-949E-00A545C2DE3F}" srcOrd="4" destOrd="0" presId="urn:microsoft.com/office/officeart/2005/8/layout/vList3#1"/>
    <dgm:cxn modelId="{7F13BB89-3F15-6549-96B3-AA4FAF10F83B}" type="presParOf" srcId="{3A2DBE22-C96F-4A40-949E-00A545C2DE3F}" destId="{E4ED78C1-4576-43BB-A293-DE84291FB61F}" srcOrd="0" destOrd="0" presId="urn:microsoft.com/office/officeart/2005/8/layout/vList3#1"/>
    <dgm:cxn modelId="{57B7ACBF-81CE-144E-8F88-89F3AFFAFBE3}" type="presParOf" srcId="{3A2DBE22-C96F-4A40-949E-00A545C2DE3F}" destId="{01E27E26-5CBF-4603-B7F6-336ACA54AE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45DD6-8651-491F-AD00-775EFFC2987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fr-FR"/>
        </a:p>
      </dgm:t>
    </dgm:pt>
    <dgm:pt modelId="{F4967EC6-F492-4F4E-9B48-8D3B735F3D67}">
      <dgm:prSet phldrT="[Texte]"/>
      <dgm:spPr/>
      <dgm:t>
        <a:bodyPr/>
        <a:lstStyle/>
        <a:p>
          <a:r>
            <a:rPr lang="fr-FR" u="sng" dirty="0" err="1" smtClean="0"/>
            <a:t>University</a:t>
          </a:r>
          <a:endParaRPr lang="fr-FR" u="sng" dirty="0"/>
        </a:p>
      </dgm:t>
    </dgm:pt>
    <dgm:pt modelId="{15D42E7E-ADD2-46E0-9B32-26B3B330DEF9}" type="parTrans" cxnId="{FC2AC040-3650-4D62-9385-0CA0F8CB3C2C}">
      <dgm:prSet/>
      <dgm:spPr/>
      <dgm:t>
        <a:bodyPr/>
        <a:lstStyle/>
        <a:p>
          <a:endParaRPr lang="fr-FR"/>
        </a:p>
      </dgm:t>
    </dgm:pt>
    <dgm:pt modelId="{A0284457-0D52-4ED5-BDB8-90ABAB2D94A3}" type="sibTrans" cxnId="{FC2AC040-3650-4D62-9385-0CA0F8CB3C2C}">
      <dgm:prSet/>
      <dgm:spPr/>
      <dgm:t>
        <a:bodyPr/>
        <a:lstStyle/>
        <a:p>
          <a:endParaRPr lang="fr-FR"/>
        </a:p>
      </dgm:t>
    </dgm:pt>
    <dgm:pt modelId="{F0F6832C-F8CC-48CF-8EBE-4C9169A4C67E}">
      <dgm:prSet phldrT="[Texte]"/>
      <dgm:spPr/>
      <dgm:t>
        <a:bodyPr/>
        <a:lstStyle/>
        <a:p>
          <a:r>
            <a:rPr lang="fr-FR" dirty="0" err="1" smtClean="0"/>
            <a:t>Company</a:t>
          </a:r>
          <a:endParaRPr lang="fr-FR" dirty="0"/>
        </a:p>
      </dgm:t>
    </dgm:pt>
    <dgm:pt modelId="{1DF8CE7F-8EC9-4BCA-A608-74AC83002A23}" type="parTrans" cxnId="{70A15072-F405-45E2-898F-0A9C41012E09}">
      <dgm:prSet/>
      <dgm:spPr/>
      <dgm:t>
        <a:bodyPr/>
        <a:lstStyle/>
        <a:p>
          <a:endParaRPr lang="fr-FR"/>
        </a:p>
      </dgm:t>
    </dgm:pt>
    <dgm:pt modelId="{0EF88AF6-95D6-46AE-8003-801B89F778EB}" type="sibTrans" cxnId="{70A15072-F405-45E2-898F-0A9C41012E09}">
      <dgm:prSet/>
      <dgm:spPr/>
      <dgm:t>
        <a:bodyPr/>
        <a:lstStyle/>
        <a:p>
          <a:endParaRPr lang="fr-FR"/>
        </a:p>
      </dgm:t>
    </dgm:pt>
    <dgm:pt modelId="{B12AE4C7-8774-4B2D-A0C7-7F7FA2D43146}">
      <dgm:prSet phldrT="[Texte]"/>
      <dgm:spPr/>
      <dgm:t>
        <a:bodyPr/>
        <a:lstStyle/>
        <a:p>
          <a:r>
            <a:rPr lang="fr-FR" dirty="0" err="1" smtClean="0"/>
            <a:t>University</a:t>
          </a:r>
          <a:endParaRPr lang="fr-FR" dirty="0"/>
        </a:p>
      </dgm:t>
    </dgm:pt>
    <dgm:pt modelId="{329A6A96-08BC-4202-9046-CB6DF6DFE57D}" type="parTrans" cxnId="{70BE6030-5A16-4283-A4D1-8283507FD0D3}">
      <dgm:prSet/>
      <dgm:spPr/>
      <dgm:t>
        <a:bodyPr/>
        <a:lstStyle/>
        <a:p>
          <a:endParaRPr lang="fr-FR"/>
        </a:p>
      </dgm:t>
    </dgm:pt>
    <dgm:pt modelId="{2850A2A1-8920-4CA9-9CB8-F6D50909C409}" type="sibTrans" cxnId="{70BE6030-5A16-4283-A4D1-8283507FD0D3}">
      <dgm:prSet/>
      <dgm:spPr/>
      <dgm:t>
        <a:bodyPr/>
        <a:lstStyle/>
        <a:p>
          <a:endParaRPr lang="fr-FR"/>
        </a:p>
      </dgm:t>
    </dgm:pt>
    <dgm:pt modelId="{8BCDABC0-4596-461A-85C7-4176A670A2F6}">
      <dgm:prSet phldrT="[Texte]"/>
      <dgm:spPr/>
      <dgm:t>
        <a:bodyPr/>
        <a:lstStyle/>
        <a:p>
          <a:r>
            <a:rPr lang="fr-FR" dirty="0" smtClean="0"/>
            <a:t>SME</a:t>
          </a:r>
          <a:endParaRPr lang="fr-FR" dirty="0"/>
        </a:p>
      </dgm:t>
    </dgm:pt>
    <dgm:pt modelId="{B2B2162A-F26A-486C-A8E6-6A14BAAE125D}" type="parTrans" cxnId="{2E94FECF-D786-4C67-809F-415985A96ABA}">
      <dgm:prSet/>
      <dgm:spPr/>
      <dgm:t>
        <a:bodyPr/>
        <a:lstStyle/>
        <a:p>
          <a:endParaRPr lang="fr-FR"/>
        </a:p>
      </dgm:t>
    </dgm:pt>
    <dgm:pt modelId="{FBF36C39-EC73-424A-8E18-58AD90910185}" type="sibTrans" cxnId="{2E94FECF-D786-4C67-809F-415985A96ABA}">
      <dgm:prSet/>
      <dgm:spPr/>
      <dgm:t>
        <a:bodyPr/>
        <a:lstStyle/>
        <a:p>
          <a:endParaRPr lang="fr-FR"/>
        </a:p>
      </dgm:t>
    </dgm:pt>
    <dgm:pt modelId="{5302D2B4-3FA9-4A3E-BDBA-1CE88B7C5E61}">
      <dgm:prSet phldrT="[Texte]"/>
      <dgm:spPr/>
      <dgm:t>
        <a:bodyPr/>
        <a:lstStyle/>
        <a:p>
          <a:r>
            <a:rPr lang="fr-FR" dirty="0" err="1" smtClean="0"/>
            <a:t>Research</a:t>
          </a:r>
          <a:r>
            <a:rPr lang="fr-FR" dirty="0" smtClean="0"/>
            <a:t> centre</a:t>
          </a:r>
          <a:endParaRPr lang="fr-FR" dirty="0"/>
        </a:p>
      </dgm:t>
    </dgm:pt>
    <dgm:pt modelId="{620A6276-A5E6-4358-8CD7-EDCA61267151}" type="parTrans" cxnId="{999B38FC-9772-44DC-9412-56641A5AC7E3}">
      <dgm:prSet/>
      <dgm:spPr/>
      <dgm:t>
        <a:bodyPr/>
        <a:lstStyle/>
        <a:p>
          <a:endParaRPr lang="fr-FR"/>
        </a:p>
      </dgm:t>
    </dgm:pt>
    <dgm:pt modelId="{FB93F76A-BF6F-425A-9E97-FC91499DBA8A}" type="sibTrans" cxnId="{999B38FC-9772-44DC-9412-56641A5AC7E3}">
      <dgm:prSet/>
      <dgm:spPr/>
      <dgm:t>
        <a:bodyPr/>
        <a:lstStyle/>
        <a:p>
          <a:endParaRPr lang="fr-FR"/>
        </a:p>
      </dgm:t>
    </dgm:pt>
    <dgm:pt modelId="{307035B4-08FD-4135-8174-9BD31156DECB}" type="pres">
      <dgm:prSet presAssocID="{BCF45DD6-8651-491F-AD00-775EFFC2987E}" presName="cycle" presStyleCnt="0">
        <dgm:presLayoutVars>
          <dgm:dir/>
          <dgm:resizeHandles val="exact"/>
        </dgm:presLayoutVars>
      </dgm:prSet>
      <dgm:spPr/>
      <dgm:t>
        <a:bodyPr/>
        <a:lstStyle/>
        <a:p>
          <a:endParaRPr lang="fr-FR"/>
        </a:p>
      </dgm:t>
    </dgm:pt>
    <dgm:pt modelId="{C4E3FF71-B9DB-45C2-9C95-A4CA84BE0C0B}" type="pres">
      <dgm:prSet presAssocID="{F4967EC6-F492-4F4E-9B48-8D3B735F3D67}" presName="node" presStyleLbl="node1" presStyleIdx="0" presStyleCnt="5">
        <dgm:presLayoutVars>
          <dgm:bulletEnabled val="1"/>
        </dgm:presLayoutVars>
      </dgm:prSet>
      <dgm:spPr/>
      <dgm:t>
        <a:bodyPr/>
        <a:lstStyle/>
        <a:p>
          <a:endParaRPr lang="fr-FR"/>
        </a:p>
      </dgm:t>
    </dgm:pt>
    <dgm:pt modelId="{4A443EAF-1A85-41AE-8AED-E7CA1B56974C}" type="pres">
      <dgm:prSet presAssocID="{F4967EC6-F492-4F4E-9B48-8D3B735F3D67}" presName="spNode" presStyleCnt="0"/>
      <dgm:spPr/>
    </dgm:pt>
    <dgm:pt modelId="{E51D04B0-36CC-4846-9C62-73DA9978197A}" type="pres">
      <dgm:prSet presAssocID="{A0284457-0D52-4ED5-BDB8-90ABAB2D94A3}" presName="sibTrans" presStyleLbl="sibTrans1D1" presStyleIdx="0" presStyleCnt="5"/>
      <dgm:spPr/>
      <dgm:t>
        <a:bodyPr/>
        <a:lstStyle/>
        <a:p>
          <a:endParaRPr lang="fr-FR"/>
        </a:p>
      </dgm:t>
    </dgm:pt>
    <dgm:pt modelId="{DD27BC1B-0714-44AA-B882-06580CED4354}" type="pres">
      <dgm:prSet presAssocID="{F0F6832C-F8CC-48CF-8EBE-4C9169A4C67E}" presName="node" presStyleLbl="node1" presStyleIdx="1" presStyleCnt="5">
        <dgm:presLayoutVars>
          <dgm:bulletEnabled val="1"/>
        </dgm:presLayoutVars>
      </dgm:prSet>
      <dgm:spPr/>
      <dgm:t>
        <a:bodyPr/>
        <a:lstStyle/>
        <a:p>
          <a:endParaRPr lang="fr-FR"/>
        </a:p>
      </dgm:t>
    </dgm:pt>
    <dgm:pt modelId="{75B0F7E8-9CF9-4617-AC60-FC007543B455}" type="pres">
      <dgm:prSet presAssocID="{F0F6832C-F8CC-48CF-8EBE-4C9169A4C67E}" presName="spNode" presStyleCnt="0"/>
      <dgm:spPr/>
    </dgm:pt>
    <dgm:pt modelId="{99AE50CA-00A4-4929-A79F-1BB30D544639}" type="pres">
      <dgm:prSet presAssocID="{0EF88AF6-95D6-46AE-8003-801B89F778EB}" presName="sibTrans" presStyleLbl="sibTrans1D1" presStyleIdx="1" presStyleCnt="5"/>
      <dgm:spPr/>
      <dgm:t>
        <a:bodyPr/>
        <a:lstStyle/>
        <a:p>
          <a:endParaRPr lang="fr-FR"/>
        </a:p>
      </dgm:t>
    </dgm:pt>
    <dgm:pt modelId="{10053B3D-B3F3-4111-908B-EE80F1E669DD}" type="pres">
      <dgm:prSet presAssocID="{B12AE4C7-8774-4B2D-A0C7-7F7FA2D43146}" presName="node" presStyleLbl="node1" presStyleIdx="2" presStyleCnt="5">
        <dgm:presLayoutVars>
          <dgm:bulletEnabled val="1"/>
        </dgm:presLayoutVars>
      </dgm:prSet>
      <dgm:spPr/>
      <dgm:t>
        <a:bodyPr/>
        <a:lstStyle/>
        <a:p>
          <a:endParaRPr lang="fr-FR"/>
        </a:p>
      </dgm:t>
    </dgm:pt>
    <dgm:pt modelId="{DB22709C-7102-40FE-908A-F4883347D88B}" type="pres">
      <dgm:prSet presAssocID="{B12AE4C7-8774-4B2D-A0C7-7F7FA2D43146}" presName="spNode" presStyleCnt="0"/>
      <dgm:spPr/>
    </dgm:pt>
    <dgm:pt modelId="{2DE7FA9C-28C1-4174-B3FE-6738B28BFA73}" type="pres">
      <dgm:prSet presAssocID="{2850A2A1-8920-4CA9-9CB8-F6D50909C409}" presName="sibTrans" presStyleLbl="sibTrans1D1" presStyleIdx="2" presStyleCnt="5"/>
      <dgm:spPr/>
      <dgm:t>
        <a:bodyPr/>
        <a:lstStyle/>
        <a:p>
          <a:endParaRPr lang="fr-FR"/>
        </a:p>
      </dgm:t>
    </dgm:pt>
    <dgm:pt modelId="{41CEE9D6-2BF7-4DCA-9B47-C34B4B863B2D}" type="pres">
      <dgm:prSet presAssocID="{8BCDABC0-4596-461A-85C7-4176A670A2F6}" presName="node" presStyleLbl="node1" presStyleIdx="3" presStyleCnt="5">
        <dgm:presLayoutVars>
          <dgm:bulletEnabled val="1"/>
        </dgm:presLayoutVars>
      </dgm:prSet>
      <dgm:spPr/>
      <dgm:t>
        <a:bodyPr/>
        <a:lstStyle/>
        <a:p>
          <a:endParaRPr lang="fr-FR"/>
        </a:p>
      </dgm:t>
    </dgm:pt>
    <dgm:pt modelId="{E0BB1520-59D1-4802-8937-DBFC1C180C85}" type="pres">
      <dgm:prSet presAssocID="{8BCDABC0-4596-461A-85C7-4176A670A2F6}" presName="spNode" presStyleCnt="0"/>
      <dgm:spPr/>
    </dgm:pt>
    <dgm:pt modelId="{03B0E8BC-AEA1-4F55-B095-9F725B5A0348}" type="pres">
      <dgm:prSet presAssocID="{FBF36C39-EC73-424A-8E18-58AD90910185}" presName="sibTrans" presStyleLbl="sibTrans1D1" presStyleIdx="3" presStyleCnt="5"/>
      <dgm:spPr/>
      <dgm:t>
        <a:bodyPr/>
        <a:lstStyle/>
        <a:p>
          <a:endParaRPr lang="fr-FR"/>
        </a:p>
      </dgm:t>
    </dgm:pt>
    <dgm:pt modelId="{43070D65-3D2D-44C9-BDBD-BAC0A9989843}" type="pres">
      <dgm:prSet presAssocID="{5302D2B4-3FA9-4A3E-BDBA-1CE88B7C5E61}" presName="node" presStyleLbl="node1" presStyleIdx="4" presStyleCnt="5">
        <dgm:presLayoutVars>
          <dgm:bulletEnabled val="1"/>
        </dgm:presLayoutVars>
      </dgm:prSet>
      <dgm:spPr/>
      <dgm:t>
        <a:bodyPr/>
        <a:lstStyle/>
        <a:p>
          <a:endParaRPr lang="fr-FR"/>
        </a:p>
      </dgm:t>
    </dgm:pt>
    <dgm:pt modelId="{F5CF4F82-834B-4568-ABB0-2CD4BB44AA45}" type="pres">
      <dgm:prSet presAssocID="{5302D2B4-3FA9-4A3E-BDBA-1CE88B7C5E61}" presName="spNode" presStyleCnt="0"/>
      <dgm:spPr/>
    </dgm:pt>
    <dgm:pt modelId="{39C137B8-7001-4DE1-8F00-53ADD1473C96}" type="pres">
      <dgm:prSet presAssocID="{FB93F76A-BF6F-425A-9E97-FC91499DBA8A}" presName="sibTrans" presStyleLbl="sibTrans1D1" presStyleIdx="4" presStyleCnt="5"/>
      <dgm:spPr/>
      <dgm:t>
        <a:bodyPr/>
        <a:lstStyle/>
        <a:p>
          <a:endParaRPr lang="fr-FR"/>
        </a:p>
      </dgm:t>
    </dgm:pt>
  </dgm:ptLst>
  <dgm:cxnLst>
    <dgm:cxn modelId="{1D99FD7E-F2D5-9349-9D0E-F823AB630A84}" type="presOf" srcId="{F4967EC6-F492-4F4E-9B48-8D3B735F3D67}" destId="{C4E3FF71-B9DB-45C2-9C95-A4CA84BE0C0B}" srcOrd="0" destOrd="0" presId="urn:microsoft.com/office/officeart/2005/8/layout/cycle6"/>
    <dgm:cxn modelId="{70A15072-F405-45E2-898F-0A9C41012E09}" srcId="{BCF45DD6-8651-491F-AD00-775EFFC2987E}" destId="{F0F6832C-F8CC-48CF-8EBE-4C9169A4C67E}" srcOrd="1" destOrd="0" parTransId="{1DF8CE7F-8EC9-4BCA-A608-74AC83002A23}" sibTransId="{0EF88AF6-95D6-46AE-8003-801B89F778EB}"/>
    <dgm:cxn modelId="{7651887C-0785-4945-9908-2B602CD568B0}" type="presOf" srcId="{FBF36C39-EC73-424A-8E18-58AD90910185}" destId="{03B0E8BC-AEA1-4F55-B095-9F725B5A0348}" srcOrd="0" destOrd="0" presId="urn:microsoft.com/office/officeart/2005/8/layout/cycle6"/>
    <dgm:cxn modelId="{999B38FC-9772-44DC-9412-56641A5AC7E3}" srcId="{BCF45DD6-8651-491F-AD00-775EFFC2987E}" destId="{5302D2B4-3FA9-4A3E-BDBA-1CE88B7C5E61}" srcOrd="4" destOrd="0" parTransId="{620A6276-A5E6-4358-8CD7-EDCA61267151}" sibTransId="{FB93F76A-BF6F-425A-9E97-FC91499DBA8A}"/>
    <dgm:cxn modelId="{2E94FECF-D786-4C67-809F-415985A96ABA}" srcId="{BCF45DD6-8651-491F-AD00-775EFFC2987E}" destId="{8BCDABC0-4596-461A-85C7-4176A670A2F6}" srcOrd="3" destOrd="0" parTransId="{B2B2162A-F26A-486C-A8E6-6A14BAAE125D}" sibTransId="{FBF36C39-EC73-424A-8E18-58AD90910185}"/>
    <dgm:cxn modelId="{9C82EC5D-B38B-AF42-B9B1-47FDBC726FC7}" type="presOf" srcId="{BCF45DD6-8651-491F-AD00-775EFFC2987E}" destId="{307035B4-08FD-4135-8174-9BD31156DECB}" srcOrd="0" destOrd="0" presId="urn:microsoft.com/office/officeart/2005/8/layout/cycle6"/>
    <dgm:cxn modelId="{1ED6F20C-6939-BF4D-8CA5-42A451F0A6E8}" type="presOf" srcId="{8BCDABC0-4596-461A-85C7-4176A670A2F6}" destId="{41CEE9D6-2BF7-4DCA-9B47-C34B4B863B2D}" srcOrd="0" destOrd="0" presId="urn:microsoft.com/office/officeart/2005/8/layout/cycle6"/>
    <dgm:cxn modelId="{70BE6030-5A16-4283-A4D1-8283507FD0D3}" srcId="{BCF45DD6-8651-491F-AD00-775EFFC2987E}" destId="{B12AE4C7-8774-4B2D-A0C7-7F7FA2D43146}" srcOrd="2" destOrd="0" parTransId="{329A6A96-08BC-4202-9046-CB6DF6DFE57D}" sibTransId="{2850A2A1-8920-4CA9-9CB8-F6D50909C409}"/>
    <dgm:cxn modelId="{0F9430A1-056E-154D-8B7F-0D1AEECB9878}" type="presOf" srcId="{B12AE4C7-8774-4B2D-A0C7-7F7FA2D43146}" destId="{10053B3D-B3F3-4111-908B-EE80F1E669DD}" srcOrd="0" destOrd="0" presId="urn:microsoft.com/office/officeart/2005/8/layout/cycle6"/>
    <dgm:cxn modelId="{15D99BEC-299A-6A4C-B186-406C03A17C78}" type="presOf" srcId="{A0284457-0D52-4ED5-BDB8-90ABAB2D94A3}" destId="{E51D04B0-36CC-4846-9C62-73DA9978197A}" srcOrd="0" destOrd="0" presId="urn:microsoft.com/office/officeart/2005/8/layout/cycle6"/>
    <dgm:cxn modelId="{FC2AC040-3650-4D62-9385-0CA0F8CB3C2C}" srcId="{BCF45DD6-8651-491F-AD00-775EFFC2987E}" destId="{F4967EC6-F492-4F4E-9B48-8D3B735F3D67}" srcOrd="0" destOrd="0" parTransId="{15D42E7E-ADD2-46E0-9B32-26B3B330DEF9}" sibTransId="{A0284457-0D52-4ED5-BDB8-90ABAB2D94A3}"/>
    <dgm:cxn modelId="{E42D9CDC-88BE-B24E-987B-31EB69245C79}" type="presOf" srcId="{5302D2B4-3FA9-4A3E-BDBA-1CE88B7C5E61}" destId="{43070D65-3D2D-44C9-BDBD-BAC0A9989843}" srcOrd="0" destOrd="0" presId="urn:microsoft.com/office/officeart/2005/8/layout/cycle6"/>
    <dgm:cxn modelId="{ED280913-4238-294D-95A0-FE15C85A6C14}" type="presOf" srcId="{0EF88AF6-95D6-46AE-8003-801B89F778EB}" destId="{99AE50CA-00A4-4929-A79F-1BB30D544639}" srcOrd="0" destOrd="0" presId="urn:microsoft.com/office/officeart/2005/8/layout/cycle6"/>
    <dgm:cxn modelId="{8A7317D2-B9F3-E64C-B0EC-47CE38DD5A6D}" type="presOf" srcId="{F0F6832C-F8CC-48CF-8EBE-4C9169A4C67E}" destId="{DD27BC1B-0714-44AA-B882-06580CED4354}" srcOrd="0" destOrd="0" presId="urn:microsoft.com/office/officeart/2005/8/layout/cycle6"/>
    <dgm:cxn modelId="{773B7786-1993-FC4E-9BF9-D518DA2B87CD}" type="presOf" srcId="{FB93F76A-BF6F-425A-9E97-FC91499DBA8A}" destId="{39C137B8-7001-4DE1-8F00-53ADD1473C96}" srcOrd="0" destOrd="0" presId="urn:microsoft.com/office/officeart/2005/8/layout/cycle6"/>
    <dgm:cxn modelId="{47D264E4-A019-094E-9FC0-1664D77F619C}" type="presOf" srcId="{2850A2A1-8920-4CA9-9CB8-F6D50909C409}" destId="{2DE7FA9C-28C1-4174-B3FE-6738B28BFA73}" srcOrd="0" destOrd="0" presId="urn:microsoft.com/office/officeart/2005/8/layout/cycle6"/>
    <dgm:cxn modelId="{76059A9C-39C1-9547-9F20-3718D8527A0E}" type="presParOf" srcId="{307035B4-08FD-4135-8174-9BD31156DECB}" destId="{C4E3FF71-B9DB-45C2-9C95-A4CA84BE0C0B}" srcOrd="0" destOrd="0" presId="urn:microsoft.com/office/officeart/2005/8/layout/cycle6"/>
    <dgm:cxn modelId="{59D7E3BB-9F55-8447-8E15-543FF0F9CBD8}" type="presParOf" srcId="{307035B4-08FD-4135-8174-9BD31156DECB}" destId="{4A443EAF-1A85-41AE-8AED-E7CA1B56974C}" srcOrd="1" destOrd="0" presId="urn:microsoft.com/office/officeart/2005/8/layout/cycle6"/>
    <dgm:cxn modelId="{3D51D50C-2B73-9347-8D54-903E62566C34}" type="presParOf" srcId="{307035B4-08FD-4135-8174-9BD31156DECB}" destId="{E51D04B0-36CC-4846-9C62-73DA9978197A}" srcOrd="2" destOrd="0" presId="urn:microsoft.com/office/officeart/2005/8/layout/cycle6"/>
    <dgm:cxn modelId="{44509637-5DA0-1C4E-9BB9-1373AF557782}" type="presParOf" srcId="{307035B4-08FD-4135-8174-9BD31156DECB}" destId="{DD27BC1B-0714-44AA-B882-06580CED4354}" srcOrd="3" destOrd="0" presId="urn:microsoft.com/office/officeart/2005/8/layout/cycle6"/>
    <dgm:cxn modelId="{90BB4300-A4EA-1C45-BEC8-7FE6955ECA0D}" type="presParOf" srcId="{307035B4-08FD-4135-8174-9BD31156DECB}" destId="{75B0F7E8-9CF9-4617-AC60-FC007543B455}" srcOrd="4" destOrd="0" presId="urn:microsoft.com/office/officeart/2005/8/layout/cycle6"/>
    <dgm:cxn modelId="{AAB7555E-31E2-C94A-993F-D73E4B673B31}" type="presParOf" srcId="{307035B4-08FD-4135-8174-9BD31156DECB}" destId="{99AE50CA-00A4-4929-A79F-1BB30D544639}" srcOrd="5" destOrd="0" presId="urn:microsoft.com/office/officeart/2005/8/layout/cycle6"/>
    <dgm:cxn modelId="{0604A855-B2E2-864B-BA51-9B051D2AA62F}" type="presParOf" srcId="{307035B4-08FD-4135-8174-9BD31156DECB}" destId="{10053B3D-B3F3-4111-908B-EE80F1E669DD}" srcOrd="6" destOrd="0" presId="urn:microsoft.com/office/officeart/2005/8/layout/cycle6"/>
    <dgm:cxn modelId="{32A55EF3-99A6-614B-8C29-853C611ACAD0}" type="presParOf" srcId="{307035B4-08FD-4135-8174-9BD31156DECB}" destId="{DB22709C-7102-40FE-908A-F4883347D88B}" srcOrd="7" destOrd="0" presId="urn:microsoft.com/office/officeart/2005/8/layout/cycle6"/>
    <dgm:cxn modelId="{DCFBEC54-BEAD-E54F-B191-423592D3F902}" type="presParOf" srcId="{307035B4-08FD-4135-8174-9BD31156DECB}" destId="{2DE7FA9C-28C1-4174-B3FE-6738B28BFA73}" srcOrd="8" destOrd="0" presId="urn:microsoft.com/office/officeart/2005/8/layout/cycle6"/>
    <dgm:cxn modelId="{655A5319-5A4B-2245-845B-574F4A9EEAFC}" type="presParOf" srcId="{307035B4-08FD-4135-8174-9BD31156DECB}" destId="{41CEE9D6-2BF7-4DCA-9B47-C34B4B863B2D}" srcOrd="9" destOrd="0" presId="urn:microsoft.com/office/officeart/2005/8/layout/cycle6"/>
    <dgm:cxn modelId="{C4FA44EE-3952-7948-BEFB-DB6741F2C144}" type="presParOf" srcId="{307035B4-08FD-4135-8174-9BD31156DECB}" destId="{E0BB1520-59D1-4802-8937-DBFC1C180C85}" srcOrd="10" destOrd="0" presId="urn:microsoft.com/office/officeart/2005/8/layout/cycle6"/>
    <dgm:cxn modelId="{67631D5B-9DE6-8B45-89BF-7A0DE1D84C1F}" type="presParOf" srcId="{307035B4-08FD-4135-8174-9BD31156DECB}" destId="{03B0E8BC-AEA1-4F55-B095-9F725B5A0348}" srcOrd="11" destOrd="0" presId="urn:microsoft.com/office/officeart/2005/8/layout/cycle6"/>
    <dgm:cxn modelId="{13DDB059-4CDE-A448-BD98-E56330E49459}" type="presParOf" srcId="{307035B4-08FD-4135-8174-9BD31156DECB}" destId="{43070D65-3D2D-44C9-BDBD-BAC0A9989843}" srcOrd="12" destOrd="0" presId="urn:microsoft.com/office/officeart/2005/8/layout/cycle6"/>
    <dgm:cxn modelId="{0BA9F444-06B7-0540-996E-D116551757C1}" type="presParOf" srcId="{307035B4-08FD-4135-8174-9BD31156DECB}" destId="{F5CF4F82-834B-4568-ABB0-2CD4BB44AA45}" srcOrd="13" destOrd="0" presId="urn:microsoft.com/office/officeart/2005/8/layout/cycle6"/>
    <dgm:cxn modelId="{B4BC2D1F-7A34-3D46-9916-CE8DFB9E329B}" type="presParOf" srcId="{307035B4-08FD-4135-8174-9BD31156DECB}" destId="{39C137B8-7001-4DE1-8F00-53ADD1473C96}"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F45DD6-8651-491F-AD00-775EFFC2987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fr-FR"/>
        </a:p>
      </dgm:t>
    </dgm:pt>
    <dgm:pt modelId="{F4967EC6-F492-4F4E-9B48-8D3B735F3D67}">
      <dgm:prSet phldrT="[Texte]"/>
      <dgm:spPr/>
      <dgm:t>
        <a:bodyPr/>
        <a:lstStyle/>
        <a:p>
          <a:r>
            <a:rPr lang="fr-FR" u="none" dirty="0" err="1" smtClean="0"/>
            <a:t>University</a:t>
          </a:r>
          <a:endParaRPr lang="fr-FR" u="none" dirty="0" smtClean="0"/>
        </a:p>
        <a:p>
          <a:r>
            <a:rPr lang="fr-FR" u="none" dirty="0" smtClean="0">
              <a:solidFill>
                <a:srgbClr val="FF0000"/>
              </a:solidFill>
            </a:rPr>
            <a:t>Country 1</a:t>
          </a:r>
          <a:endParaRPr lang="fr-FR" u="none" dirty="0">
            <a:solidFill>
              <a:srgbClr val="FF0000"/>
            </a:solidFill>
          </a:endParaRPr>
        </a:p>
      </dgm:t>
    </dgm:pt>
    <dgm:pt modelId="{15D42E7E-ADD2-46E0-9B32-26B3B330DEF9}" type="parTrans" cxnId="{FC2AC040-3650-4D62-9385-0CA0F8CB3C2C}">
      <dgm:prSet/>
      <dgm:spPr/>
      <dgm:t>
        <a:bodyPr/>
        <a:lstStyle/>
        <a:p>
          <a:endParaRPr lang="fr-FR"/>
        </a:p>
      </dgm:t>
    </dgm:pt>
    <dgm:pt modelId="{A0284457-0D52-4ED5-BDB8-90ABAB2D94A3}" type="sibTrans" cxnId="{FC2AC040-3650-4D62-9385-0CA0F8CB3C2C}">
      <dgm:prSet/>
      <dgm:spPr/>
      <dgm:t>
        <a:bodyPr/>
        <a:lstStyle/>
        <a:p>
          <a:endParaRPr lang="fr-FR"/>
        </a:p>
      </dgm:t>
    </dgm:pt>
    <dgm:pt modelId="{F0F6832C-F8CC-48CF-8EBE-4C9169A4C67E}">
      <dgm:prSet phldrT="[Texte]"/>
      <dgm:spPr/>
      <dgm:t>
        <a:bodyPr/>
        <a:lstStyle/>
        <a:p>
          <a:r>
            <a:rPr lang="fr-FR" dirty="0" err="1" smtClean="0"/>
            <a:t>Company</a:t>
          </a:r>
          <a:endParaRPr lang="fr-FR" dirty="0" smtClean="0"/>
        </a:p>
        <a:p>
          <a:r>
            <a:rPr lang="fr-FR" dirty="0" smtClean="0">
              <a:solidFill>
                <a:srgbClr val="FFC000"/>
              </a:solidFill>
            </a:rPr>
            <a:t>Country 2</a:t>
          </a:r>
          <a:endParaRPr lang="fr-FR" dirty="0">
            <a:solidFill>
              <a:srgbClr val="FFC000"/>
            </a:solidFill>
          </a:endParaRPr>
        </a:p>
      </dgm:t>
    </dgm:pt>
    <dgm:pt modelId="{1DF8CE7F-8EC9-4BCA-A608-74AC83002A23}" type="parTrans" cxnId="{70A15072-F405-45E2-898F-0A9C41012E09}">
      <dgm:prSet/>
      <dgm:spPr/>
      <dgm:t>
        <a:bodyPr/>
        <a:lstStyle/>
        <a:p>
          <a:endParaRPr lang="fr-FR"/>
        </a:p>
      </dgm:t>
    </dgm:pt>
    <dgm:pt modelId="{0EF88AF6-95D6-46AE-8003-801B89F778EB}" type="sibTrans" cxnId="{70A15072-F405-45E2-898F-0A9C41012E09}">
      <dgm:prSet/>
      <dgm:spPr/>
      <dgm:t>
        <a:bodyPr/>
        <a:lstStyle/>
        <a:p>
          <a:endParaRPr lang="fr-FR"/>
        </a:p>
      </dgm:t>
    </dgm:pt>
    <dgm:pt modelId="{8BCDABC0-4596-461A-85C7-4176A670A2F6}">
      <dgm:prSet phldrT="[Texte]"/>
      <dgm:spPr/>
      <dgm:t>
        <a:bodyPr/>
        <a:lstStyle/>
        <a:p>
          <a:r>
            <a:rPr lang="fr-FR" dirty="0" smtClean="0"/>
            <a:t>SME</a:t>
          </a:r>
        </a:p>
        <a:p>
          <a:r>
            <a:rPr lang="fr-FR" dirty="0" smtClean="0">
              <a:solidFill>
                <a:srgbClr val="FFC000"/>
              </a:solidFill>
            </a:rPr>
            <a:t>Country 3</a:t>
          </a:r>
          <a:endParaRPr lang="fr-FR" dirty="0">
            <a:solidFill>
              <a:srgbClr val="FFC000"/>
            </a:solidFill>
          </a:endParaRPr>
        </a:p>
      </dgm:t>
    </dgm:pt>
    <dgm:pt modelId="{B2B2162A-F26A-486C-A8E6-6A14BAAE125D}" type="parTrans" cxnId="{2E94FECF-D786-4C67-809F-415985A96ABA}">
      <dgm:prSet/>
      <dgm:spPr/>
      <dgm:t>
        <a:bodyPr/>
        <a:lstStyle/>
        <a:p>
          <a:endParaRPr lang="fr-FR"/>
        </a:p>
      </dgm:t>
    </dgm:pt>
    <dgm:pt modelId="{FBF36C39-EC73-424A-8E18-58AD90910185}" type="sibTrans" cxnId="{2E94FECF-D786-4C67-809F-415985A96ABA}">
      <dgm:prSet/>
      <dgm:spPr/>
      <dgm:t>
        <a:bodyPr/>
        <a:lstStyle/>
        <a:p>
          <a:endParaRPr lang="fr-FR"/>
        </a:p>
      </dgm:t>
    </dgm:pt>
    <dgm:pt modelId="{5302D2B4-3FA9-4A3E-BDBA-1CE88B7C5E61}">
      <dgm:prSet phldrT="[Texte]"/>
      <dgm:spPr/>
      <dgm:t>
        <a:bodyPr/>
        <a:lstStyle/>
        <a:p>
          <a:r>
            <a:rPr lang="fr-FR" dirty="0" err="1" smtClean="0"/>
            <a:t>Research</a:t>
          </a:r>
          <a:r>
            <a:rPr lang="fr-FR" dirty="0" smtClean="0"/>
            <a:t> centre</a:t>
          </a:r>
        </a:p>
        <a:p>
          <a:r>
            <a:rPr lang="fr-FR" dirty="0" smtClean="0">
              <a:solidFill>
                <a:srgbClr val="FF0000"/>
              </a:solidFill>
            </a:rPr>
            <a:t>Country 1</a:t>
          </a:r>
          <a:endParaRPr lang="fr-FR" dirty="0">
            <a:solidFill>
              <a:srgbClr val="FF0000"/>
            </a:solidFill>
          </a:endParaRPr>
        </a:p>
      </dgm:t>
    </dgm:pt>
    <dgm:pt modelId="{FB93F76A-BF6F-425A-9E97-FC91499DBA8A}" type="sibTrans" cxnId="{999B38FC-9772-44DC-9412-56641A5AC7E3}">
      <dgm:prSet/>
      <dgm:spPr/>
      <dgm:t>
        <a:bodyPr/>
        <a:lstStyle/>
        <a:p>
          <a:endParaRPr lang="fr-FR"/>
        </a:p>
      </dgm:t>
    </dgm:pt>
    <dgm:pt modelId="{620A6276-A5E6-4358-8CD7-EDCA61267151}" type="parTrans" cxnId="{999B38FC-9772-44DC-9412-56641A5AC7E3}">
      <dgm:prSet/>
      <dgm:spPr/>
      <dgm:t>
        <a:bodyPr/>
        <a:lstStyle/>
        <a:p>
          <a:endParaRPr lang="fr-FR"/>
        </a:p>
      </dgm:t>
    </dgm:pt>
    <dgm:pt modelId="{307035B4-08FD-4135-8174-9BD31156DECB}" type="pres">
      <dgm:prSet presAssocID="{BCF45DD6-8651-491F-AD00-775EFFC2987E}" presName="cycle" presStyleCnt="0">
        <dgm:presLayoutVars>
          <dgm:dir/>
          <dgm:resizeHandles val="exact"/>
        </dgm:presLayoutVars>
      </dgm:prSet>
      <dgm:spPr/>
      <dgm:t>
        <a:bodyPr/>
        <a:lstStyle/>
        <a:p>
          <a:endParaRPr lang="fr-FR"/>
        </a:p>
      </dgm:t>
    </dgm:pt>
    <dgm:pt modelId="{C4E3FF71-B9DB-45C2-9C95-A4CA84BE0C0B}" type="pres">
      <dgm:prSet presAssocID="{F4967EC6-F492-4F4E-9B48-8D3B735F3D67}" presName="node" presStyleLbl="node1" presStyleIdx="0" presStyleCnt="4">
        <dgm:presLayoutVars>
          <dgm:bulletEnabled val="1"/>
        </dgm:presLayoutVars>
      </dgm:prSet>
      <dgm:spPr/>
      <dgm:t>
        <a:bodyPr/>
        <a:lstStyle/>
        <a:p>
          <a:endParaRPr lang="fr-FR"/>
        </a:p>
      </dgm:t>
    </dgm:pt>
    <dgm:pt modelId="{4A443EAF-1A85-41AE-8AED-E7CA1B56974C}" type="pres">
      <dgm:prSet presAssocID="{F4967EC6-F492-4F4E-9B48-8D3B735F3D67}" presName="spNode" presStyleCnt="0"/>
      <dgm:spPr/>
    </dgm:pt>
    <dgm:pt modelId="{E51D04B0-36CC-4846-9C62-73DA9978197A}" type="pres">
      <dgm:prSet presAssocID="{A0284457-0D52-4ED5-BDB8-90ABAB2D94A3}" presName="sibTrans" presStyleLbl="sibTrans1D1" presStyleIdx="0" presStyleCnt="4"/>
      <dgm:spPr/>
      <dgm:t>
        <a:bodyPr/>
        <a:lstStyle/>
        <a:p>
          <a:endParaRPr lang="fr-FR"/>
        </a:p>
      </dgm:t>
    </dgm:pt>
    <dgm:pt modelId="{DD27BC1B-0714-44AA-B882-06580CED4354}" type="pres">
      <dgm:prSet presAssocID="{F0F6832C-F8CC-48CF-8EBE-4C9169A4C67E}" presName="node" presStyleLbl="node1" presStyleIdx="1" presStyleCnt="4" custRadScaleRad="123839" custRadScaleInc="4294">
        <dgm:presLayoutVars>
          <dgm:bulletEnabled val="1"/>
        </dgm:presLayoutVars>
      </dgm:prSet>
      <dgm:spPr/>
      <dgm:t>
        <a:bodyPr/>
        <a:lstStyle/>
        <a:p>
          <a:endParaRPr lang="fr-FR"/>
        </a:p>
      </dgm:t>
    </dgm:pt>
    <dgm:pt modelId="{75B0F7E8-9CF9-4617-AC60-FC007543B455}" type="pres">
      <dgm:prSet presAssocID="{F0F6832C-F8CC-48CF-8EBE-4C9169A4C67E}" presName="spNode" presStyleCnt="0"/>
      <dgm:spPr/>
    </dgm:pt>
    <dgm:pt modelId="{99AE50CA-00A4-4929-A79F-1BB30D544639}" type="pres">
      <dgm:prSet presAssocID="{0EF88AF6-95D6-46AE-8003-801B89F778EB}" presName="sibTrans" presStyleLbl="sibTrans1D1" presStyleIdx="1" presStyleCnt="4"/>
      <dgm:spPr/>
      <dgm:t>
        <a:bodyPr/>
        <a:lstStyle/>
        <a:p>
          <a:endParaRPr lang="fr-FR"/>
        </a:p>
      </dgm:t>
    </dgm:pt>
    <dgm:pt modelId="{41CEE9D6-2BF7-4DCA-9B47-C34B4B863B2D}" type="pres">
      <dgm:prSet presAssocID="{8BCDABC0-4596-461A-85C7-4176A670A2F6}" presName="node" presStyleLbl="node1" presStyleIdx="2" presStyleCnt="4">
        <dgm:presLayoutVars>
          <dgm:bulletEnabled val="1"/>
        </dgm:presLayoutVars>
      </dgm:prSet>
      <dgm:spPr/>
      <dgm:t>
        <a:bodyPr/>
        <a:lstStyle/>
        <a:p>
          <a:endParaRPr lang="fr-FR"/>
        </a:p>
      </dgm:t>
    </dgm:pt>
    <dgm:pt modelId="{E0BB1520-59D1-4802-8937-DBFC1C180C85}" type="pres">
      <dgm:prSet presAssocID="{8BCDABC0-4596-461A-85C7-4176A670A2F6}" presName="spNode" presStyleCnt="0"/>
      <dgm:spPr/>
    </dgm:pt>
    <dgm:pt modelId="{03B0E8BC-AEA1-4F55-B095-9F725B5A0348}" type="pres">
      <dgm:prSet presAssocID="{FBF36C39-EC73-424A-8E18-58AD90910185}" presName="sibTrans" presStyleLbl="sibTrans1D1" presStyleIdx="2" presStyleCnt="4"/>
      <dgm:spPr/>
      <dgm:t>
        <a:bodyPr/>
        <a:lstStyle/>
        <a:p>
          <a:endParaRPr lang="fr-FR"/>
        </a:p>
      </dgm:t>
    </dgm:pt>
    <dgm:pt modelId="{43070D65-3D2D-44C9-BDBD-BAC0A9989843}" type="pres">
      <dgm:prSet presAssocID="{5302D2B4-3FA9-4A3E-BDBA-1CE88B7C5E61}" presName="node" presStyleLbl="node1" presStyleIdx="3" presStyleCnt="4">
        <dgm:presLayoutVars>
          <dgm:bulletEnabled val="1"/>
        </dgm:presLayoutVars>
      </dgm:prSet>
      <dgm:spPr/>
      <dgm:t>
        <a:bodyPr/>
        <a:lstStyle/>
        <a:p>
          <a:endParaRPr lang="fr-FR"/>
        </a:p>
      </dgm:t>
    </dgm:pt>
    <dgm:pt modelId="{F5CF4F82-834B-4568-ABB0-2CD4BB44AA45}" type="pres">
      <dgm:prSet presAssocID="{5302D2B4-3FA9-4A3E-BDBA-1CE88B7C5E61}" presName="spNode" presStyleCnt="0"/>
      <dgm:spPr/>
    </dgm:pt>
    <dgm:pt modelId="{39C137B8-7001-4DE1-8F00-53ADD1473C96}" type="pres">
      <dgm:prSet presAssocID="{FB93F76A-BF6F-425A-9E97-FC91499DBA8A}" presName="sibTrans" presStyleLbl="sibTrans1D1" presStyleIdx="3" presStyleCnt="4"/>
      <dgm:spPr/>
      <dgm:t>
        <a:bodyPr/>
        <a:lstStyle/>
        <a:p>
          <a:endParaRPr lang="fr-FR"/>
        </a:p>
      </dgm:t>
    </dgm:pt>
  </dgm:ptLst>
  <dgm:cxnLst>
    <dgm:cxn modelId="{70A15072-F405-45E2-898F-0A9C41012E09}" srcId="{BCF45DD6-8651-491F-AD00-775EFFC2987E}" destId="{F0F6832C-F8CC-48CF-8EBE-4C9169A4C67E}" srcOrd="1" destOrd="0" parTransId="{1DF8CE7F-8EC9-4BCA-A608-74AC83002A23}" sibTransId="{0EF88AF6-95D6-46AE-8003-801B89F778EB}"/>
    <dgm:cxn modelId="{6449671F-290F-D642-8B20-7442872755A6}" type="presOf" srcId="{A0284457-0D52-4ED5-BDB8-90ABAB2D94A3}" destId="{E51D04B0-36CC-4846-9C62-73DA9978197A}" srcOrd="0" destOrd="0" presId="urn:microsoft.com/office/officeart/2005/8/layout/cycle6"/>
    <dgm:cxn modelId="{A821D35D-E43B-EC41-8AFC-D11E7B5C083A}" type="presOf" srcId="{FB93F76A-BF6F-425A-9E97-FC91499DBA8A}" destId="{39C137B8-7001-4DE1-8F00-53ADD1473C96}" srcOrd="0" destOrd="0" presId="urn:microsoft.com/office/officeart/2005/8/layout/cycle6"/>
    <dgm:cxn modelId="{999B38FC-9772-44DC-9412-56641A5AC7E3}" srcId="{BCF45DD6-8651-491F-AD00-775EFFC2987E}" destId="{5302D2B4-3FA9-4A3E-BDBA-1CE88B7C5E61}" srcOrd="3" destOrd="0" parTransId="{620A6276-A5E6-4358-8CD7-EDCA61267151}" sibTransId="{FB93F76A-BF6F-425A-9E97-FC91499DBA8A}"/>
    <dgm:cxn modelId="{2E94FECF-D786-4C67-809F-415985A96ABA}" srcId="{BCF45DD6-8651-491F-AD00-775EFFC2987E}" destId="{8BCDABC0-4596-461A-85C7-4176A670A2F6}" srcOrd="2" destOrd="0" parTransId="{B2B2162A-F26A-486C-A8E6-6A14BAAE125D}" sibTransId="{FBF36C39-EC73-424A-8E18-58AD90910185}"/>
    <dgm:cxn modelId="{05837212-DAA9-5D46-9D17-0649E08A1A4E}" type="presOf" srcId="{F0F6832C-F8CC-48CF-8EBE-4C9169A4C67E}" destId="{DD27BC1B-0714-44AA-B882-06580CED4354}" srcOrd="0" destOrd="0" presId="urn:microsoft.com/office/officeart/2005/8/layout/cycle6"/>
    <dgm:cxn modelId="{1547F2A9-715A-8546-973D-D1045E50E26E}" type="presOf" srcId="{5302D2B4-3FA9-4A3E-BDBA-1CE88B7C5E61}" destId="{43070D65-3D2D-44C9-BDBD-BAC0A9989843}" srcOrd="0" destOrd="0" presId="urn:microsoft.com/office/officeart/2005/8/layout/cycle6"/>
    <dgm:cxn modelId="{BE7C40B9-D93F-2F42-941F-5FD35E481591}" type="presOf" srcId="{BCF45DD6-8651-491F-AD00-775EFFC2987E}" destId="{307035B4-08FD-4135-8174-9BD31156DECB}" srcOrd="0" destOrd="0" presId="urn:microsoft.com/office/officeart/2005/8/layout/cycle6"/>
    <dgm:cxn modelId="{FC2AC040-3650-4D62-9385-0CA0F8CB3C2C}" srcId="{BCF45DD6-8651-491F-AD00-775EFFC2987E}" destId="{F4967EC6-F492-4F4E-9B48-8D3B735F3D67}" srcOrd="0" destOrd="0" parTransId="{15D42E7E-ADD2-46E0-9B32-26B3B330DEF9}" sibTransId="{A0284457-0D52-4ED5-BDB8-90ABAB2D94A3}"/>
    <dgm:cxn modelId="{227C3651-5F7C-8E41-B02B-A131A7AEAB45}" type="presOf" srcId="{FBF36C39-EC73-424A-8E18-58AD90910185}" destId="{03B0E8BC-AEA1-4F55-B095-9F725B5A0348}" srcOrd="0" destOrd="0" presId="urn:microsoft.com/office/officeart/2005/8/layout/cycle6"/>
    <dgm:cxn modelId="{E97395E6-3394-5948-876D-8F1DEB9391C6}" type="presOf" srcId="{8BCDABC0-4596-461A-85C7-4176A670A2F6}" destId="{41CEE9D6-2BF7-4DCA-9B47-C34B4B863B2D}" srcOrd="0" destOrd="0" presId="urn:microsoft.com/office/officeart/2005/8/layout/cycle6"/>
    <dgm:cxn modelId="{4ECE14B0-AF7C-A34D-B8D4-F24E5585BB4C}" type="presOf" srcId="{F4967EC6-F492-4F4E-9B48-8D3B735F3D67}" destId="{C4E3FF71-B9DB-45C2-9C95-A4CA84BE0C0B}" srcOrd="0" destOrd="0" presId="urn:microsoft.com/office/officeart/2005/8/layout/cycle6"/>
    <dgm:cxn modelId="{E4063C45-F4E5-B34A-AF5B-AE65503C3691}" type="presOf" srcId="{0EF88AF6-95D6-46AE-8003-801B89F778EB}" destId="{99AE50CA-00A4-4929-A79F-1BB30D544639}" srcOrd="0" destOrd="0" presId="urn:microsoft.com/office/officeart/2005/8/layout/cycle6"/>
    <dgm:cxn modelId="{E197C367-3C29-DC41-A088-77A7FF5361F8}" type="presParOf" srcId="{307035B4-08FD-4135-8174-9BD31156DECB}" destId="{C4E3FF71-B9DB-45C2-9C95-A4CA84BE0C0B}" srcOrd="0" destOrd="0" presId="urn:microsoft.com/office/officeart/2005/8/layout/cycle6"/>
    <dgm:cxn modelId="{3E684BB7-D0CF-774C-80D5-E54DC210E7C0}" type="presParOf" srcId="{307035B4-08FD-4135-8174-9BD31156DECB}" destId="{4A443EAF-1A85-41AE-8AED-E7CA1B56974C}" srcOrd="1" destOrd="0" presId="urn:microsoft.com/office/officeart/2005/8/layout/cycle6"/>
    <dgm:cxn modelId="{138D255A-E7A3-8C41-BCF6-ED4A48395207}" type="presParOf" srcId="{307035B4-08FD-4135-8174-9BD31156DECB}" destId="{E51D04B0-36CC-4846-9C62-73DA9978197A}" srcOrd="2" destOrd="0" presId="urn:microsoft.com/office/officeart/2005/8/layout/cycle6"/>
    <dgm:cxn modelId="{2D667860-42AA-5C45-B11C-BA988DF4200D}" type="presParOf" srcId="{307035B4-08FD-4135-8174-9BD31156DECB}" destId="{DD27BC1B-0714-44AA-B882-06580CED4354}" srcOrd="3" destOrd="0" presId="urn:microsoft.com/office/officeart/2005/8/layout/cycle6"/>
    <dgm:cxn modelId="{A793F1F0-1787-DF40-9F13-1EF979C886E5}" type="presParOf" srcId="{307035B4-08FD-4135-8174-9BD31156DECB}" destId="{75B0F7E8-9CF9-4617-AC60-FC007543B455}" srcOrd="4" destOrd="0" presId="urn:microsoft.com/office/officeart/2005/8/layout/cycle6"/>
    <dgm:cxn modelId="{9CC7C983-233C-4A49-B2CB-5BF2E6E4B06D}" type="presParOf" srcId="{307035B4-08FD-4135-8174-9BD31156DECB}" destId="{99AE50CA-00A4-4929-A79F-1BB30D544639}" srcOrd="5" destOrd="0" presId="urn:microsoft.com/office/officeart/2005/8/layout/cycle6"/>
    <dgm:cxn modelId="{D97697D9-3D2A-3345-B01C-6401F700C273}" type="presParOf" srcId="{307035B4-08FD-4135-8174-9BD31156DECB}" destId="{41CEE9D6-2BF7-4DCA-9B47-C34B4B863B2D}" srcOrd="6" destOrd="0" presId="urn:microsoft.com/office/officeart/2005/8/layout/cycle6"/>
    <dgm:cxn modelId="{D9A1FCDD-13F8-2C43-B309-AF7C6D1D9219}" type="presParOf" srcId="{307035B4-08FD-4135-8174-9BD31156DECB}" destId="{E0BB1520-59D1-4802-8937-DBFC1C180C85}" srcOrd="7" destOrd="0" presId="urn:microsoft.com/office/officeart/2005/8/layout/cycle6"/>
    <dgm:cxn modelId="{22B55F24-2DF5-9C41-9D26-4DBAF0784CCA}" type="presParOf" srcId="{307035B4-08FD-4135-8174-9BD31156DECB}" destId="{03B0E8BC-AEA1-4F55-B095-9F725B5A0348}" srcOrd="8" destOrd="0" presId="urn:microsoft.com/office/officeart/2005/8/layout/cycle6"/>
    <dgm:cxn modelId="{C9DF3388-2793-924A-8787-842ED5F51E5C}" type="presParOf" srcId="{307035B4-08FD-4135-8174-9BD31156DECB}" destId="{43070D65-3D2D-44C9-BDBD-BAC0A9989843}" srcOrd="9" destOrd="0" presId="urn:microsoft.com/office/officeart/2005/8/layout/cycle6"/>
    <dgm:cxn modelId="{D02C0A03-3704-E145-8C07-F4C816A6D511}" type="presParOf" srcId="{307035B4-08FD-4135-8174-9BD31156DECB}" destId="{F5CF4F82-834B-4568-ABB0-2CD4BB44AA45}" srcOrd="10" destOrd="0" presId="urn:microsoft.com/office/officeart/2005/8/layout/cycle6"/>
    <dgm:cxn modelId="{1307529F-510F-D94B-BEEA-5D396AC7B370}" type="presParOf" srcId="{307035B4-08FD-4135-8174-9BD31156DECB}" destId="{39C137B8-7001-4DE1-8F00-53ADD1473C96}"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CCD921-2FA4-4679-8886-42EF867AE4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D9E43A1B-9565-4676-8905-D8265585FC92}">
      <dgm:prSet phldrT="[Texte]" custT="1"/>
      <dgm:spPr>
        <a:solidFill>
          <a:schemeClr val="accent1">
            <a:lumMod val="75000"/>
          </a:schemeClr>
        </a:solidFill>
      </dgm:spPr>
      <dgm:t>
        <a:bodyPr/>
        <a:lstStyle/>
        <a:p>
          <a:r>
            <a:rPr lang="fr-FR" sz="1600" b="1" dirty="0" smtClean="0"/>
            <a:t>Principe</a:t>
          </a:r>
          <a:endParaRPr lang="fr-FR" sz="1600" b="1" dirty="0"/>
        </a:p>
      </dgm:t>
    </dgm:pt>
    <dgm:pt modelId="{7BBD9861-13AA-4B45-9394-8CB857676779}" type="parTrans" cxnId="{7F285819-337C-4F80-BC3B-2A3FE7CD9BD8}">
      <dgm:prSet/>
      <dgm:spPr/>
      <dgm:t>
        <a:bodyPr/>
        <a:lstStyle/>
        <a:p>
          <a:endParaRPr lang="fr-FR" sz="1600"/>
        </a:p>
      </dgm:t>
    </dgm:pt>
    <dgm:pt modelId="{B07C3BEC-BA1B-42FB-BB4B-C432343B2F68}" type="sibTrans" cxnId="{7F285819-337C-4F80-BC3B-2A3FE7CD9BD8}">
      <dgm:prSet/>
      <dgm:spPr/>
      <dgm:t>
        <a:bodyPr/>
        <a:lstStyle/>
        <a:p>
          <a:endParaRPr lang="fr-FR" sz="1600"/>
        </a:p>
      </dgm:t>
    </dgm:pt>
    <dgm:pt modelId="{3C967337-5D8A-4005-887E-9B2171375BE1}">
      <dgm:prSet phldrT="[Texte]" custT="1"/>
      <dgm:spPr>
        <a:solidFill>
          <a:schemeClr val="bg1">
            <a:alpha val="90000"/>
          </a:schemeClr>
        </a:solidFill>
        <a:ln>
          <a:solidFill>
            <a:schemeClr val="accent1">
              <a:lumMod val="75000"/>
              <a:alpha val="90000"/>
            </a:schemeClr>
          </a:solidFill>
        </a:ln>
      </dgm:spPr>
      <dgm:t>
        <a:bodyPr/>
        <a:lstStyle/>
        <a:p>
          <a:r>
            <a:rPr lang="fr-FR" sz="1050" dirty="0" smtClean="0"/>
            <a:t>Structure collaborative de recherche mixte public/privée avec les industriels régionaux</a:t>
          </a:r>
          <a:endParaRPr lang="fr-FR" sz="1050" dirty="0"/>
        </a:p>
      </dgm:t>
    </dgm:pt>
    <dgm:pt modelId="{756B0CFF-DA9E-48F1-8F9A-5EA68171B6EB}" type="parTrans" cxnId="{4866E1FC-FFEB-408F-BC49-C9BAAC02F06A}">
      <dgm:prSet/>
      <dgm:spPr/>
      <dgm:t>
        <a:bodyPr/>
        <a:lstStyle/>
        <a:p>
          <a:endParaRPr lang="fr-FR" sz="1600"/>
        </a:p>
      </dgm:t>
    </dgm:pt>
    <dgm:pt modelId="{FE856683-0A78-4D55-ABDB-2A931AADE6C0}" type="sibTrans" cxnId="{4866E1FC-FFEB-408F-BC49-C9BAAC02F06A}">
      <dgm:prSet/>
      <dgm:spPr/>
      <dgm:t>
        <a:bodyPr/>
        <a:lstStyle/>
        <a:p>
          <a:endParaRPr lang="fr-FR" sz="1600"/>
        </a:p>
      </dgm:t>
    </dgm:pt>
    <dgm:pt modelId="{2BF3A4B3-C87D-4720-B897-522024E2C26F}">
      <dgm:prSet phldrT="[Texte]" custT="1"/>
      <dgm:spPr>
        <a:solidFill>
          <a:schemeClr val="accent1">
            <a:lumMod val="75000"/>
          </a:schemeClr>
        </a:solidFill>
      </dgm:spPr>
      <dgm:t>
        <a:bodyPr/>
        <a:lstStyle/>
        <a:p>
          <a:r>
            <a:rPr lang="fr-FR" sz="1600" b="1" dirty="0" smtClean="0"/>
            <a:t>Objectif</a:t>
          </a:r>
          <a:endParaRPr lang="fr-FR" sz="1600" b="1" dirty="0"/>
        </a:p>
      </dgm:t>
    </dgm:pt>
    <dgm:pt modelId="{B924066F-24AA-4DDD-B5B6-C637D1104D0C}" type="parTrans" cxnId="{A313FFDC-481C-4EC8-921F-962B6E9D4C5C}">
      <dgm:prSet/>
      <dgm:spPr/>
      <dgm:t>
        <a:bodyPr/>
        <a:lstStyle/>
        <a:p>
          <a:endParaRPr lang="fr-FR" sz="1600"/>
        </a:p>
      </dgm:t>
    </dgm:pt>
    <dgm:pt modelId="{AC4648BA-C653-46BC-A245-9BB3DFB392A5}" type="sibTrans" cxnId="{A313FFDC-481C-4EC8-921F-962B6E9D4C5C}">
      <dgm:prSet/>
      <dgm:spPr/>
      <dgm:t>
        <a:bodyPr/>
        <a:lstStyle/>
        <a:p>
          <a:endParaRPr lang="fr-FR" sz="1600"/>
        </a:p>
      </dgm:t>
    </dgm:pt>
    <dgm:pt modelId="{D803EB56-F15E-4C17-A6B7-D70190265CFF}">
      <dgm:prSet phldrT="[Texte]" custT="1"/>
      <dgm:spPr>
        <a:noFill/>
        <a:ln>
          <a:solidFill>
            <a:schemeClr val="accent1">
              <a:lumMod val="75000"/>
              <a:alpha val="90000"/>
            </a:schemeClr>
          </a:solidFill>
        </a:ln>
      </dgm:spPr>
      <dgm:t>
        <a:bodyPr/>
        <a:lstStyle/>
        <a:p>
          <a:r>
            <a:rPr lang="fr-FR" sz="1050" dirty="0" smtClean="0"/>
            <a:t>Renforcer la compétitivité et la synergie des compétences régionales</a:t>
          </a:r>
          <a:endParaRPr lang="fr-FR" sz="1050" dirty="0"/>
        </a:p>
      </dgm:t>
    </dgm:pt>
    <dgm:pt modelId="{387EFA98-9DDE-4C1F-BD9C-CC4621A3B4F2}" type="parTrans" cxnId="{2F0D544E-17C6-4240-B0DA-31EF00136862}">
      <dgm:prSet/>
      <dgm:spPr/>
      <dgm:t>
        <a:bodyPr/>
        <a:lstStyle/>
        <a:p>
          <a:endParaRPr lang="fr-FR" sz="1600"/>
        </a:p>
      </dgm:t>
    </dgm:pt>
    <dgm:pt modelId="{276CEF29-2B7B-433B-80A4-44C2F5389876}" type="sibTrans" cxnId="{2F0D544E-17C6-4240-B0DA-31EF00136862}">
      <dgm:prSet/>
      <dgm:spPr/>
      <dgm:t>
        <a:bodyPr/>
        <a:lstStyle/>
        <a:p>
          <a:endParaRPr lang="fr-FR" sz="1600"/>
        </a:p>
      </dgm:t>
    </dgm:pt>
    <dgm:pt modelId="{D08E2817-AD98-4EFD-938D-06E5F42820D4}" type="pres">
      <dgm:prSet presAssocID="{5ACCD921-2FA4-4679-8886-42EF867AE4FF}" presName="Name0" presStyleCnt="0">
        <dgm:presLayoutVars>
          <dgm:dir/>
          <dgm:animLvl val="lvl"/>
          <dgm:resizeHandles val="exact"/>
        </dgm:presLayoutVars>
      </dgm:prSet>
      <dgm:spPr/>
      <dgm:t>
        <a:bodyPr/>
        <a:lstStyle/>
        <a:p>
          <a:endParaRPr lang="fr-FR"/>
        </a:p>
      </dgm:t>
    </dgm:pt>
    <dgm:pt modelId="{00B830D1-55A6-4847-B423-D000F72D4055}" type="pres">
      <dgm:prSet presAssocID="{D9E43A1B-9565-4676-8905-D8265585FC92}" presName="linNode" presStyleCnt="0"/>
      <dgm:spPr/>
    </dgm:pt>
    <dgm:pt modelId="{C7941C04-C553-4BEE-BFA5-B1E2C479F5A5}" type="pres">
      <dgm:prSet presAssocID="{D9E43A1B-9565-4676-8905-D8265585FC92}" presName="parentText" presStyleLbl="node1" presStyleIdx="0" presStyleCnt="2">
        <dgm:presLayoutVars>
          <dgm:chMax val="1"/>
          <dgm:bulletEnabled val="1"/>
        </dgm:presLayoutVars>
      </dgm:prSet>
      <dgm:spPr/>
      <dgm:t>
        <a:bodyPr/>
        <a:lstStyle/>
        <a:p>
          <a:endParaRPr lang="fr-FR"/>
        </a:p>
      </dgm:t>
    </dgm:pt>
    <dgm:pt modelId="{A5AB9BAC-B0D7-4CF8-BE89-00CFC5F96297}" type="pres">
      <dgm:prSet presAssocID="{D9E43A1B-9565-4676-8905-D8265585FC92}" presName="descendantText" presStyleLbl="alignAccFollowNode1" presStyleIdx="0" presStyleCnt="2">
        <dgm:presLayoutVars>
          <dgm:bulletEnabled val="1"/>
        </dgm:presLayoutVars>
      </dgm:prSet>
      <dgm:spPr/>
      <dgm:t>
        <a:bodyPr/>
        <a:lstStyle/>
        <a:p>
          <a:endParaRPr lang="fr-FR"/>
        </a:p>
      </dgm:t>
    </dgm:pt>
    <dgm:pt modelId="{3897BABE-9133-4140-90CD-460A243EA09E}" type="pres">
      <dgm:prSet presAssocID="{B07C3BEC-BA1B-42FB-BB4B-C432343B2F68}" presName="sp" presStyleCnt="0"/>
      <dgm:spPr/>
    </dgm:pt>
    <dgm:pt modelId="{44AD7DB3-5B1A-46C6-BBB2-BA4D70262F7A}" type="pres">
      <dgm:prSet presAssocID="{2BF3A4B3-C87D-4720-B897-522024E2C26F}" presName="linNode" presStyleCnt="0"/>
      <dgm:spPr/>
    </dgm:pt>
    <dgm:pt modelId="{C2859281-135F-4610-BAD6-13E800485DA8}" type="pres">
      <dgm:prSet presAssocID="{2BF3A4B3-C87D-4720-B897-522024E2C26F}" presName="parentText" presStyleLbl="node1" presStyleIdx="1" presStyleCnt="2">
        <dgm:presLayoutVars>
          <dgm:chMax val="1"/>
          <dgm:bulletEnabled val="1"/>
        </dgm:presLayoutVars>
      </dgm:prSet>
      <dgm:spPr/>
      <dgm:t>
        <a:bodyPr/>
        <a:lstStyle/>
        <a:p>
          <a:endParaRPr lang="fr-FR"/>
        </a:p>
      </dgm:t>
    </dgm:pt>
    <dgm:pt modelId="{2277013F-0D35-4C36-A1FC-80F0C0493D21}" type="pres">
      <dgm:prSet presAssocID="{2BF3A4B3-C87D-4720-B897-522024E2C26F}" presName="descendantText" presStyleLbl="alignAccFollowNode1" presStyleIdx="1" presStyleCnt="2">
        <dgm:presLayoutVars>
          <dgm:bulletEnabled val="1"/>
        </dgm:presLayoutVars>
      </dgm:prSet>
      <dgm:spPr/>
      <dgm:t>
        <a:bodyPr/>
        <a:lstStyle/>
        <a:p>
          <a:endParaRPr lang="fr-FR"/>
        </a:p>
      </dgm:t>
    </dgm:pt>
  </dgm:ptLst>
  <dgm:cxnLst>
    <dgm:cxn modelId="{FF4E48B9-3C02-894C-836E-B7E6FA868D48}" type="presOf" srcId="{D803EB56-F15E-4C17-A6B7-D70190265CFF}" destId="{2277013F-0D35-4C36-A1FC-80F0C0493D21}" srcOrd="0" destOrd="0" presId="urn:microsoft.com/office/officeart/2005/8/layout/vList5"/>
    <dgm:cxn modelId="{AC256935-33A8-C84E-8BE5-1ABBB8854122}" type="presOf" srcId="{2BF3A4B3-C87D-4720-B897-522024E2C26F}" destId="{C2859281-135F-4610-BAD6-13E800485DA8}" srcOrd="0" destOrd="0" presId="urn:microsoft.com/office/officeart/2005/8/layout/vList5"/>
    <dgm:cxn modelId="{A313FFDC-481C-4EC8-921F-962B6E9D4C5C}" srcId="{5ACCD921-2FA4-4679-8886-42EF867AE4FF}" destId="{2BF3A4B3-C87D-4720-B897-522024E2C26F}" srcOrd="1" destOrd="0" parTransId="{B924066F-24AA-4DDD-B5B6-C637D1104D0C}" sibTransId="{AC4648BA-C653-46BC-A245-9BB3DFB392A5}"/>
    <dgm:cxn modelId="{4866E1FC-FFEB-408F-BC49-C9BAAC02F06A}" srcId="{D9E43A1B-9565-4676-8905-D8265585FC92}" destId="{3C967337-5D8A-4005-887E-9B2171375BE1}" srcOrd="0" destOrd="0" parTransId="{756B0CFF-DA9E-48F1-8F9A-5EA68171B6EB}" sibTransId="{FE856683-0A78-4D55-ABDB-2A931AADE6C0}"/>
    <dgm:cxn modelId="{7A774156-B37E-E84C-8CEA-6EAA0172186A}" type="presOf" srcId="{3C967337-5D8A-4005-887E-9B2171375BE1}" destId="{A5AB9BAC-B0D7-4CF8-BE89-00CFC5F96297}" srcOrd="0" destOrd="0" presId="urn:microsoft.com/office/officeart/2005/8/layout/vList5"/>
    <dgm:cxn modelId="{AB33E36D-4791-934D-9EAA-FAFEABEC0652}" type="presOf" srcId="{D9E43A1B-9565-4676-8905-D8265585FC92}" destId="{C7941C04-C553-4BEE-BFA5-B1E2C479F5A5}" srcOrd="0" destOrd="0" presId="urn:microsoft.com/office/officeart/2005/8/layout/vList5"/>
    <dgm:cxn modelId="{7F285819-337C-4F80-BC3B-2A3FE7CD9BD8}" srcId="{5ACCD921-2FA4-4679-8886-42EF867AE4FF}" destId="{D9E43A1B-9565-4676-8905-D8265585FC92}" srcOrd="0" destOrd="0" parTransId="{7BBD9861-13AA-4B45-9394-8CB857676779}" sibTransId="{B07C3BEC-BA1B-42FB-BB4B-C432343B2F68}"/>
    <dgm:cxn modelId="{2F0D544E-17C6-4240-B0DA-31EF00136862}" srcId="{2BF3A4B3-C87D-4720-B897-522024E2C26F}" destId="{D803EB56-F15E-4C17-A6B7-D70190265CFF}" srcOrd="0" destOrd="0" parTransId="{387EFA98-9DDE-4C1F-BD9C-CC4621A3B4F2}" sibTransId="{276CEF29-2B7B-433B-80A4-44C2F5389876}"/>
    <dgm:cxn modelId="{94F2FE1B-62B5-524D-AAB1-E125560DF1E1}" type="presOf" srcId="{5ACCD921-2FA4-4679-8886-42EF867AE4FF}" destId="{D08E2817-AD98-4EFD-938D-06E5F42820D4}" srcOrd="0" destOrd="0" presId="urn:microsoft.com/office/officeart/2005/8/layout/vList5"/>
    <dgm:cxn modelId="{0EAB9D27-2805-C34C-B363-A2E98528BA1F}" type="presParOf" srcId="{D08E2817-AD98-4EFD-938D-06E5F42820D4}" destId="{00B830D1-55A6-4847-B423-D000F72D4055}" srcOrd="0" destOrd="0" presId="urn:microsoft.com/office/officeart/2005/8/layout/vList5"/>
    <dgm:cxn modelId="{967086D6-2317-7C48-BA1F-461CBFC8418C}" type="presParOf" srcId="{00B830D1-55A6-4847-B423-D000F72D4055}" destId="{C7941C04-C553-4BEE-BFA5-B1E2C479F5A5}" srcOrd="0" destOrd="0" presId="urn:microsoft.com/office/officeart/2005/8/layout/vList5"/>
    <dgm:cxn modelId="{F58F6EF8-92A4-1044-A9E0-B15CAADAF062}" type="presParOf" srcId="{00B830D1-55A6-4847-B423-D000F72D4055}" destId="{A5AB9BAC-B0D7-4CF8-BE89-00CFC5F96297}" srcOrd="1" destOrd="0" presId="urn:microsoft.com/office/officeart/2005/8/layout/vList5"/>
    <dgm:cxn modelId="{8F0874D5-AE88-8644-87D8-C662BBAC1753}" type="presParOf" srcId="{D08E2817-AD98-4EFD-938D-06E5F42820D4}" destId="{3897BABE-9133-4140-90CD-460A243EA09E}" srcOrd="1" destOrd="0" presId="urn:microsoft.com/office/officeart/2005/8/layout/vList5"/>
    <dgm:cxn modelId="{2576F439-EDA7-5B4D-8C0D-63C0D1EB95AE}" type="presParOf" srcId="{D08E2817-AD98-4EFD-938D-06E5F42820D4}" destId="{44AD7DB3-5B1A-46C6-BBB2-BA4D70262F7A}" srcOrd="2" destOrd="0" presId="urn:microsoft.com/office/officeart/2005/8/layout/vList5"/>
    <dgm:cxn modelId="{C3849565-AE3A-5B49-9BCB-F1C9E3EEEE24}" type="presParOf" srcId="{44AD7DB3-5B1A-46C6-BBB2-BA4D70262F7A}" destId="{C2859281-135F-4610-BAD6-13E800485DA8}" srcOrd="0" destOrd="0" presId="urn:microsoft.com/office/officeart/2005/8/layout/vList5"/>
    <dgm:cxn modelId="{44F264B7-4ABC-6743-B671-593BAF599C6E}" type="presParOf" srcId="{44AD7DB3-5B1A-46C6-BBB2-BA4D70262F7A}" destId="{2277013F-0D35-4C36-A1FC-80F0C0493D2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B6E494-C4DA-4F90-AE37-E0CB078E50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E17ED86F-DADD-4F59-8CDB-1E71E6C72CF8}">
      <dgm:prSet phldrT="[Texte]" custT="1"/>
      <dgm:spPr>
        <a:solidFill>
          <a:schemeClr val="accent1">
            <a:lumMod val="75000"/>
          </a:schemeClr>
        </a:solidFill>
      </dgm:spPr>
      <dgm:t>
        <a:bodyPr/>
        <a:lstStyle/>
        <a:p>
          <a:r>
            <a:rPr lang="fr-FR" sz="1800" b="1" dirty="0" smtClean="0"/>
            <a:t>CERMEL : matériaux élastomères</a:t>
          </a:r>
          <a:endParaRPr lang="fr-FR" sz="1800" b="1" dirty="0"/>
        </a:p>
      </dgm:t>
    </dgm:pt>
    <dgm:pt modelId="{85EA5122-1DBF-4D1A-A143-0F98FA24179F}" type="parTrans" cxnId="{31F08C26-4520-4E10-A6C0-452D2528BC32}">
      <dgm:prSet/>
      <dgm:spPr/>
      <dgm:t>
        <a:bodyPr/>
        <a:lstStyle/>
        <a:p>
          <a:endParaRPr lang="fr-FR"/>
        </a:p>
      </dgm:t>
    </dgm:pt>
    <dgm:pt modelId="{9CDD964C-8336-4EDE-8C97-93A143E1CC8E}" type="sibTrans" cxnId="{31F08C26-4520-4E10-A6C0-452D2528BC32}">
      <dgm:prSet/>
      <dgm:spPr/>
      <dgm:t>
        <a:bodyPr/>
        <a:lstStyle/>
        <a:p>
          <a:endParaRPr lang="fr-FR"/>
        </a:p>
      </dgm:t>
    </dgm:pt>
    <dgm:pt modelId="{3A292C23-5F61-4571-AF2D-CA253B0B8542}">
      <dgm:prSet phldrT="[Texte]" custT="1"/>
      <dgm:spPr/>
      <dgm:t>
        <a:bodyPr/>
        <a:lstStyle/>
        <a:p>
          <a:r>
            <a:rPr lang="fr-FR" sz="1600" dirty="0" smtClean="0"/>
            <a:t>Hutchinson (fondateur)</a:t>
          </a:r>
          <a:endParaRPr lang="fr-FR" sz="1600" dirty="0"/>
        </a:p>
      </dgm:t>
    </dgm:pt>
    <dgm:pt modelId="{D83B84C4-1B11-4699-935C-386EAF4DD4CA}" type="parTrans" cxnId="{C65805CC-6FAB-44F7-885A-1AD7FA04763D}">
      <dgm:prSet/>
      <dgm:spPr/>
      <dgm:t>
        <a:bodyPr/>
        <a:lstStyle/>
        <a:p>
          <a:endParaRPr lang="fr-FR"/>
        </a:p>
      </dgm:t>
    </dgm:pt>
    <dgm:pt modelId="{F2DE6701-5A99-4F1C-94E5-F0FB5074F2C7}" type="sibTrans" cxnId="{C65805CC-6FAB-44F7-885A-1AD7FA04763D}">
      <dgm:prSet/>
      <dgm:spPr/>
      <dgm:t>
        <a:bodyPr/>
        <a:lstStyle/>
        <a:p>
          <a:endParaRPr lang="fr-FR"/>
        </a:p>
      </dgm:t>
    </dgm:pt>
    <dgm:pt modelId="{015C0A94-0B66-4E40-A65A-B02838797DB7}">
      <dgm:prSet phldrT="[Texte]" custT="1"/>
      <dgm:spPr>
        <a:solidFill>
          <a:schemeClr val="accent1">
            <a:lumMod val="75000"/>
          </a:schemeClr>
        </a:solidFill>
      </dgm:spPr>
      <dgm:t>
        <a:bodyPr/>
        <a:lstStyle/>
        <a:p>
          <a:r>
            <a:rPr lang="fr-FR" sz="1800" dirty="0" smtClean="0"/>
            <a:t>CERTEM : microélectronique</a:t>
          </a:r>
          <a:endParaRPr lang="fr-FR" sz="1800" dirty="0"/>
        </a:p>
      </dgm:t>
    </dgm:pt>
    <dgm:pt modelId="{4F4DBCF5-6C1E-4E63-BAAA-7092CBD7B115}" type="parTrans" cxnId="{0F65E80C-AFC1-4066-BC4E-B975F39EFA6D}">
      <dgm:prSet/>
      <dgm:spPr/>
      <dgm:t>
        <a:bodyPr/>
        <a:lstStyle/>
        <a:p>
          <a:endParaRPr lang="fr-FR"/>
        </a:p>
      </dgm:t>
    </dgm:pt>
    <dgm:pt modelId="{1330FC51-6923-4040-9222-BDBEF6140285}" type="sibTrans" cxnId="{0F65E80C-AFC1-4066-BC4E-B975F39EFA6D}">
      <dgm:prSet/>
      <dgm:spPr/>
      <dgm:t>
        <a:bodyPr/>
        <a:lstStyle/>
        <a:p>
          <a:endParaRPr lang="fr-FR"/>
        </a:p>
      </dgm:t>
    </dgm:pt>
    <dgm:pt modelId="{F3A92E3B-A10A-4EF0-8E23-31A93F542160}">
      <dgm:prSet phldrT="[Texte]" custT="1"/>
      <dgm:spPr/>
      <dgm:t>
        <a:bodyPr/>
        <a:lstStyle/>
        <a:p>
          <a:r>
            <a:rPr lang="fr-FR" sz="1600" dirty="0" smtClean="0"/>
            <a:t>STMicroelectronics</a:t>
          </a:r>
          <a:endParaRPr lang="fr-FR" sz="1600" dirty="0"/>
        </a:p>
      </dgm:t>
    </dgm:pt>
    <dgm:pt modelId="{C86E4713-4F1A-4FA9-8C38-80A29649E827}" type="parTrans" cxnId="{A9813AAC-F893-493E-ABE0-8FDE8F227010}">
      <dgm:prSet/>
      <dgm:spPr/>
      <dgm:t>
        <a:bodyPr/>
        <a:lstStyle/>
        <a:p>
          <a:endParaRPr lang="fr-FR"/>
        </a:p>
      </dgm:t>
    </dgm:pt>
    <dgm:pt modelId="{BFCD1CFA-6C3E-4FAD-8B5C-9B5F14404E29}" type="sibTrans" cxnId="{A9813AAC-F893-493E-ABE0-8FDE8F227010}">
      <dgm:prSet/>
      <dgm:spPr/>
      <dgm:t>
        <a:bodyPr/>
        <a:lstStyle/>
        <a:p>
          <a:endParaRPr lang="fr-FR"/>
        </a:p>
      </dgm:t>
    </dgm:pt>
    <dgm:pt modelId="{015281B9-B3B8-4D66-8A53-280D5C6B22C2}">
      <dgm:prSet phldrT="[Texte]" custT="1"/>
      <dgm:spPr/>
      <dgm:t>
        <a:bodyPr/>
        <a:lstStyle/>
        <a:p>
          <a:r>
            <a:rPr lang="fr-FR" sz="1400" dirty="0" smtClean="0"/>
            <a:t>RCP Design Global / </a:t>
          </a:r>
          <a:r>
            <a:rPr lang="fr-FR" sz="1400" dirty="0" err="1" smtClean="0"/>
            <a:t>Spincontrol</a:t>
          </a:r>
          <a:r>
            <a:rPr lang="fr-FR" sz="1400" dirty="0" smtClean="0"/>
            <a:t> / </a:t>
          </a:r>
          <a:r>
            <a:rPr lang="fr-FR" sz="1400" dirty="0" err="1" smtClean="0"/>
            <a:t>CQFDgustation</a:t>
          </a:r>
          <a:endParaRPr lang="fr-FR" sz="1400" dirty="0"/>
        </a:p>
      </dgm:t>
    </dgm:pt>
    <dgm:pt modelId="{FB03647B-1E3A-49C8-9523-1FCC7CFF4D37}" type="parTrans" cxnId="{D247224F-413C-4A8F-A699-450B65EC57C1}">
      <dgm:prSet/>
      <dgm:spPr/>
      <dgm:t>
        <a:bodyPr/>
        <a:lstStyle/>
        <a:p>
          <a:endParaRPr lang="fr-FR"/>
        </a:p>
      </dgm:t>
    </dgm:pt>
    <dgm:pt modelId="{41591C04-9CB0-4A03-A39D-48E649B25AF7}" type="sibTrans" cxnId="{D247224F-413C-4A8F-A699-450B65EC57C1}">
      <dgm:prSet/>
      <dgm:spPr/>
      <dgm:t>
        <a:bodyPr/>
        <a:lstStyle/>
        <a:p>
          <a:endParaRPr lang="fr-FR"/>
        </a:p>
      </dgm:t>
    </dgm:pt>
    <dgm:pt modelId="{EA3FA032-EA45-4417-B183-AC0F3D2F9037}">
      <dgm:prSet phldrT="[Texte]" custT="1"/>
      <dgm:spPr>
        <a:solidFill>
          <a:schemeClr val="accent1">
            <a:lumMod val="75000"/>
          </a:schemeClr>
        </a:solidFill>
      </dgm:spPr>
      <dgm:t>
        <a:bodyPr/>
        <a:lstStyle/>
        <a:p>
          <a:r>
            <a:rPr lang="fr-FR" sz="1800" dirty="0" smtClean="0"/>
            <a:t>CERPP : </a:t>
          </a:r>
          <a:r>
            <a:rPr lang="fr-FR" sz="1800" dirty="0" err="1" smtClean="0"/>
            <a:t>radiopharmaceutiques</a:t>
          </a:r>
          <a:endParaRPr lang="fr-FR" sz="1800" dirty="0"/>
        </a:p>
      </dgm:t>
    </dgm:pt>
    <dgm:pt modelId="{590DD101-9AC7-4B6F-8C2F-14403EFF4D9D}" type="parTrans" cxnId="{0D2463AC-82FE-4C87-8650-4EF9C8E603BA}">
      <dgm:prSet/>
      <dgm:spPr/>
      <dgm:t>
        <a:bodyPr/>
        <a:lstStyle/>
        <a:p>
          <a:endParaRPr lang="fr-FR"/>
        </a:p>
      </dgm:t>
    </dgm:pt>
    <dgm:pt modelId="{9DC90CD7-0154-477C-ADE8-D5321BF3B20A}" type="sibTrans" cxnId="{0D2463AC-82FE-4C87-8650-4EF9C8E603BA}">
      <dgm:prSet/>
      <dgm:spPr/>
      <dgm:t>
        <a:bodyPr/>
        <a:lstStyle/>
        <a:p>
          <a:endParaRPr lang="fr-FR"/>
        </a:p>
      </dgm:t>
    </dgm:pt>
    <dgm:pt modelId="{3054B1DE-9885-4DCC-A07C-87AE371B4992}">
      <dgm:prSet phldrT="[Texte]" custT="1"/>
      <dgm:spPr>
        <a:solidFill>
          <a:schemeClr val="bg1"/>
        </a:solidFill>
      </dgm:spPr>
      <dgm:t>
        <a:bodyPr/>
        <a:lstStyle/>
        <a:p>
          <a:r>
            <a:rPr lang="fr-FR" sz="1600" dirty="0" err="1" smtClean="0"/>
            <a:t>Cyclopharma</a:t>
          </a:r>
          <a:endParaRPr lang="fr-FR" sz="1600" dirty="0"/>
        </a:p>
      </dgm:t>
    </dgm:pt>
    <dgm:pt modelId="{52F25FB2-97AB-4A27-8F93-1A6784CB8249}" type="parTrans" cxnId="{B11BD4DB-AFA9-4F5F-A545-A7EBA8316233}">
      <dgm:prSet/>
      <dgm:spPr/>
      <dgm:t>
        <a:bodyPr/>
        <a:lstStyle/>
        <a:p>
          <a:endParaRPr lang="fr-FR"/>
        </a:p>
      </dgm:t>
    </dgm:pt>
    <dgm:pt modelId="{39BF2D4A-ABFF-464C-8D8B-CE982A541E91}" type="sibTrans" cxnId="{B11BD4DB-AFA9-4F5F-A545-A7EBA8316233}">
      <dgm:prSet/>
      <dgm:spPr/>
      <dgm:t>
        <a:bodyPr/>
        <a:lstStyle/>
        <a:p>
          <a:endParaRPr lang="fr-FR"/>
        </a:p>
      </dgm:t>
    </dgm:pt>
    <dgm:pt modelId="{C7391C19-F271-4D11-9BD6-296E74C08E96}">
      <dgm:prSet phldrT="[Texte]" custT="1"/>
      <dgm:spPr>
        <a:solidFill>
          <a:schemeClr val="accent1">
            <a:lumMod val="75000"/>
          </a:schemeClr>
        </a:solidFill>
      </dgm:spPr>
      <dgm:t>
        <a:bodyPr/>
        <a:lstStyle/>
        <a:p>
          <a:r>
            <a:rPr lang="fr-FR" sz="1800" dirty="0" smtClean="0"/>
            <a:t>CEROC : outils coupants</a:t>
          </a:r>
          <a:endParaRPr lang="fr-FR" sz="1800" dirty="0"/>
        </a:p>
      </dgm:t>
    </dgm:pt>
    <dgm:pt modelId="{FA0AAA82-EA83-4C27-8F34-DF57C2E8BBE6}" type="parTrans" cxnId="{61F29D20-FDAE-4627-B81B-09DCBE55DF2D}">
      <dgm:prSet/>
      <dgm:spPr/>
      <dgm:t>
        <a:bodyPr/>
        <a:lstStyle/>
        <a:p>
          <a:endParaRPr lang="fr-FR"/>
        </a:p>
      </dgm:t>
    </dgm:pt>
    <dgm:pt modelId="{EC059D7D-BAB4-4BE5-B5C5-6C3AC3BCEF67}" type="sibTrans" cxnId="{61F29D20-FDAE-4627-B81B-09DCBE55DF2D}">
      <dgm:prSet/>
      <dgm:spPr/>
      <dgm:t>
        <a:bodyPr/>
        <a:lstStyle/>
        <a:p>
          <a:endParaRPr lang="fr-FR"/>
        </a:p>
      </dgm:t>
    </dgm:pt>
    <dgm:pt modelId="{6E57D9D2-BC74-443A-A8C9-7A6A4112B513}">
      <dgm:prSet phldrT="[Texte]" custT="1"/>
      <dgm:spPr/>
      <dgm:t>
        <a:bodyPr/>
        <a:lstStyle/>
        <a:p>
          <a:r>
            <a:rPr lang="fr-FR" sz="1600" dirty="0" err="1" smtClean="0"/>
            <a:t>Safety</a:t>
          </a:r>
          <a:endParaRPr lang="fr-FR" sz="1600" dirty="0"/>
        </a:p>
      </dgm:t>
    </dgm:pt>
    <dgm:pt modelId="{DBF05BD0-9CE6-46CC-AFD8-4244FC327E99}" type="parTrans" cxnId="{D6E06669-890E-426E-9FBF-EF982AC9A730}">
      <dgm:prSet/>
      <dgm:spPr/>
      <dgm:t>
        <a:bodyPr/>
        <a:lstStyle/>
        <a:p>
          <a:endParaRPr lang="fr-FR"/>
        </a:p>
      </dgm:t>
    </dgm:pt>
    <dgm:pt modelId="{964B773C-8C22-4B3C-8458-65C5BE8B518F}" type="sibTrans" cxnId="{D6E06669-890E-426E-9FBF-EF982AC9A730}">
      <dgm:prSet/>
      <dgm:spPr/>
      <dgm:t>
        <a:bodyPr/>
        <a:lstStyle/>
        <a:p>
          <a:endParaRPr lang="fr-FR"/>
        </a:p>
      </dgm:t>
    </dgm:pt>
    <dgm:pt modelId="{829EFFA3-DB83-462B-AB0E-477B8BD16B85}">
      <dgm:prSet phldrT="[Texte]" custT="1"/>
      <dgm:spPr>
        <a:solidFill>
          <a:schemeClr val="accent1">
            <a:lumMod val="75000"/>
          </a:schemeClr>
        </a:solidFill>
      </dgm:spPr>
      <dgm:t>
        <a:bodyPr/>
        <a:lstStyle/>
        <a:p>
          <a:r>
            <a:rPr lang="fr-FR" sz="1800" dirty="0" smtClean="0"/>
            <a:t>CERTESENS : technologies du sensoriel</a:t>
          </a:r>
          <a:endParaRPr lang="fr-FR" sz="1800" dirty="0"/>
        </a:p>
      </dgm:t>
    </dgm:pt>
    <dgm:pt modelId="{CA182E47-8538-4CA6-8D0D-829B2CF28595}" type="parTrans" cxnId="{8E046459-AF60-4DF0-861E-A0D4C1427334}">
      <dgm:prSet/>
      <dgm:spPr/>
      <dgm:t>
        <a:bodyPr/>
        <a:lstStyle/>
        <a:p>
          <a:endParaRPr lang="fr-FR"/>
        </a:p>
      </dgm:t>
    </dgm:pt>
    <dgm:pt modelId="{A1C474AE-A989-45BD-8159-7DA3E5FD8B9C}" type="sibTrans" cxnId="{8E046459-AF60-4DF0-861E-A0D4C1427334}">
      <dgm:prSet/>
      <dgm:spPr/>
      <dgm:t>
        <a:bodyPr/>
        <a:lstStyle/>
        <a:p>
          <a:endParaRPr lang="fr-FR"/>
        </a:p>
      </dgm:t>
    </dgm:pt>
    <dgm:pt modelId="{EA17BB92-DDC3-4C29-9853-2D910539A400}" type="pres">
      <dgm:prSet presAssocID="{C2B6E494-C4DA-4F90-AE37-E0CB078E50FE}" presName="linear" presStyleCnt="0">
        <dgm:presLayoutVars>
          <dgm:animLvl val="lvl"/>
          <dgm:resizeHandles val="exact"/>
        </dgm:presLayoutVars>
      </dgm:prSet>
      <dgm:spPr/>
      <dgm:t>
        <a:bodyPr/>
        <a:lstStyle/>
        <a:p>
          <a:endParaRPr lang="fr-FR"/>
        </a:p>
      </dgm:t>
    </dgm:pt>
    <dgm:pt modelId="{A59C55D4-E460-48B0-B664-662452788CAE}" type="pres">
      <dgm:prSet presAssocID="{E17ED86F-DADD-4F59-8CDB-1E71E6C72CF8}" presName="parentText" presStyleLbl="node1" presStyleIdx="0" presStyleCnt="5" custScaleY="49638">
        <dgm:presLayoutVars>
          <dgm:chMax val="0"/>
          <dgm:bulletEnabled val="1"/>
        </dgm:presLayoutVars>
      </dgm:prSet>
      <dgm:spPr>
        <a:prstGeom prst="rect">
          <a:avLst/>
        </a:prstGeom>
      </dgm:spPr>
      <dgm:t>
        <a:bodyPr/>
        <a:lstStyle/>
        <a:p>
          <a:endParaRPr lang="fr-FR"/>
        </a:p>
      </dgm:t>
    </dgm:pt>
    <dgm:pt modelId="{8D23025A-3631-4B3C-B7B6-FB226204A37E}" type="pres">
      <dgm:prSet presAssocID="{E17ED86F-DADD-4F59-8CDB-1E71E6C72CF8}" presName="childText" presStyleLbl="revTx" presStyleIdx="0" presStyleCnt="5" custLinFactNeighborY="13313">
        <dgm:presLayoutVars>
          <dgm:bulletEnabled val="1"/>
        </dgm:presLayoutVars>
      </dgm:prSet>
      <dgm:spPr/>
      <dgm:t>
        <a:bodyPr/>
        <a:lstStyle/>
        <a:p>
          <a:endParaRPr lang="fr-FR"/>
        </a:p>
      </dgm:t>
    </dgm:pt>
    <dgm:pt modelId="{971B21C0-8928-475D-8A64-3A25F42E582D}" type="pres">
      <dgm:prSet presAssocID="{015C0A94-0B66-4E40-A65A-B02838797DB7}" presName="parentText" presStyleLbl="node1" presStyleIdx="1" presStyleCnt="5" custScaleY="54577" custLinFactNeighborY="-20207">
        <dgm:presLayoutVars>
          <dgm:chMax val="0"/>
          <dgm:bulletEnabled val="1"/>
        </dgm:presLayoutVars>
      </dgm:prSet>
      <dgm:spPr>
        <a:prstGeom prst="rect">
          <a:avLst/>
        </a:prstGeom>
      </dgm:spPr>
      <dgm:t>
        <a:bodyPr/>
        <a:lstStyle/>
        <a:p>
          <a:endParaRPr lang="fr-FR"/>
        </a:p>
      </dgm:t>
    </dgm:pt>
    <dgm:pt modelId="{A8224F48-F19A-46FB-A1DE-5A56323C153B}" type="pres">
      <dgm:prSet presAssocID="{015C0A94-0B66-4E40-A65A-B02838797DB7}" presName="childText" presStyleLbl="revTx" presStyleIdx="1" presStyleCnt="5" custLinFactNeighborY="-10076">
        <dgm:presLayoutVars>
          <dgm:bulletEnabled val="1"/>
        </dgm:presLayoutVars>
      </dgm:prSet>
      <dgm:spPr/>
      <dgm:t>
        <a:bodyPr/>
        <a:lstStyle/>
        <a:p>
          <a:endParaRPr lang="fr-FR"/>
        </a:p>
      </dgm:t>
    </dgm:pt>
    <dgm:pt modelId="{AB2251C5-8D14-4F1D-985A-9777A5F01B77}" type="pres">
      <dgm:prSet presAssocID="{EA3FA032-EA45-4417-B183-AC0F3D2F9037}" presName="parentText" presStyleLbl="node1" presStyleIdx="2" presStyleCnt="5" custScaleY="56704" custLinFactNeighborY="-40877">
        <dgm:presLayoutVars>
          <dgm:chMax val="0"/>
          <dgm:bulletEnabled val="1"/>
        </dgm:presLayoutVars>
      </dgm:prSet>
      <dgm:spPr>
        <a:prstGeom prst="rect">
          <a:avLst/>
        </a:prstGeom>
      </dgm:spPr>
      <dgm:t>
        <a:bodyPr/>
        <a:lstStyle/>
        <a:p>
          <a:endParaRPr lang="fr-FR"/>
        </a:p>
      </dgm:t>
    </dgm:pt>
    <dgm:pt modelId="{0F1F1E7A-4B02-471B-A983-58310C189060}" type="pres">
      <dgm:prSet presAssocID="{EA3FA032-EA45-4417-B183-AC0F3D2F9037}" presName="childText" presStyleLbl="revTx" presStyleIdx="2" presStyleCnt="5" custLinFactNeighborY="-25383">
        <dgm:presLayoutVars>
          <dgm:bulletEnabled val="1"/>
        </dgm:presLayoutVars>
      </dgm:prSet>
      <dgm:spPr/>
      <dgm:t>
        <a:bodyPr/>
        <a:lstStyle/>
        <a:p>
          <a:endParaRPr lang="fr-FR"/>
        </a:p>
      </dgm:t>
    </dgm:pt>
    <dgm:pt modelId="{92505D40-6055-49A6-B27E-46326C0214F1}" type="pres">
      <dgm:prSet presAssocID="{C7391C19-F271-4D11-9BD6-296E74C08E96}" presName="parentText" presStyleLbl="node1" presStyleIdx="3" presStyleCnt="5" custScaleY="57183" custLinFactNeighborY="-52199">
        <dgm:presLayoutVars>
          <dgm:chMax val="0"/>
          <dgm:bulletEnabled val="1"/>
        </dgm:presLayoutVars>
      </dgm:prSet>
      <dgm:spPr>
        <a:prstGeom prst="rect">
          <a:avLst/>
        </a:prstGeom>
      </dgm:spPr>
      <dgm:t>
        <a:bodyPr/>
        <a:lstStyle/>
        <a:p>
          <a:endParaRPr lang="fr-FR"/>
        </a:p>
      </dgm:t>
    </dgm:pt>
    <dgm:pt modelId="{754673E5-B319-43AE-B244-2A1980534F9C}" type="pres">
      <dgm:prSet presAssocID="{C7391C19-F271-4D11-9BD6-296E74C08E96}" presName="childText" presStyleLbl="revTx" presStyleIdx="3" presStyleCnt="5" custLinFactNeighborY="-40982">
        <dgm:presLayoutVars>
          <dgm:bulletEnabled val="1"/>
        </dgm:presLayoutVars>
      </dgm:prSet>
      <dgm:spPr/>
      <dgm:t>
        <a:bodyPr/>
        <a:lstStyle/>
        <a:p>
          <a:endParaRPr lang="fr-FR"/>
        </a:p>
      </dgm:t>
    </dgm:pt>
    <dgm:pt modelId="{B7195AE6-219B-4D41-A034-8B42EBAEE366}" type="pres">
      <dgm:prSet presAssocID="{829EFFA3-DB83-462B-AB0E-477B8BD16B85}" presName="parentText" presStyleLbl="node1" presStyleIdx="4" presStyleCnt="5" custScaleY="61160" custLinFactNeighborY="-87566">
        <dgm:presLayoutVars>
          <dgm:chMax val="0"/>
          <dgm:bulletEnabled val="1"/>
        </dgm:presLayoutVars>
      </dgm:prSet>
      <dgm:spPr>
        <a:prstGeom prst="rect">
          <a:avLst/>
        </a:prstGeom>
      </dgm:spPr>
      <dgm:t>
        <a:bodyPr/>
        <a:lstStyle/>
        <a:p>
          <a:endParaRPr lang="fr-FR"/>
        </a:p>
      </dgm:t>
    </dgm:pt>
    <dgm:pt modelId="{518B1449-0616-4532-A99D-9F0933BF281E}" type="pres">
      <dgm:prSet presAssocID="{829EFFA3-DB83-462B-AB0E-477B8BD16B85}" presName="childText" presStyleLbl="revTx" presStyleIdx="4" presStyleCnt="5" custLinFactNeighborY="-65849">
        <dgm:presLayoutVars>
          <dgm:bulletEnabled val="1"/>
        </dgm:presLayoutVars>
      </dgm:prSet>
      <dgm:spPr/>
      <dgm:t>
        <a:bodyPr/>
        <a:lstStyle/>
        <a:p>
          <a:endParaRPr lang="fr-FR"/>
        </a:p>
      </dgm:t>
    </dgm:pt>
  </dgm:ptLst>
  <dgm:cxnLst>
    <dgm:cxn modelId="{0F65E80C-AFC1-4066-BC4E-B975F39EFA6D}" srcId="{C2B6E494-C4DA-4F90-AE37-E0CB078E50FE}" destId="{015C0A94-0B66-4E40-A65A-B02838797DB7}" srcOrd="1" destOrd="0" parTransId="{4F4DBCF5-6C1E-4E63-BAAA-7092CBD7B115}" sibTransId="{1330FC51-6923-4040-9222-BDBEF6140285}"/>
    <dgm:cxn modelId="{0D2463AC-82FE-4C87-8650-4EF9C8E603BA}" srcId="{C2B6E494-C4DA-4F90-AE37-E0CB078E50FE}" destId="{EA3FA032-EA45-4417-B183-AC0F3D2F9037}" srcOrd="2" destOrd="0" parTransId="{590DD101-9AC7-4B6F-8C2F-14403EFF4D9D}" sibTransId="{9DC90CD7-0154-477C-ADE8-D5321BF3B20A}"/>
    <dgm:cxn modelId="{8E046459-AF60-4DF0-861E-A0D4C1427334}" srcId="{C2B6E494-C4DA-4F90-AE37-E0CB078E50FE}" destId="{829EFFA3-DB83-462B-AB0E-477B8BD16B85}" srcOrd="4" destOrd="0" parTransId="{CA182E47-8538-4CA6-8D0D-829B2CF28595}" sibTransId="{A1C474AE-A989-45BD-8159-7DA3E5FD8B9C}"/>
    <dgm:cxn modelId="{3C1F5674-8AC2-9D40-8153-63C438E87A8D}" type="presOf" srcId="{3054B1DE-9885-4DCC-A07C-87AE371B4992}" destId="{0F1F1E7A-4B02-471B-A983-58310C189060}" srcOrd="0" destOrd="0" presId="urn:microsoft.com/office/officeart/2005/8/layout/vList2"/>
    <dgm:cxn modelId="{C73A73BF-64D4-0946-9E83-867E0CA5706F}" type="presOf" srcId="{C2B6E494-C4DA-4F90-AE37-E0CB078E50FE}" destId="{EA17BB92-DDC3-4C29-9853-2D910539A400}" srcOrd="0" destOrd="0" presId="urn:microsoft.com/office/officeart/2005/8/layout/vList2"/>
    <dgm:cxn modelId="{52A79AE6-457B-A84A-9BEC-480B0318E1CC}" type="presOf" srcId="{C7391C19-F271-4D11-9BD6-296E74C08E96}" destId="{92505D40-6055-49A6-B27E-46326C0214F1}" srcOrd="0" destOrd="0" presId="urn:microsoft.com/office/officeart/2005/8/layout/vList2"/>
    <dgm:cxn modelId="{56636886-6573-F54F-B663-F823BA67D540}" type="presOf" srcId="{E17ED86F-DADD-4F59-8CDB-1E71E6C72CF8}" destId="{A59C55D4-E460-48B0-B664-662452788CAE}" srcOrd="0" destOrd="0" presId="urn:microsoft.com/office/officeart/2005/8/layout/vList2"/>
    <dgm:cxn modelId="{31F08C26-4520-4E10-A6C0-452D2528BC32}" srcId="{C2B6E494-C4DA-4F90-AE37-E0CB078E50FE}" destId="{E17ED86F-DADD-4F59-8CDB-1E71E6C72CF8}" srcOrd="0" destOrd="0" parTransId="{85EA5122-1DBF-4D1A-A143-0F98FA24179F}" sibTransId="{9CDD964C-8336-4EDE-8C97-93A143E1CC8E}"/>
    <dgm:cxn modelId="{42F37DB1-AC10-1E44-9ADD-E25157237C7E}" type="presOf" srcId="{015281B9-B3B8-4D66-8A53-280D5C6B22C2}" destId="{518B1449-0616-4532-A99D-9F0933BF281E}" srcOrd="0" destOrd="0" presId="urn:microsoft.com/office/officeart/2005/8/layout/vList2"/>
    <dgm:cxn modelId="{D6E06669-890E-426E-9FBF-EF982AC9A730}" srcId="{C7391C19-F271-4D11-9BD6-296E74C08E96}" destId="{6E57D9D2-BC74-443A-A8C9-7A6A4112B513}" srcOrd="0" destOrd="0" parTransId="{DBF05BD0-9CE6-46CC-AFD8-4244FC327E99}" sibTransId="{964B773C-8C22-4B3C-8458-65C5BE8B518F}"/>
    <dgm:cxn modelId="{C1D2848C-42A2-9843-B208-F64C3CDC2A7D}" type="presOf" srcId="{3A292C23-5F61-4571-AF2D-CA253B0B8542}" destId="{8D23025A-3631-4B3C-B7B6-FB226204A37E}" srcOrd="0" destOrd="0" presId="urn:microsoft.com/office/officeart/2005/8/layout/vList2"/>
    <dgm:cxn modelId="{62760058-18D6-A543-B9EB-CFB7E6E75A79}" type="presOf" srcId="{EA3FA032-EA45-4417-B183-AC0F3D2F9037}" destId="{AB2251C5-8D14-4F1D-985A-9777A5F01B77}" srcOrd="0" destOrd="0" presId="urn:microsoft.com/office/officeart/2005/8/layout/vList2"/>
    <dgm:cxn modelId="{D247224F-413C-4A8F-A699-450B65EC57C1}" srcId="{829EFFA3-DB83-462B-AB0E-477B8BD16B85}" destId="{015281B9-B3B8-4D66-8A53-280D5C6B22C2}" srcOrd="0" destOrd="0" parTransId="{FB03647B-1E3A-49C8-9523-1FCC7CFF4D37}" sibTransId="{41591C04-9CB0-4A03-A39D-48E649B25AF7}"/>
    <dgm:cxn modelId="{B11BD4DB-AFA9-4F5F-A545-A7EBA8316233}" srcId="{EA3FA032-EA45-4417-B183-AC0F3D2F9037}" destId="{3054B1DE-9885-4DCC-A07C-87AE371B4992}" srcOrd="0" destOrd="0" parTransId="{52F25FB2-97AB-4A27-8F93-1A6784CB8249}" sibTransId="{39BF2D4A-ABFF-464C-8D8B-CE982A541E91}"/>
    <dgm:cxn modelId="{C65805CC-6FAB-44F7-885A-1AD7FA04763D}" srcId="{E17ED86F-DADD-4F59-8CDB-1E71E6C72CF8}" destId="{3A292C23-5F61-4571-AF2D-CA253B0B8542}" srcOrd="0" destOrd="0" parTransId="{D83B84C4-1B11-4699-935C-386EAF4DD4CA}" sibTransId="{F2DE6701-5A99-4F1C-94E5-F0FB5074F2C7}"/>
    <dgm:cxn modelId="{A9813AAC-F893-493E-ABE0-8FDE8F227010}" srcId="{015C0A94-0B66-4E40-A65A-B02838797DB7}" destId="{F3A92E3B-A10A-4EF0-8E23-31A93F542160}" srcOrd="0" destOrd="0" parTransId="{C86E4713-4F1A-4FA9-8C38-80A29649E827}" sibTransId="{BFCD1CFA-6C3E-4FAD-8B5C-9B5F14404E29}"/>
    <dgm:cxn modelId="{7D3E173E-3490-F645-A240-2772316B0DA3}" type="presOf" srcId="{829EFFA3-DB83-462B-AB0E-477B8BD16B85}" destId="{B7195AE6-219B-4D41-A034-8B42EBAEE366}" srcOrd="0" destOrd="0" presId="urn:microsoft.com/office/officeart/2005/8/layout/vList2"/>
    <dgm:cxn modelId="{4B94552D-A89A-AF4C-A30B-64B5014AEAAC}" type="presOf" srcId="{015C0A94-0B66-4E40-A65A-B02838797DB7}" destId="{971B21C0-8928-475D-8A64-3A25F42E582D}" srcOrd="0" destOrd="0" presId="urn:microsoft.com/office/officeart/2005/8/layout/vList2"/>
    <dgm:cxn modelId="{61F29D20-FDAE-4627-B81B-09DCBE55DF2D}" srcId="{C2B6E494-C4DA-4F90-AE37-E0CB078E50FE}" destId="{C7391C19-F271-4D11-9BD6-296E74C08E96}" srcOrd="3" destOrd="0" parTransId="{FA0AAA82-EA83-4C27-8F34-DF57C2E8BBE6}" sibTransId="{EC059D7D-BAB4-4BE5-B5C5-6C3AC3BCEF67}"/>
    <dgm:cxn modelId="{E9B91832-063B-BE4A-AD9B-B27E2F4903B6}" type="presOf" srcId="{6E57D9D2-BC74-443A-A8C9-7A6A4112B513}" destId="{754673E5-B319-43AE-B244-2A1980534F9C}" srcOrd="0" destOrd="0" presId="urn:microsoft.com/office/officeart/2005/8/layout/vList2"/>
    <dgm:cxn modelId="{A112DA66-BAEA-C049-B60C-E272749D8E12}" type="presOf" srcId="{F3A92E3B-A10A-4EF0-8E23-31A93F542160}" destId="{A8224F48-F19A-46FB-A1DE-5A56323C153B}" srcOrd="0" destOrd="0" presId="urn:microsoft.com/office/officeart/2005/8/layout/vList2"/>
    <dgm:cxn modelId="{0B8DBA09-F9AE-AF4E-A8EC-88FAB5B6CCF5}" type="presParOf" srcId="{EA17BB92-DDC3-4C29-9853-2D910539A400}" destId="{A59C55D4-E460-48B0-B664-662452788CAE}" srcOrd="0" destOrd="0" presId="urn:microsoft.com/office/officeart/2005/8/layout/vList2"/>
    <dgm:cxn modelId="{F5071C54-0564-F04B-B0E6-B34494E6FE69}" type="presParOf" srcId="{EA17BB92-DDC3-4C29-9853-2D910539A400}" destId="{8D23025A-3631-4B3C-B7B6-FB226204A37E}" srcOrd="1" destOrd="0" presId="urn:microsoft.com/office/officeart/2005/8/layout/vList2"/>
    <dgm:cxn modelId="{B4A25806-08B2-EB49-AB8C-8E7C8140542A}" type="presParOf" srcId="{EA17BB92-DDC3-4C29-9853-2D910539A400}" destId="{971B21C0-8928-475D-8A64-3A25F42E582D}" srcOrd="2" destOrd="0" presId="urn:microsoft.com/office/officeart/2005/8/layout/vList2"/>
    <dgm:cxn modelId="{A5B39EC2-5B4B-A345-8C96-5E061F61FE05}" type="presParOf" srcId="{EA17BB92-DDC3-4C29-9853-2D910539A400}" destId="{A8224F48-F19A-46FB-A1DE-5A56323C153B}" srcOrd="3" destOrd="0" presId="urn:microsoft.com/office/officeart/2005/8/layout/vList2"/>
    <dgm:cxn modelId="{E1241FBE-4158-1A4C-9A4C-2510A6F2CC61}" type="presParOf" srcId="{EA17BB92-DDC3-4C29-9853-2D910539A400}" destId="{AB2251C5-8D14-4F1D-985A-9777A5F01B77}" srcOrd="4" destOrd="0" presId="urn:microsoft.com/office/officeart/2005/8/layout/vList2"/>
    <dgm:cxn modelId="{099C4BD4-F2C2-9E42-90CB-C1DBB584D9A9}" type="presParOf" srcId="{EA17BB92-DDC3-4C29-9853-2D910539A400}" destId="{0F1F1E7A-4B02-471B-A983-58310C189060}" srcOrd="5" destOrd="0" presId="urn:microsoft.com/office/officeart/2005/8/layout/vList2"/>
    <dgm:cxn modelId="{4A04C3C2-3FB8-9E45-BEEC-440A8313F006}" type="presParOf" srcId="{EA17BB92-DDC3-4C29-9853-2D910539A400}" destId="{92505D40-6055-49A6-B27E-46326C0214F1}" srcOrd="6" destOrd="0" presId="urn:microsoft.com/office/officeart/2005/8/layout/vList2"/>
    <dgm:cxn modelId="{7B11E667-DDBE-3D43-B426-53601097B3B3}" type="presParOf" srcId="{EA17BB92-DDC3-4C29-9853-2D910539A400}" destId="{754673E5-B319-43AE-B244-2A1980534F9C}" srcOrd="7" destOrd="0" presId="urn:microsoft.com/office/officeart/2005/8/layout/vList2"/>
    <dgm:cxn modelId="{EC0EA060-8345-AE48-BB78-ABC1C59E1DB9}" type="presParOf" srcId="{EA17BB92-DDC3-4C29-9853-2D910539A400}" destId="{B7195AE6-219B-4D41-A034-8B42EBAEE366}" srcOrd="8" destOrd="0" presId="urn:microsoft.com/office/officeart/2005/8/layout/vList2"/>
    <dgm:cxn modelId="{376E468D-7A22-4049-95FB-99ED5C9D623A}" type="presParOf" srcId="{EA17BB92-DDC3-4C29-9853-2D910539A400}" destId="{518B1449-0616-4532-A99D-9F0933BF281E}" srcOrd="9"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D6BAB1-02E8-45CD-BEF2-E4EDEC46CD5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fr-FR"/>
        </a:p>
      </dgm:t>
    </dgm:pt>
    <dgm:pt modelId="{403E2836-CFF0-4D8B-891E-FF4016FCB8B4}">
      <dgm:prSet phldrT="[Texte]" custT="1"/>
      <dgm:spPr>
        <a:solidFill>
          <a:schemeClr val="accent4">
            <a:lumMod val="75000"/>
          </a:schemeClr>
        </a:solidFill>
        <a:ln>
          <a:solidFill>
            <a:schemeClr val="accent4">
              <a:lumMod val="75000"/>
            </a:schemeClr>
          </a:solidFill>
        </a:ln>
      </dgm:spPr>
      <dgm:t>
        <a:bodyPr/>
        <a:lstStyle/>
        <a:p>
          <a:pPr algn="ctr"/>
          <a:r>
            <a:rPr lang="fr-FR" sz="1400" dirty="0" smtClean="0"/>
            <a:t>Développer la recherche fondamentale et appliquée inter/intra-disciplinaire</a:t>
          </a:r>
          <a:endParaRPr lang="fr-FR" sz="1400" dirty="0"/>
        </a:p>
      </dgm:t>
    </dgm:pt>
    <dgm:pt modelId="{17A82671-0BAD-4A3E-93B4-4BAA23929974}" type="parTrans" cxnId="{DE06DFAC-DA36-4442-AFB1-804127D6B52A}">
      <dgm:prSet/>
      <dgm:spPr/>
      <dgm:t>
        <a:bodyPr/>
        <a:lstStyle/>
        <a:p>
          <a:endParaRPr lang="fr-FR"/>
        </a:p>
      </dgm:t>
    </dgm:pt>
    <dgm:pt modelId="{64313710-32A0-487A-9BFE-81005F8C6682}" type="sibTrans" cxnId="{DE06DFAC-DA36-4442-AFB1-804127D6B52A}">
      <dgm:prSet/>
      <dgm:spPr/>
      <dgm:t>
        <a:bodyPr/>
        <a:lstStyle/>
        <a:p>
          <a:endParaRPr lang="fr-FR"/>
        </a:p>
      </dgm:t>
    </dgm:pt>
    <dgm:pt modelId="{7E32CFE6-FC0B-425E-9CBF-C66391E265ED}">
      <dgm:prSet phldrT="[Texte]" custT="1"/>
      <dgm:spPr>
        <a:solidFill>
          <a:schemeClr val="accent4">
            <a:lumMod val="75000"/>
          </a:schemeClr>
        </a:solidFill>
        <a:ln>
          <a:solidFill>
            <a:schemeClr val="accent4">
              <a:lumMod val="75000"/>
            </a:schemeClr>
          </a:solidFill>
        </a:ln>
      </dgm:spPr>
      <dgm:t>
        <a:bodyPr/>
        <a:lstStyle/>
        <a:p>
          <a:pPr algn="ctr"/>
          <a:r>
            <a:rPr lang="fr-FR" sz="1400" dirty="0" smtClean="0"/>
            <a:t>Favoriser les transferts de technologies et de compétences entre les secteurs </a:t>
          </a:r>
          <a:endParaRPr lang="fr-FR" sz="1400" dirty="0"/>
        </a:p>
      </dgm:t>
    </dgm:pt>
    <dgm:pt modelId="{DEE87FCB-470B-4B48-8B0C-27C5C0C5F8CC}" type="parTrans" cxnId="{287300B2-E190-42C6-BD37-CD77DF46E942}">
      <dgm:prSet/>
      <dgm:spPr/>
      <dgm:t>
        <a:bodyPr/>
        <a:lstStyle/>
        <a:p>
          <a:endParaRPr lang="fr-FR"/>
        </a:p>
      </dgm:t>
    </dgm:pt>
    <dgm:pt modelId="{0062F3CF-FB55-4413-B14F-CA3411890569}" type="sibTrans" cxnId="{287300B2-E190-42C6-BD37-CD77DF46E942}">
      <dgm:prSet/>
      <dgm:spPr/>
      <dgm:t>
        <a:bodyPr/>
        <a:lstStyle/>
        <a:p>
          <a:endParaRPr lang="fr-FR"/>
        </a:p>
      </dgm:t>
    </dgm:pt>
    <dgm:pt modelId="{67E4AD0B-5833-477D-80BE-61E48C3701BC}">
      <dgm:prSet phldrT="[Texte]" custT="1"/>
      <dgm:spPr>
        <a:solidFill>
          <a:schemeClr val="accent4">
            <a:lumMod val="75000"/>
          </a:schemeClr>
        </a:solidFill>
      </dgm:spPr>
      <dgm:t>
        <a:bodyPr/>
        <a:lstStyle/>
        <a:p>
          <a:r>
            <a:rPr lang="fr-FR" sz="1400" dirty="0" smtClean="0"/>
            <a:t>Mettre en place un service aux entreprises qui souhaitent innover par le sensoriel</a:t>
          </a:r>
          <a:endParaRPr lang="fr-FR" sz="1400" dirty="0"/>
        </a:p>
      </dgm:t>
    </dgm:pt>
    <dgm:pt modelId="{5ADFD4FF-F0CD-4341-85F0-E34D6BD0E26B}" type="parTrans" cxnId="{31984E6E-FD10-4B46-B954-24BC77094F45}">
      <dgm:prSet/>
      <dgm:spPr/>
      <dgm:t>
        <a:bodyPr/>
        <a:lstStyle/>
        <a:p>
          <a:endParaRPr lang="fr-FR"/>
        </a:p>
      </dgm:t>
    </dgm:pt>
    <dgm:pt modelId="{BA75690F-36F3-4A03-8641-1DF6B97B0C3C}" type="sibTrans" cxnId="{31984E6E-FD10-4B46-B954-24BC77094F45}">
      <dgm:prSet/>
      <dgm:spPr/>
      <dgm:t>
        <a:bodyPr/>
        <a:lstStyle/>
        <a:p>
          <a:endParaRPr lang="fr-FR"/>
        </a:p>
      </dgm:t>
    </dgm:pt>
    <dgm:pt modelId="{5077C910-F8A7-4271-87EB-BA3D8C609884}" type="pres">
      <dgm:prSet presAssocID="{B0D6BAB1-02E8-45CD-BEF2-E4EDEC46CD52}" presName="diagram" presStyleCnt="0">
        <dgm:presLayoutVars>
          <dgm:dir/>
          <dgm:resizeHandles val="exact"/>
        </dgm:presLayoutVars>
      </dgm:prSet>
      <dgm:spPr/>
      <dgm:t>
        <a:bodyPr/>
        <a:lstStyle/>
        <a:p>
          <a:endParaRPr lang="fr-FR"/>
        </a:p>
      </dgm:t>
    </dgm:pt>
    <dgm:pt modelId="{696FBFD4-AF81-4E28-B8F9-558E03901C51}" type="pres">
      <dgm:prSet presAssocID="{403E2836-CFF0-4D8B-891E-FF4016FCB8B4}" presName="node" presStyleLbl="node1" presStyleIdx="0" presStyleCnt="3" custLinFactNeighborY="-1701">
        <dgm:presLayoutVars>
          <dgm:bulletEnabled val="1"/>
        </dgm:presLayoutVars>
      </dgm:prSet>
      <dgm:spPr/>
      <dgm:t>
        <a:bodyPr/>
        <a:lstStyle/>
        <a:p>
          <a:endParaRPr lang="fr-FR"/>
        </a:p>
      </dgm:t>
    </dgm:pt>
    <dgm:pt modelId="{7BB5B937-945C-43B9-A358-21ABB1F30BF4}" type="pres">
      <dgm:prSet presAssocID="{64313710-32A0-487A-9BFE-81005F8C6682}" presName="sibTrans" presStyleCnt="0"/>
      <dgm:spPr/>
    </dgm:pt>
    <dgm:pt modelId="{6BB4FD76-DF92-4727-8522-72C810FEEBB5}" type="pres">
      <dgm:prSet presAssocID="{7E32CFE6-FC0B-425E-9CBF-C66391E265ED}" presName="node" presStyleLbl="node1" presStyleIdx="1" presStyleCnt="3" custLinFactNeighborY="-1701">
        <dgm:presLayoutVars>
          <dgm:bulletEnabled val="1"/>
        </dgm:presLayoutVars>
      </dgm:prSet>
      <dgm:spPr/>
      <dgm:t>
        <a:bodyPr/>
        <a:lstStyle/>
        <a:p>
          <a:endParaRPr lang="fr-FR"/>
        </a:p>
      </dgm:t>
    </dgm:pt>
    <dgm:pt modelId="{D866576E-3FBB-420C-BB62-33824B479E1F}" type="pres">
      <dgm:prSet presAssocID="{0062F3CF-FB55-4413-B14F-CA3411890569}" presName="sibTrans" presStyleCnt="0"/>
      <dgm:spPr/>
    </dgm:pt>
    <dgm:pt modelId="{121D1F40-5742-4523-930F-146AE856103C}" type="pres">
      <dgm:prSet presAssocID="{67E4AD0B-5833-477D-80BE-61E48C3701BC}" presName="node" presStyleLbl="node1" presStyleIdx="2" presStyleCnt="3" custScaleY="99999" custLinFactNeighborY="-1701">
        <dgm:presLayoutVars>
          <dgm:bulletEnabled val="1"/>
        </dgm:presLayoutVars>
      </dgm:prSet>
      <dgm:spPr/>
      <dgm:t>
        <a:bodyPr/>
        <a:lstStyle/>
        <a:p>
          <a:endParaRPr lang="fr-FR"/>
        </a:p>
      </dgm:t>
    </dgm:pt>
  </dgm:ptLst>
  <dgm:cxnLst>
    <dgm:cxn modelId="{A657B2EE-61F8-164E-9181-501D858FE856}" type="presOf" srcId="{7E32CFE6-FC0B-425E-9CBF-C66391E265ED}" destId="{6BB4FD76-DF92-4727-8522-72C810FEEBB5}" srcOrd="0" destOrd="0" presId="urn:microsoft.com/office/officeart/2005/8/layout/default#1"/>
    <dgm:cxn modelId="{31984E6E-FD10-4B46-B954-24BC77094F45}" srcId="{B0D6BAB1-02E8-45CD-BEF2-E4EDEC46CD52}" destId="{67E4AD0B-5833-477D-80BE-61E48C3701BC}" srcOrd="2" destOrd="0" parTransId="{5ADFD4FF-F0CD-4341-85F0-E34D6BD0E26B}" sibTransId="{BA75690F-36F3-4A03-8641-1DF6B97B0C3C}"/>
    <dgm:cxn modelId="{74851DBF-4869-3B4F-8A76-56EA1477A73C}" type="presOf" srcId="{B0D6BAB1-02E8-45CD-BEF2-E4EDEC46CD52}" destId="{5077C910-F8A7-4271-87EB-BA3D8C609884}" srcOrd="0" destOrd="0" presId="urn:microsoft.com/office/officeart/2005/8/layout/default#1"/>
    <dgm:cxn modelId="{A6E859EB-5C9C-D640-B837-6E5E24E17BD0}" type="presOf" srcId="{67E4AD0B-5833-477D-80BE-61E48C3701BC}" destId="{121D1F40-5742-4523-930F-146AE856103C}" srcOrd="0" destOrd="0" presId="urn:microsoft.com/office/officeart/2005/8/layout/default#1"/>
    <dgm:cxn modelId="{FB92B4A5-A92F-CD4F-9021-97F8DC397D13}" type="presOf" srcId="{403E2836-CFF0-4D8B-891E-FF4016FCB8B4}" destId="{696FBFD4-AF81-4E28-B8F9-558E03901C51}" srcOrd="0" destOrd="0" presId="urn:microsoft.com/office/officeart/2005/8/layout/default#1"/>
    <dgm:cxn modelId="{DE06DFAC-DA36-4442-AFB1-804127D6B52A}" srcId="{B0D6BAB1-02E8-45CD-BEF2-E4EDEC46CD52}" destId="{403E2836-CFF0-4D8B-891E-FF4016FCB8B4}" srcOrd="0" destOrd="0" parTransId="{17A82671-0BAD-4A3E-93B4-4BAA23929974}" sibTransId="{64313710-32A0-487A-9BFE-81005F8C6682}"/>
    <dgm:cxn modelId="{287300B2-E190-42C6-BD37-CD77DF46E942}" srcId="{B0D6BAB1-02E8-45CD-BEF2-E4EDEC46CD52}" destId="{7E32CFE6-FC0B-425E-9CBF-C66391E265ED}" srcOrd="1" destOrd="0" parTransId="{DEE87FCB-470B-4B48-8B0C-27C5C0C5F8CC}" sibTransId="{0062F3CF-FB55-4413-B14F-CA3411890569}"/>
    <dgm:cxn modelId="{B34B08D3-53A5-7347-8D3B-7E38D58AA817}" type="presParOf" srcId="{5077C910-F8A7-4271-87EB-BA3D8C609884}" destId="{696FBFD4-AF81-4E28-B8F9-558E03901C51}" srcOrd="0" destOrd="0" presId="urn:microsoft.com/office/officeart/2005/8/layout/default#1"/>
    <dgm:cxn modelId="{0D68C2F8-F716-0542-BE1F-1E2D92F820BB}" type="presParOf" srcId="{5077C910-F8A7-4271-87EB-BA3D8C609884}" destId="{7BB5B937-945C-43B9-A358-21ABB1F30BF4}" srcOrd="1" destOrd="0" presId="urn:microsoft.com/office/officeart/2005/8/layout/default#1"/>
    <dgm:cxn modelId="{EF4ABEDD-8A06-E44C-99DA-5C81D027C95F}" type="presParOf" srcId="{5077C910-F8A7-4271-87EB-BA3D8C609884}" destId="{6BB4FD76-DF92-4727-8522-72C810FEEBB5}" srcOrd="2" destOrd="0" presId="urn:microsoft.com/office/officeart/2005/8/layout/default#1"/>
    <dgm:cxn modelId="{65CCD9E8-5C94-8B49-BD3C-04581D18D148}" type="presParOf" srcId="{5077C910-F8A7-4271-87EB-BA3D8C609884}" destId="{D866576E-3FBB-420C-BB62-33824B479E1F}" srcOrd="3" destOrd="0" presId="urn:microsoft.com/office/officeart/2005/8/layout/default#1"/>
    <dgm:cxn modelId="{FC7DB070-0B67-5246-86AF-3EB364BF8539}" type="presParOf" srcId="{5077C910-F8A7-4271-87EB-BA3D8C609884}" destId="{121D1F40-5742-4523-930F-146AE856103C}"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475779-51C7-4EF6-B82F-49020208387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8186EB45-C12B-47C7-AFD8-B73584A10D37}">
      <dgm:prSet phldrT="[Texte]"/>
      <dgm:spPr/>
      <dgm:t>
        <a:bodyPr/>
        <a:lstStyle/>
        <a:p>
          <a:r>
            <a:rPr lang="fr-FR" dirty="0" smtClean="0"/>
            <a:t>Candidat</a:t>
          </a:r>
          <a:endParaRPr lang="fr-FR" dirty="0"/>
        </a:p>
      </dgm:t>
    </dgm:pt>
    <dgm:pt modelId="{587758E8-ED22-4E0B-9617-155053CADBC5}" type="parTrans" cxnId="{B8444E09-E7AB-49AC-8495-A89C37D974DC}">
      <dgm:prSet/>
      <dgm:spPr/>
      <dgm:t>
        <a:bodyPr/>
        <a:lstStyle/>
        <a:p>
          <a:endParaRPr lang="fr-FR"/>
        </a:p>
      </dgm:t>
    </dgm:pt>
    <dgm:pt modelId="{83DC3C91-105E-4C32-88B5-09A7049C5552}" type="sibTrans" cxnId="{B8444E09-E7AB-49AC-8495-A89C37D974DC}">
      <dgm:prSet/>
      <dgm:spPr/>
      <dgm:t>
        <a:bodyPr/>
        <a:lstStyle/>
        <a:p>
          <a:endParaRPr lang="fr-FR"/>
        </a:p>
      </dgm:t>
    </dgm:pt>
    <dgm:pt modelId="{BD40CD77-92E0-4EE8-B441-42BA40A5A25E}">
      <dgm:prSet phldrT="[Texte]"/>
      <dgm:spPr/>
      <dgm:t>
        <a:bodyPr/>
        <a:lstStyle/>
        <a:p>
          <a:r>
            <a:rPr lang="en-US" dirty="0" err="1" smtClean="0"/>
            <a:t>Chercheur</a:t>
          </a:r>
          <a:r>
            <a:rPr lang="en-US" dirty="0" smtClean="0"/>
            <a:t> </a:t>
          </a:r>
          <a:r>
            <a:rPr lang="en-US" dirty="0" err="1" smtClean="0"/>
            <a:t>expérimenté</a:t>
          </a:r>
          <a:endParaRPr lang="fr-FR" dirty="0"/>
        </a:p>
      </dgm:t>
    </dgm:pt>
    <dgm:pt modelId="{1CD78FC9-95B6-4115-99F2-BF6FC93CD61D}" type="parTrans" cxnId="{0A041981-002A-4DC8-8352-6123848C5947}">
      <dgm:prSet/>
      <dgm:spPr/>
      <dgm:t>
        <a:bodyPr/>
        <a:lstStyle/>
        <a:p>
          <a:endParaRPr lang="fr-FR"/>
        </a:p>
      </dgm:t>
    </dgm:pt>
    <dgm:pt modelId="{CACE45C1-2EB1-460F-8939-BCBB13312C6B}" type="sibTrans" cxnId="{0A041981-002A-4DC8-8352-6123848C5947}">
      <dgm:prSet/>
      <dgm:spPr/>
      <dgm:t>
        <a:bodyPr/>
        <a:lstStyle/>
        <a:p>
          <a:endParaRPr lang="fr-FR"/>
        </a:p>
      </dgm:t>
    </dgm:pt>
    <dgm:pt modelId="{3644E983-D3E5-4E80-9860-937B24B1C102}">
      <dgm:prSet phldrT="[Texte]"/>
      <dgm:spPr/>
      <dgm:t>
        <a:bodyPr/>
        <a:lstStyle/>
        <a:p>
          <a:r>
            <a:rPr lang="fr-FR" dirty="0" smtClean="0"/>
            <a:t>Institution d’accueil</a:t>
          </a:r>
          <a:endParaRPr lang="fr-FR" dirty="0"/>
        </a:p>
      </dgm:t>
    </dgm:pt>
    <dgm:pt modelId="{9F3D1E74-D448-414E-9525-CEF436077125}" type="parTrans" cxnId="{0F24355C-D97D-45A2-A0A5-4AB736B39E20}">
      <dgm:prSet/>
      <dgm:spPr/>
      <dgm:t>
        <a:bodyPr/>
        <a:lstStyle/>
        <a:p>
          <a:endParaRPr lang="fr-FR"/>
        </a:p>
      </dgm:t>
    </dgm:pt>
    <dgm:pt modelId="{25C799B3-97A7-42AB-BE35-3B083DAF3FEC}" type="sibTrans" cxnId="{0F24355C-D97D-45A2-A0A5-4AB736B39E20}">
      <dgm:prSet/>
      <dgm:spPr/>
      <dgm:t>
        <a:bodyPr/>
        <a:lstStyle/>
        <a:p>
          <a:endParaRPr lang="fr-FR"/>
        </a:p>
      </dgm:t>
    </dgm:pt>
    <dgm:pt modelId="{B9DE1919-8A5D-4731-BE15-70B7FA81824D}">
      <dgm:prSet phldrT="[Texte]"/>
      <dgm:spPr/>
      <dgm:t>
        <a:bodyPr/>
        <a:lstStyle/>
        <a:p>
          <a:r>
            <a:rPr lang="fr-FR" dirty="0" smtClean="0"/>
            <a:t>Universités, organismes de recherche, entreprises, PME, ONG, organisations internationales, centres de recherche de la CE…</a:t>
          </a:r>
          <a:endParaRPr lang="fr-FR" dirty="0"/>
        </a:p>
      </dgm:t>
    </dgm:pt>
    <dgm:pt modelId="{47740B75-5FE4-4708-B162-BD742A21E302}" type="parTrans" cxnId="{3F2B820C-1C6B-4648-A35E-995379B36711}">
      <dgm:prSet/>
      <dgm:spPr/>
      <dgm:t>
        <a:bodyPr/>
        <a:lstStyle/>
        <a:p>
          <a:endParaRPr lang="fr-FR"/>
        </a:p>
      </dgm:t>
    </dgm:pt>
    <dgm:pt modelId="{768BC90F-8893-4494-8CDE-717C4A153C31}" type="sibTrans" cxnId="{3F2B820C-1C6B-4648-A35E-995379B36711}">
      <dgm:prSet/>
      <dgm:spPr/>
      <dgm:t>
        <a:bodyPr/>
        <a:lstStyle/>
        <a:p>
          <a:endParaRPr lang="fr-FR"/>
        </a:p>
      </dgm:t>
    </dgm:pt>
    <dgm:pt modelId="{1B515EC7-0A64-4072-B74F-66B2EFD4CD60}">
      <dgm:prSet/>
      <dgm:spPr/>
      <dgm:t>
        <a:bodyPr/>
        <a:lstStyle/>
        <a:p>
          <a:r>
            <a:rPr lang="en-US" dirty="0" err="1" smtClean="0"/>
            <a:t>Toutes</a:t>
          </a:r>
          <a:r>
            <a:rPr lang="en-US" dirty="0" smtClean="0"/>
            <a:t> </a:t>
          </a:r>
          <a:r>
            <a:rPr lang="en-US" dirty="0" err="1" smtClean="0"/>
            <a:t>nationalités</a:t>
          </a:r>
          <a:endParaRPr lang="en-US" dirty="0" smtClean="0"/>
        </a:p>
      </dgm:t>
    </dgm:pt>
    <dgm:pt modelId="{FF8D3A32-6EF8-429A-9401-483940DD8004}" type="parTrans" cxnId="{10E7887A-BFC3-49D1-BA5C-209B09A58DEF}">
      <dgm:prSet/>
      <dgm:spPr/>
      <dgm:t>
        <a:bodyPr/>
        <a:lstStyle/>
        <a:p>
          <a:endParaRPr lang="fr-FR"/>
        </a:p>
      </dgm:t>
    </dgm:pt>
    <dgm:pt modelId="{15B8E4B0-672D-4A95-801A-95C11C0A007D}" type="sibTrans" cxnId="{10E7887A-BFC3-49D1-BA5C-209B09A58DEF}">
      <dgm:prSet/>
      <dgm:spPr/>
      <dgm:t>
        <a:bodyPr/>
        <a:lstStyle/>
        <a:p>
          <a:endParaRPr lang="fr-FR"/>
        </a:p>
      </dgm:t>
    </dgm:pt>
    <dgm:pt modelId="{5EB8A009-A41D-45C2-96E3-AC46632015DA}">
      <dgm:prSet/>
      <dgm:spPr/>
      <dgm:t>
        <a:bodyPr/>
        <a:lstStyle/>
        <a:p>
          <a:r>
            <a:rPr lang="en-US" dirty="0" err="1" smtClean="0"/>
            <a:t>Tous</a:t>
          </a:r>
          <a:r>
            <a:rPr lang="en-US" dirty="0" smtClean="0"/>
            <a:t> </a:t>
          </a:r>
          <a:r>
            <a:rPr lang="en-US" dirty="0" err="1" smtClean="0"/>
            <a:t>domaines</a:t>
          </a:r>
          <a:r>
            <a:rPr lang="en-US" dirty="0" smtClean="0"/>
            <a:t> de </a:t>
          </a:r>
          <a:r>
            <a:rPr lang="en-US" dirty="0" err="1" smtClean="0"/>
            <a:t>recherche</a:t>
          </a:r>
          <a:endParaRPr lang="en-US" dirty="0" smtClean="0"/>
        </a:p>
      </dgm:t>
    </dgm:pt>
    <dgm:pt modelId="{0FF249A3-C6C1-4B72-A88C-1D0401343A77}" type="parTrans" cxnId="{F3771E23-24A5-4ECB-86CE-C8D955BB02A5}">
      <dgm:prSet/>
      <dgm:spPr/>
      <dgm:t>
        <a:bodyPr/>
        <a:lstStyle/>
        <a:p>
          <a:endParaRPr lang="fr-FR"/>
        </a:p>
      </dgm:t>
    </dgm:pt>
    <dgm:pt modelId="{01AF996D-670C-4232-8B70-5332238CDBD1}" type="sibTrans" cxnId="{F3771E23-24A5-4ECB-86CE-C8D955BB02A5}">
      <dgm:prSet/>
      <dgm:spPr/>
      <dgm:t>
        <a:bodyPr/>
        <a:lstStyle/>
        <a:p>
          <a:endParaRPr lang="fr-FR"/>
        </a:p>
      </dgm:t>
    </dgm:pt>
    <dgm:pt modelId="{18E3A775-CEEE-4688-91D7-93109DA00077}">
      <dgm:prSet/>
      <dgm:spPr/>
      <dgm:t>
        <a:bodyPr/>
        <a:lstStyle/>
        <a:p>
          <a:r>
            <a:rPr lang="en-US" b="1" dirty="0" err="1" smtClean="0"/>
            <a:t>Mobilité</a:t>
          </a:r>
          <a:r>
            <a:rPr lang="en-US" b="1" dirty="0" smtClean="0"/>
            <a:t>!!</a:t>
          </a:r>
        </a:p>
      </dgm:t>
    </dgm:pt>
    <dgm:pt modelId="{60514ACB-6C8B-468F-B698-5F9B96586380}" type="parTrans" cxnId="{737570AA-E3F0-49AF-8724-B081BC2B9234}">
      <dgm:prSet/>
      <dgm:spPr/>
      <dgm:t>
        <a:bodyPr/>
        <a:lstStyle/>
        <a:p>
          <a:endParaRPr lang="fr-FR"/>
        </a:p>
      </dgm:t>
    </dgm:pt>
    <dgm:pt modelId="{93309E78-D5DB-43A7-BDC6-1030F04C6F2E}" type="sibTrans" cxnId="{737570AA-E3F0-49AF-8724-B081BC2B9234}">
      <dgm:prSet/>
      <dgm:spPr/>
      <dgm:t>
        <a:bodyPr/>
        <a:lstStyle/>
        <a:p>
          <a:endParaRPr lang="fr-FR"/>
        </a:p>
      </dgm:t>
    </dgm:pt>
    <dgm:pt modelId="{8D6997B0-8097-4416-AD4B-E1894E70B828}">
      <dgm:prSet/>
      <dgm:spPr/>
      <dgm:t>
        <a:bodyPr/>
        <a:lstStyle/>
        <a:p>
          <a:r>
            <a:rPr lang="fr-FR" dirty="0" smtClean="0"/>
            <a:t>Tous les pays sont éligibles</a:t>
          </a:r>
        </a:p>
      </dgm:t>
    </dgm:pt>
    <dgm:pt modelId="{0BEEFFEE-658D-4CCD-9A36-8B2A9898D995}" type="parTrans" cxnId="{F5CC7626-D437-48CA-96B4-1ADC3EEC62AC}">
      <dgm:prSet/>
      <dgm:spPr/>
      <dgm:t>
        <a:bodyPr/>
        <a:lstStyle/>
        <a:p>
          <a:endParaRPr lang="fr-FR"/>
        </a:p>
      </dgm:t>
    </dgm:pt>
    <dgm:pt modelId="{4183533F-2F71-4BD7-A506-D976E8B5BCF8}" type="sibTrans" cxnId="{F5CC7626-D437-48CA-96B4-1ADC3EEC62AC}">
      <dgm:prSet/>
      <dgm:spPr/>
      <dgm:t>
        <a:bodyPr/>
        <a:lstStyle/>
        <a:p>
          <a:endParaRPr lang="fr-FR"/>
        </a:p>
      </dgm:t>
    </dgm:pt>
    <dgm:pt modelId="{498B8A10-C37F-49BF-8584-D2E90276819C}" type="pres">
      <dgm:prSet presAssocID="{1A475779-51C7-4EF6-B82F-49020208387A}" presName="Name0" presStyleCnt="0">
        <dgm:presLayoutVars>
          <dgm:dir/>
          <dgm:animLvl val="lvl"/>
          <dgm:resizeHandles val="exact"/>
        </dgm:presLayoutVars>
      </dgm:prSet>
      <dgm:spPr/>
      <dgm:t>
        <a:bodyPr/>
        <a:lstStyle/>
        <a:p>
          <a:endParaRPr lang="fr-FR"/>
        </a:p>
      </dgm:t>
    </dgm:pt>
    <dgm:pt modelId="{F2DF35AF-6A35-44AA-BEAD-E12F8181D26B}" type="pres">
      <dgm:prSet presAssocID="{3644E983-D3E5-4E80-9860-937B24B1C102}" presName="boxAndChildren" presStyleCnt="0"/>
      <dgm:spPr/>
    </dgm:pt>
    <dgm:pt modelId="{E3B9F63F-BC47-4A1B-BF2F-AB1CC39682AA}" type="pres">
      <dgm:prSet presAssocID="{3644E983-D3E5-4E80-9860-937B24B1C102}" presName="parentTextBox" presStyleLbl="node1" presStyleIdx="0" presStyleCnt="2"/>
      <dgm:spPr/>
      <dgm:t>
        <a:bodyPr/>
        <a:lstStyle/>
        <a:p>
          <a:endParaRPr lang="fr-FR"/>
        </a:p>
      </dgm:t>
    </dgm:pt>
    <dgm:pt modelId="{E2AF7080-9ABD-44E8-BB36-188095EE00FD}" type="pres">
      <dgm:prSet presAssocID="{3644E983-D3E5-4E80-9860-937B24B1C102}" presName="entireBox" presStyleLbl="node1" presStyleIdx="0" presStyleCnt="2"/>
      <dgm:spPr/>
      <dgm:t>
        <a:bodyPr/>
        <a:lstStyle/>
        <a:p>
          <a:endParaRPr lang="fr-FR"/>
        </a:p>
      </dgm:t>
    </dgm:pt>
    <dgm:pt modelId="{720C2834-16A2-4B44-9925-2D71F375F243}" type="pres">
      <dgm:prSet presAssocID="{3644E983-D3E5-4E80-9860-937B24B1C102}" presName="descendantBox" presStyleCnt="0"/>
      <dgm:spPr/>
    </dgm:pt>
    <dgm:pt modelId="{F081D276-376F-4DC7-83CF-F66BF470E611}" type="pres">
      <dgm:prSet presAssocID="{B9DE1919-8A5D-4731-BE15-70B7FA81824D}" presName="childTextBox" presStyleLbl="fgAccFollowNode1" presStyleIdx="0" presStyleCnt="6">
        <dgm:presLayoutVars>
          <dgm:bulletEnabled val="1"/>
        </dgm:presLayoutVars>
      </dgm:prSet>
      <dgm:spPr/>
      <dgm:t>
        <a:bodyPr/>
        <a:lstStyle/>
        <a:p>
          <a:endParaRPr lang="fr-FR"/>
        </a:p>
      </dgm:t>
    </dgm:pt>
    <dgm:pt modelId="{73793256-CBC9-483D-B97E-CFB51076103E}" type="pres">
      <dgm:prSet presAssocID="{8D6997B0-8097-4416-AD4B-E1894E70B828}" presName="childTextBox" presStyleLbl="fgAccFollowNode1" presStyleIdx="1" presStyleCnt="6">
        <dgm:presLayoutVars>
          <dgm:bulletEnabled val="1"/>
        </dgm:presLayoutVars>
      </dgm:prSet>
      <dgm:spPr/>
      <dgm:t>
        <a:bodyPr/>
        <a:lstStyle/>
        <a:p>
          <a:endParaRPr lang="fr-FR"/>
        </a:p>
      </dgm:t>
    </dgm:pt>
    <dgm:pt modelId="{2B27909D-2B25-4962-A2B9-A5AAE3728844}" type="pres">
      <dgm:prSet presAssocID="{83DC3C91-105E-4C32-88B5-09A7049C5552}" presName="sp" presStyleCnt="0"/>
      <dgm:spPr/>
    </dgm:pt>
    <dgm:pt modelId="{6AD9F37A-1273-41AE-9F1F-2186D2FAAD3B}" type="pres">
      <dgm:prSet presAssocID="{8186EB45-C12B-47C7-AFD8-B73584A10D37}" presName="arrowAndChildren" presStyleCnt="0"/>
      <dgm:spPr/>
    </dgm:pt>
    <dgm:pt modelId="{12A08275-B4BA-4596-A51C-8DA1AC0B0EF2}" type="pres">
      <dgm:prSet presAssocID="{8186EB45-C12B-47C7-AFD8-B73584A10D37}" presName="parentTextArrow" presStyleLbl="node1" presStyleIdx="0" presStyleCnt="2"/>
      <dgm:spPr/>
      <dgm:t>
        <a:bodyPr/>
        <a:lstStyle/>
        <a:p>
          <a:endParaRPr lang="fr-FR"/>
        </a:p>
      </dgm:t>
    </dgm:pt>
    <dgm:pt modelId="{0AF92FE9-D66B-4EDD-9B55-BCF843DD6F53}" type="pres">
      <dgm:prSet presAssocID="{8186EB45-C12B-47C7-AFD8-B73584A10D37}" presName="arrow" presStyleLbl="node1" presStyleIdx="1" presStyleCnt="2"/>
      <dgm:spPr/>
      <dgm:t>
        <a:bodyPr/>
        <a:lstStyle/>
        <a:p>
          <a:endParaRPr lang="fr-FR"/>
        </a:p>
      </dgm:t>
    </dgm:pt>
    <dgm:pt modelId="{96C45A69-6047-4B21-A87A-2EC6C0587B5C}" type="pres">
      <dgm:prSet presAssocID="{8186EB45-C12B-47C7-AFD8-B73584A10D37}" presName="descendantArrow" presStyleCnt="0"/>
      <dgm:spPr/>
    </dgm:pt>
    <dgm:pt modelId="{60EEEB8B-CB8A-4125-911C-2ECD005A947A}" type="pres">
      <dgm:prSet presAssocID="{BD40CD77-92E0-4EE8-B441-42BA40A5A25E}" presName="childTextArrow" presStyleLbl="fgAccFollowNode1" presStyleIdx="2" presStyleCnt="6">
        <dgm:presLayoutVars>
          <dgm:bulletEnabled val="1"/>
        </dgm:presLayoutVars>
      </dgm:prSet>
      <dgm:spPr/>
      <dgm:t>
        <a:bodyPr/>
        <a:lstStyle/>
        <a:p>
          <a:endParaRPr lang="fr-FR"/>
        </a:p>
      </dgm:t>
    </dgm:pt>
    <dgm:pt modelId="{B9DACAB7-031E-4293-888B-DA167FD39DF1}" type="pres">
      <dgm:prSet presAssocID="{1B515EC7-0A64-4072-B74F-66B2EFD4CD60}" presName="childTextArrow" presStyleLbl="fgAccFollowNode1" presStyleIdx="3" presStyleCnt="6">
        <dgm:presLayoutVars>
          <dgm:bulletEnabled val="1"/>
        </dgm:presLayoutVars>
      </dgm:prSet>
      <dgm:spPr/>
      <dgm:t>
        <a:bodyPr/>
        <a:lstStyle/>
        <a:p>
          <a:endParaRPr lang="fr-FR"/>
        </a:p>
      </dgm:t>
    </dgm:pt>
    <dgm:pt modelId="{8D536FEB-1968-42C4-BCC3-B77D75830416}" type="pres">
      <dgm:prSet presAssocID="{5EB8A009-A41D-45C2-96E3-AC46632015DA}" presName="childTextArrow" presStyleLbl="fgAccFollowNode1" presStyleIdx="4" presStyleCnt="6">
        <dgm:presLayoutVars>
          <dgm:bulletEnabled val="1"/>
        </dgm:presLayoutVars>
      </dgm:prSet>
      <dgm:spPr/>
      <dgm:t>
        <a:bodyPr/>
        <a:lstStyle/>
        <a:p>
          <a:endParaRPr lang="fr-FR"/>
        </a:p>
      </dgm:t>
    </dgm:pt>
    <dgm:pt modelId="{4787D8E3-63E2-4F02-867E-CA18D1F2445B}" type="pres">
      <dgm:prSet presAssocID="{18E3A775-CEEE-4688-91D7-93109DA00077}" presName="childTextArrow" presStyleLbl="fgAccFollowNode1" presStyleIdx="5" presStyleCnt="6">
        <dgm:presLayoutVars>
          <dgm:bulletEnabled val="1"/>
        </dgm:presLayoutVars>
      </dgm:prSet>
      <dgm:spPr/>
      <dgm:t>
        <a:bodyPr/>
        <a:lstStyle/>
        <a:p>
          <a:endParaRPr lang="fr-FR"/>
        </a:p>
      </dgm:t>
    </dgm:pt>
  </dgm:ptLst>
  <dgm:cxnLst>
    <dgm:cxn modelId="{587A50F2-204E-8941-A61D-1578FBD654F6}" type="presOf" srcId="{8D6997B0-8097-4416-AD4B-E1894E70B828}" destId="{73793256-CBC9-483D-B97E-CFB51076103E}" srcOrd="0" destOrd="0" presId="urn:microsoft.com/office/officeart/2005/8/layout/process4"/>
    <dgm:cxn modelId="{F3771E23-24A5-4ECB-86CE-C8D955BB02A5}" srcId="{8186EB45-C12B-47C7-AFD8-B73584A10D37}" destId="{5EB8A009-A41D-45C2-96E3-AC46632015DA}" srcOrd="2" destOrd="0" parTransId="{0FF249A3-C6C1-4B72-A88C-1D0401343A77}" sibTransId="{01AF996D-670C-4232-8B70-5332238CDBD1}"/>
    <dgm:cxn modelId="{634802A9-520C-C74A-869E-033FF9AAB372}" type="presOf" srcId="{3644E983-D3E5-4E80-9860-937B24B1C102}" destId="{E3B9F63F-BC47-4A1B-BF2F-AB1CC39682AA}" srcOrd="0" destOrd="0" presId="urn:microsoft.com/office/officeart/2005/8/layout/process4"/>
    <dgm:cxn modelId="{10E7887A-BFC3-49D1-BA5C-209B09A58DEF}" srcId="{8186EB45-C12B-47C7-AFD8-B73584A10D37}" destId="{1B515EC7-0A64-4072-B74F-66B2EFD4CD60}" srcOrd="1" destOrd="0" parTransId="{FF8D3A32-6EF8-429A-9401-483940DD8004}" sibTransId="{15B8E4B0-672D-4A95-801A-95C11C0A007D}"/>
    <dgm:cxn modelId="{737570AA-E3F0-49AF-8724-B081BC2B9234}" srcId="{8186EB45-C12B-47C7-AFD8-B73584A10D37}" destId="{18E3A775-CEEE-4688-91D7-93109DA00077}" srcOrd="3" destOrd="0" parTransId="{60514ACB-6C8B-468F-B698-5F9B96586380}" sibTransId="{93309E78-D5DB-43A7-BDC6-1030F04C6F2E}"/>
    <dgm:cxn modelId="{7862643A-D4A3-BA44-8FCB-084756FB085A}" type="presOf" srcId="{BD40CD77-92E0-4EE8-B441-42BA40A5A25E}" destId="{60EEEB8B-CB8A-4125-911C-2ECD005A947A}" srcOrd="0" destOrd="0" presId="urn:microsoft.com/office/officeart/2005/8/layout/process4"/>
    <dgm:cxn modelId="{3F2B820C-1C6B-4648-A35E-995379B36711}" srcId="{3644E983-D3E5-4E80-9860-937B24B1C102}" destId="{B9DE1919-8A5D-4731-BE15-70B7FA81824D}" srcOrd="0" destOrd="0" parTransId="{47740B75-5FE4-4708-B162-BD742A21E302}" sibTransId="{768BC90F-8893-4494-8CDE-717C4A153C31}"/>
    <dgm:cxn modelId="{BDB83BC9-56E8-4D4F-8DED-8C4DFB993224}" type="presOf" srcId="{18E3A775-CEEE-4688-91D7-93109DA00077}" destId="{4787D8E3-63E2-4F02-867E-CA18D1F2445B}" srcOrd="0" destOrd="0" presId="urn:microsoft.com/office/officeart/2005/8/layout/process4"/>
    <dgm:cxn modelId="{0F24355C-D97D-45A2-A0A5-4AB736B39E20}" srcId="{1A475779-51C7-4EF6-B82F-49020208387A}" destId="{3644E983-D3E5-4E80-9860-937B24B1C102}" srcOrd="1" destOrd="0" parTransId="{9F3D1E74-D448-414E-9525-CEF436077125}" sibTransId="{25C799B3-97A7-42AB-BE35-3B083DAF3FEC}"/>
    <dgm:cxn modelId="{185F59BA-34FF-0245-940B-91F0716EFF06}" type="presOf" srcId="{B9DE1919-8A5D-4731-BE15-70B7FA81824D}" destId="{F081D276-376F-4DC7-83CF-F66BF470E611}" srcOrd="0" destOrd="0" presId="urn:microsoft.com/office/officeart/2005/8/layout/process4"/>
    <dgm:cxn modelId="{F5CC7626-D437-48CA-96B4-1ADC3EEC62AC}" srcId="{3644E983-D3E5-4E80-9860-937B24B1C102}" destId="{8D6997B0-8097-4416-AD4B-E1894E70B828}" srcOrd="1" destOrd="0" parTransId="{0BEEFFEE-658D-4CCD-9A36-8B2A9898D995}" sibTransId="{4183533F-2F71-4BD7-A506-D976E8B5BCF8}"/>
    <dgm:cxn modelId="{8AA5C2F3-A4F9-A24B-9C0D-0E359F8C081C}" type="presOf" srcId="{1B515EC7-0A64-4072-B74F-66B2EFD4CD60}" destId="{B9DACAB7-031E-4293-888B-DA167FD39DF1}" srcOrd="0" destOrd="0" presId="urn:microsoft.com/office/officeart/2005/8/layout/process4"/>
    <dgm:cxn modelId="{0A041981-002A-4DC8-8352-6123848C5947}" srcId="{8186EB45-C12B-47C7-AFD8-B73584A10D37}" destId="{BD40CD77-92E0-4EE8-B441-42BA40A5A25E}" srcOrd="0" destOrd="0" parTransId="{1CD78FC9-95B6-4115-99F2-BF6FC93CD61D}" sibTransId="{CACE45C1-2EB1-460F-8939-BCBB13312C6B}"/>
    <dgm:cxn modelId="{009062B3-9E83-2048-9C27-DF90E9E00731}" type="presOf" srcId="{8186EB45-C12B-47C7-AFD8-B73584A10D37}" destId="{12A08275-B4BA-4596-A51C-8DA1AC0B0EF2}" srcOrd="0" destOrd="0" presId="urn:microsoft.com/office/officeart/2005/8/layout/process4"/>
    <dgm:cxn modelId="{6703CBB7-A674-EC43-94A5-1CB6C3F22D81}" type="presOf" srcId="{3644E983-D3E5-4E80-9860-937B24B1C102}" destId="{E2AF7080-9ABD-44E8-BB36-188095EE00FD}" srcOrd="1" destOrd="0" presId="urn:microsoft.com/office/officeart/2005/8/layout/process4"/>
    <dgm:cxn modelId="{2288337B-2EAF-3D40-BA69-BAD710031FBC}" type="presOf" srcId="{8186EB45-C12B-47C7-AFD8-B73584A10D37}" destId="{0AF92FE9-D66B-4EDD-9B55-BCF843DD6F53}" srcOrd="1" destOrd="0" presId="urn:microsoft.com/office/officeart/2005/8/layout/process4"/>
    <dgm:cxn modelId="{22916B75-22AD-554A-A9F6-CBEC834ADF0D}" type="presOf" srcId="{5EB8A009-A41D-45C2-96E3-AC46632015DA}" destId="{8D536FEB-1968-42C4-BCC3-B77D75830416}" srcOrd="0" destOrd="0" presId="urn:microsoft.com/office/officeart/2005/8/layout/process4"/>
    <dgm:cxn modelId="{7F903843-1FD4-D848-81FC-0FC3637360D1}" type="presOf" srcId="{1A475779-51C7-4EF6-B82F-49020208387A}" destId="{498B8A10-C37F-49BF-8584-D2E90276819C}" srcOrd="0" destOrd="0" presId="urn:microsoft.com/office/officeart/2005/8/layout/process4"/>
    <dgm:cxn modelId="{B8444E09-E7AB-49AC-8495-A89C37D974DC}" srcId="{1A475779-51C7-4EF6-B82F-49020208387A}" destId="{8186EB45-C12B-47C7-AFD8-B73584A10D37}" srcOrd="0" destOrd="0" parTransId="{587758E8-ED22-4E0B-9617-155053CADBC5}" sibTransId="{83DC3C91-105E-4C32-88B5-09A7049C5552}"/>
    <dgm:cxn modelId="{0D2046D6-E737-E945-BED9-8654A958BEC0}" type="presParOf" srcId="{498B8A10-C37F-49BF-8584-D2E90276819C}" destId="{F2DF35AF-6A35-44AA-BEAD-E12F8181D26B}" srcOrd="0" destOrd="0" presId="urn:microsoft.com/office/officeart/2005/8/layout/process4"/>
    <dgm:cxn modelId="{29CFBD5C-14D2-E549-86BB-FEC3267E3042}" type="presParOf" srcId="{F2DF35AF-6A35-44AA-BEAD-E12F8181D26B}" destId="{E3B9F63F-BC47-4A1B-BF2F-AB1CC39682AA}" srcOrd="0" destOrd="0" presId="urn:microsoft.com/office/officeart/2005/8/layout/process4"/>
    <dgm:cxn modelId="{A7CF8325-5118-154A-AC6A-8780D4E60DB6}" type="presParOf" srcId="{F2DF35AF-6A35-44AA-BEAD-E12F8181D26B}" destId="{E2AF7080-9ABD-44E8-BB36-188095EE00FD}" srcOrd="1" destOrd="0" presId="urn:microsoft.com/office/officeart/2005/8/layout/process4"/>
    <dgm:cxn modelId="{BE3FEBBF-E008-5345-8C07-181EEDDEC59B}" type="presParOf" srcId="{F2DF35AF-6A35-44AA-BEAD-E12F8181D26B}" destId="{720C2834-16A2-4B44-9925-2D71F375F243}" srcOrd="2" destOrd="0" presId="urn:microsoft.com/office/officeart/2005/8/layout/process4"/>
    <dgm:cxn modelId="{6D1A646B-5875-7B43-B7C4-42966FCD01AF}" type="presParOf" srcId="{720C2834-16A2-4B44-9925-2D71F375F243}" destId="{F081D276-376F-4DC7-83CF-F66BF470E611}" srcOrd="0" destOrd="0" presId="urn:microsoft.com/office/officeart/2005/8/layout/process4"/>
    <dgm:cxn modelId="{E6500135-BD34-CC42-80BA-16549ED935F0}" type="presParOf" srcId="{720C2834-16A2-4B44-9925-2D71F375F243}" destId="{73793256-CBC9-483D-B97E-CFB51076103E}" srcOrd="1" destOrd="0" presId="urn:microsoft.com/office/officeart/2005/8/layout/process4"/>
    <dgm:cxn modelId="{F6DCBD5B-9C31-D04C-A5D7-2DBE1649A9BC}" type="presParOf" srcId="{498B8A10-C37F-49BF-8584-D2E90276819C}" destId="{2B27909D-2B25-4962-A2B9-A5AAE3728844}" srcOrd="1" destOrd="0" presId="urn:microsoft.com/office/officeart/2005/8/layout/process4"/>
    <dgm:cxn modelId="{878D70DB-EB7C-044A-90C1-2B2D8E368C3F}" type="presParOf" srcId="{498B8A10-C37F-49BF-8584-D2E90276819C}" destId="{6AD9F37A-1273-41AE-9F1F-2186D2FAAD3B}" srcOrd="2" destOrd="0" presId="urn:microsoft.com/office/officeart/2005/8/layout/process4"/>
    <dgm:cxn modelId="{83B42122-9186-6344-9D9D-2446D56EAE60}" type="presParOf" srcId="{6AD9F37A-1273-41AE-9F1F-2186D2FAAD3B}" destId="{12A08275-B4BA-4596-A51C-8DA1AC0B0EF2}" srcOrd="0" destOrd="0" presId="urn:microsoft.com/office/officeart/2005/8/layout/process4"/>
    <dgm:cxn modelId="{DEB221D9-7E27-E04E-80CE-C2B778C82C28}" type="presParOf" srcId="{6AD9F37A-1273-41AE-9F1F-2186D2FAAD3B}" destId="{0AF92FE9-D66B-4EDD-9B55-BCF843DD6F53}" srcOrd="1" destOrd="0" presId="urn:microsoft.com/office/officeart/2005/8/layout/process4"/>
    <dgm:cxn modelId="{40E27E65-5A41-CF42-A089-5C8C95D68B1D}" type="presParOf" srcId="{6AD9F37A-1273-41AE-9F1F-2186D2FAAD3B}" destId="{96C45A69-6047-4B21-A87A-2EC6C0587B5C}" srcOrd="2" destOrd="0" presId="urn:microsoft.com/office/officeart/2005/8/layout/process4"/>
    <dgm:cxn modelId="{6B5D92C0-6BD8-2C4C-95F3-F7A23E866F9B}" type="presParOf" srcId="{96C45A69-6047-4B21-A87A-2EC6C0587B5C}" destId="{60EEEB8B-CB8A-4125-911C-2ECD005A947A}" srcOrd="0" destOrd="0" presId="urn:microsoft.com/office/officeart/2005/8/layout/process4"/>
    <dgm:cxn modelId="{FCC6A2A4-D1FC-6645-9D87-20C6B28BCF42}" type="presParOf" srcId="{96C45A69-6047-4B21-A87A-2EC6C0587B5C}" destId="{B9DACAB7-031E-4293-888B-DA167FD39DF1}" srcOrd="1" destOrd="0" presId="urn:microsoft.com/office/officeart/2005/8/layout/process4"/>
    <dgm:cxn modelId="{0F83F16D-55A4-9643-B103-4BDA703FE19A}" type="presParOf" srcId="{96C45A69-6047-4B21-A87A-2EC6C0587B5C}" destId="{8D536FEB-1968-42C4-BCC3-B77D75830416}" srcOrd="2" destOrd="0" presId="urn:microsoft.com/office/officeart/2005/8/layout/process4"/>
    <dgm:cxn modelId="{08021261-DA8E-5E4A-9FE3-84A8399C832D}" type="presParOf" srcId="{96C45A69-6047-4B21-A87A-2EC6C0587B5C}" destId="{4787D8E3-63E2-4F02-867E-CA18D1F2445B}"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6664B-D620-4454-BDAC-8E5509821C05}">
      <dsp:nvSpPr>
        <dsp:cNvPr id="0" name=""/>
        <dsp:cNvSpPr/>
      </dsp:nvSpPr>
      <dsp:spPr>
        <a:xfrm rot="10800000">
          <a:off x="1487431" y="1909"/>
          <a:ext cx="4980073" cy="93220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079"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hlinkClick xmlns:r="http://schemas.openxmlformats.org/officeDocument/2006/relationships" r:id=""/>
            </a:rPr>
            <a:t>Agriculture, Food Security and Climate Change</a:t>
          </a:r>
          <a:r>
            <a:rPr lang="en-US" sz="2000" kern="1200" dirty="0" smtClean="0"/>
            <a:t> (FACCE)</a:t>
          </a:r>
        </a:p>
      </dsp:txBody>
      <dsp:txXfrm rot="10800000">
        <a:off x="1720483" y="1909"/>
        <a:ext cx="4747021" cy="932209"/>
      </dsp:txXfrm>
    </dsp:sp>
    <dsp:sp modelId="{DC8F42B3-0E2F-4292-B111-088E2451BA6A}">
      <dsp:nvSpPr>
        <dsp:cNvPr id="0" name=""/>
        <dsp:cNvSpPr/>
      </dsp:nvSpPr>
      <dsp:spPr>
        <a:xfrm>
          <a:off x="1021326" y="1909"/>
          <a:ext cx="932209" cy="93220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50BA50-E34F-47EA-BB25-8A7498C8A582}">
      <dsp:nvSpPr>
        <dsp:cNvPr id="0" name=""/>
        <dsp:cNvSpPr/>
      </dsp:nvSpPr>
      <dsp:spPr>
        <a:xfrm rot="10800000">
          <a:off x="1487431" y="1212391"/>
          <a:ext cx="4980073" cy="932209"/>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079"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hlinkClick xmlns:r="http://schemas.openxmlformats.org/officeDocument/2006/relationships" r:id=""/>
            </a:rPr>
            <a:t>A Healthy Diet for a Healthy Life</a:t>
          </a:r>
          <a:endParaRPr lang="en-US" sz="2000" kern="1200" dirty="0" smtClean="0"/>
        </a:p>
      </dsp:txBody>
      <dsp:txXfrm rot="10800000">
        <a:off x="1720483" y="1212391"/>
        <a:ext cx="4747021" cy="932209"/>
      </dsp:txXfrm>
    </dsp:sp>
    <dsp:sp modelId="{04BC1E0B-59B6-4B0B-85E8-BEAC05C4D056}">
      <dsp:nvSpPr>
        <dsp:cNvPr id="0" name=""/>
        <dsp:cNvSpPr/>
      </dsp:nvSpPr>
      <dsp:spPr>
        <a:xfrm>
          <a:off x="1021326" y="1212391"/>
          <a:ext cx="932209" cy="93220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27E26-5CBF-4603-B7F6-336ACA54AEDA}">
      <dsp:nvSpPr>
        <dsp:cNvPr id="0" name=""/>
        <dsp:cNvSpPr/>
      </dsp:nvSpPr>
      <dsp:spPr>
        <a:xfrm rot="10800000">
          <a:off x="1487431" y="2422872"/>
          <a:ext cx="4980073" cy="932209"/>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079"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hlinkClick xmlns:r="http://schemas.openxmlformats.org/officeDocument/2006/relationships" r:id=""/>
            </a:rPr>
            <a:t>Cultural Heritage and Global Change: A New Challenge for Europe</a:t>
          </a:r>
          <a:endParaRPr lang="en-US" sz="2000" kern="1200" dirty="0" smtClean="0"/>
        </a:p>
      </dsp:txBody>
      <dsp:txXfrm rot="10800000">
        <a:off x="1720483" y="2422872"/>
        <a:ext cx="4747021" cy="932209"/>
      </dsp:txXfrm>
    </dsp:sp>
    <dsp:sp modelId="{E4ED78C1-4576-43BB-A293-DE84291FB61F}">
      <dsp:nvSpPr>
        <dsp:cNvPr id="0" name=""/>
        <dsp:cNvSpPr/>
      </dsp:nvSpPr>
      <dsp:spPr>
        <a:xfrm>
          <a:off x="1021326" y="2422872"/>
          <a:ext cx="932209" cy="93220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3FF71-B9DB-45C2-9C95-A4CA84BE0C0B}">
      <dsp:nvSpPr>
        <dsp:cNvPr id="0" name=""/>
        <dsp:cNvSpPr/>
      </dsp:nvSpPr>
      <dsp:spPr>
        <a:xfrm>
          <a:off x="2304757" y="1123"/>
          <a:ext cx="1079117" cy="7014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u="sng" kern="1200" dirty="0" err="1" smtClean="0"/>
            <a:t>University</a:t>
          </a:r>
          <a:endParaRPr lang="fr-FR" sz="1500" u="sng" kern="1200" dirty="0"/>
        </a:p>
      </dsp:txBody>
      <dsp:txXfrm>
        <a:off x="2338998" y="35364"/>
        <a:ext cx="1010635" cy="632944"/>
      </dsp:txXfrm>
    </dsp:sp>
    <dsp:sp modelId="{E51D04B0-36CC-4846-9C62-73DA9978197A}">
      <dsp:nvSpPr>
        <dsp:cNvPr id="0" name=""/>
        <dsp:cNvSpPr/>
      </dsp:nvSpPr>
      <dsp:spPr>
        <a:xfrm>
          <a:off x="1443051" y="351836"/>
          <a:ext cx="2802529" cy="2802529"/>
        </a:xfrm>
        <a:custGeom>
          <a:avLst/>
          <a:gdLst/>
          <a:ahLst/>
          <a:cxnLst/>
          <a:rect l="0" t="0" r="0" b="0"/>
          <a:pathLst>
            <a:path>
              <a:moveTo>
                <a:pt x="1948235" y="111161"/>
              </a:moveTo>
              <a:arcTo wR="1401264" hR="1401264" stAng="17578542" swAng="19612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27BC1B-0714-44AA-B882-06580CED4354}">
      <dsp:nvSpPr>
        <dsp:cNvPr id="0" name=""/>
        <dsp:cNvSpPr/>
      </dsp:nvSpPr>
      <dsp:spPr>
        <a:xfrm>
          <a:off x="3637439" y="969373"/>
          <a:ext cx="1079117" cy="7014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err="1" smtClean="0"/>
            <a:t>Company</a:t>
          </a:r>
          <a:endParaRPr lang="fr-FR" sz="1500" kern="1200" dirty="0"/>
        </a:p>
      </dsp:txBody>
      <dsp:txXfrm>
        <a:off x="3671680" y="1003614"/>
        <a:ext cx="1010635" cy="632944"/>
      </dsp:txXfrm>
    </dsp:sp>
    <dsp:sp modelId="{99AE50CA-00A4-4929-A79F-1BB30D544639}">
      <dsp:nvSpPr>
        <dsp:cNvPr id="0" name=""/>
        <dsp:cNvSpPr/>
      </dsp:nvSpPr>
      <dsp:spPr>
        <a:xfrm>
          <a:off x="1443051" y="351836"/>
          <a:ext cx="2802529" cy="2802529"/>
        </a:xfrm>
        <a:custGeom>
          <a:avLst/>
          <a:gdLst/>
          <a:ahLst/>
          <a:cxnLst/>
          <a:rect l="0" t="0" r="0" b="0"/>
          <a:pathLst>
            <a:path>
              <a:moveTo>
                <a:pt x="2800608" y="1327919"/>
              </a:moveTo>
              <a:arcTo wR="1401264" hR="1401264" stAng="21419980" swAng="21961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053B3D-B3F3-4111-908B-EE80F1E669DD}">
      <dsp:nvSpPr>
        <dsp:cNvPr id="0" name=""/>
        <dsp:cNvSpPr/>
      </dsp:nvSpPr>
      <dsp:spPr>
        <a:xfrm>
          <a:off x="3128399" y="2536035"/>
          <a:ext cx="1079117" cy="7014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err="1" smtClean="0"/>
            <a:t>University</a:t>
          </a:r>
          <a:endParaRPr lang="fr-FR" sz="1500" kern="1200" dirty="0"/>
        </a:p>
      </dsp:txBody>
      <dsp:txXfrm>
        <a:off x="3162640" y="2570276"/>
        <a:ext cx="1010635" cy="632944"/>
      </dsp:txXfrm>
    </dsp:sp>
    <dsp:sp modelId="{2DE7FA9C-28C1-4174-B3FE-6738B28BFA73}">
      <dsp:nvSpPr>
        <dsp:cNvPr id="0" name=""/>
        <dsp:cNvSpPr/>
      </dsp:nvSpPr>
      <dsp:spPr>
        <a:xfrm>
          <a:off x="1443051" y="351836"/>
          <a:ext cx="2802529" cy="2802529"/>
        </a:xfrm>
        <a:custGeom>
          <a:avLst/>
          <a:gdLst/>
          <a:ahLst/>
          <a:cxnLst/>
          <a:rect l="0" t="0" r="0" b="0"/>
          <a:pathLst>
            <a:path>
              <a:moveTo>
                <a:pt x="1679782" y="2774571"/>
              </a:moveTo>
              <a:arcTo wR="1401264" hR="1401264" stAng="4712127" swAng="13757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CEE9D6-2BF7-4DCA-9B47-C34B4B863B2D}">
      <dsp:nvSpPr>
        <dsp:cNvPr id="0" name=""/>
        <dsp:cNvSpPr/>
      </dsp:nvSpPr>
      <dsp:spPr>
        <a:xfrm>
          <a:off x="1481114" y="2536035"/>
          <a:ext cx="1079117" cy="7014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SME</a:t>
          </a:r>
          <a:endParaRPr lang="fr-FR" sz="1500" kern="1200" dirty="0"/>
        </a:p>
      </dsp:txBody>
      <dsp:txXfrm>
        <a:off x="1515355" y="2570276"/>
        <a:ext cx="1010635" cy="632944"/>
      </dsp:txXfrm>
    </dsp:sp>
    <dsp:sp modelId="{03B0E8BC-AEA1-4F55-B095-9F725B5A0348}">
      <dsp:nvSpPr>
        <dsp:cNvPr id="0" name=""/>
        <dsp:cNvSpPr/>
      </dsp:nvSpPr>
      <dsp:spPr>
        <a:xfrm>
          <a:off x="1443051" y="351836"/>
          <a:ext cx="2802529" cy="2802529"/>
        </a:xfrm>
        <a:custGeom>
          <a:avLst/>
          <a:gdLst/>
          <a:ahLst/>
          <a:cxnLst/>
          <a:rect l="0" t="0" r="0" b="0"/>
          <a:pathLst>
            <a:path>
              <a:moveTo>
                <a:pt x="234141" y="2176743"/>
              </a:moveTo>
              <a:arcTo wR="1401264" hR="1401264" stAng="8783911" swAng="21961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070D65-3D2D-44C9-BDBD-BAC0A9989843}">
      <dsp:nvSpPr>
        <dsp:cNvPr id="0" name=""/>
        <dsp:cNvSpPr/>
      </dsp:nvSpPr>
      <dsp:spPr>
        <a:xfrm>
          <a:off x="972075" y="969373"/>
          <a:ext cx="1079117" cy="7014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err="1" smtClean="0"/>
            <a:t>Research</a:t>
          </a:r>
          <a:r>
            <a:rPr lang="fr-FR" sz="1500" kern="1200" dirty="0" smtClean="0"/>
            <a:t> centre</a:t>
          </a:r>
          <a:endParaRPr lang="fr-FR" sz="1500" kern="1200" dirty="0"/>
        </a:p>
      </dsp:txBody>
      <dsp:txXfrm>
        <a:off x="1006316" y="1003614"/>
        <a:ext cx="1010635" cy="632944"/>
      </dsp:txXfrm>
    </dsp:sp>
    <dsp:sp modelId="{39C137B8-7001-4DE1-8F00-53ADD1473C96}">
      <dsp:nvSpPr>
        <dsp:cNvPr id="0" name=""/>
        <dsp:cNvSpPr/>
      </dsp:nvSpPr>
      <dsp:spPr>
        <a:xfrm>
          <a:off x="1443051" y="351836"/>
          <a:ext cx="2802529" cy="2802529"/>
        </a:xfrm>
        <a:custGeom>
          <a:avLst/>
          <a:gdLst/>
          <a:ahLst/>
          <a:cxnLst/>
          <a:rect l="0" t="0" r="0" b="0"/>
          <a:pathLst>
            <a:path>
              <a:moveTo>
                <a:pt x="244181" y="610884"/>
              </a:moveTo>
              <a:arcTo wR="1401264" hR="1401264" stAng="12860172" swAng="19612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3FF71-B9DB-45C2-9C95-A4CA84BE0C0B}">
      <dsp:nvSpPr>
        <dsp:cNvPr id="0" name=""/>
        <dsp:cNvSpPr/>
      </dsp:nvSpPr>
      <dsp:spPr>
        <a:xfrm>
          <a:off x="1535538" y="139768"/>
          <a:ext cx="1427897" cy="928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u="none" kern="1200" dirty="0" err="1" smtClean="0"/>
            <a:t>University</a:t>
          </a:r>
          <a:endParaRPr lang="fr-FR" sz="1500" u="none" kern="1200" dirty="0" smtClean="0"/>
        </a:p>
        <a:p>
          <a:pPr lvl="0" algn="ctr" defTabSz="666750">
            <a:lnSpc>
              <a:spcPct val="90000"/>
            </a:lnSpc>
            <a:spcBef>
              <a:spcPct val="0"/>
            </a:spcBef>
            <a:spcAft>
              <a:spcPct val="35000"/>
            </a:spcAft>
          </a:pPr>
          <a:r>
            <a:rPr lang="fr-FR" sz="1500" u="none" kern="1200" dirty="0" smtClean="0">
              <a:solidFill>
                <a:srgbClr val="FF0000"/>
              </a:solidFill>
            </a:rPr>
            <a:t>Country 1</a:t>
          </a:r>
          <a:endParaRPr lang="fr-FR" sz="1500" u="none" kern="1200" dirty="0">
            <a:solidFill>
              <a:srgbClr val="FF0000"/>
            </a:solidFill>
          </a:endParaRPr>
        </a:p>
      </dsp:txBody>
      <dsp:txXfrm>
        <a:off x="1580846" y="185076"/>
        <a:ext cx="1337281" cy="837517"/>
      </dsp:txXfrm>
    </dsp:sp>
    <dsp:sp modelId="{E51D04B0-36CC-4846-9C62-73DA9978197A}">
      <dsp:nvSpPr>
        <dsp:cNvPr id="0" name=""/>
        <dsp:cNvSpPr/>
      </dsp:nvSpPr>
      <dsp:spPr>
        <a:xfrm>
          <a:off x="714993" y="604308"/>
          <a:ext cx="3070791" cy="3070791"/>
        </a:xfrm>
        <a:custGeom>
          <a:avLst/>
          <a:gdLst/>
          <a:ahLst/>
          <a:cxnLst/>
          <a:rect l="0" t="0" r="0" b="0"/>
          <a:pathLst>
            <a:path>
              <a:moveTo>
                <a:pt x="2259129" y="181272"/>
              </a:moveTo>
              <a:arcTo wR="1535395" hR="1535395" stAng="17887381" swAng="27288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27BC1B-0714-44AA-B882-06580CED4354}">
      <dsp:nvSpPr>
        <dsp:cNvPr id="0" name=""/>
        <dsp:cNvSpPr/>
      </dsp:nvSpPr>
      <dsp:spPr>
        <a:xfrm>
          <a:off x="3071077" y="1717910"/>
          <a:ext cx="1427897" cy="928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err="1" smtClean="0"/>
            <a:t>Company</a:t>
          </a:r>
          <a:endParaRPr lang="fr-FR" sz="1500" kern="1200" dirty="0" smtClean="0"/>
        </a:p>
        <a:p>
          <a:pPr lvl="0" algn="ctr" defTabSz="666750">
            <a:lnSpc>
              <a:spcPct val="90000"/>
            </a:lnSpc>
            <a:spcBef>
              <a:spcPct val="0"/>
            </a:spcBef>
            <a:spcAft>
              <a:spcPct val="35000"/>
            </a:spcAft>
          </a:pPr>
          <a:r>
            <a:rPr lang="fr-FR" sz="1500" kern="1200" dirty="0" smtClean="0">
              <a:solidFill>
                <a:srgbClr val="FFC000"/>
              </a:solidFill>
            </a:rPr>
            <a:t>Country 2</a:t>
          </a:r>
          <a:endParaRPr lang="fr-FR" sz="1500" kern="1200" dirty="0">
            <a:solidFill>
              <a:srgbClr val="FFC000"/>
            </a:solidFill>
          </a:endParaRPr>
        </a:p>
      </dsp:txBody>
      <dsp:txXfrm>
        <a:off x="3116385" y="1763218"/>
        <a:ext cx="1337281" cy="837517"/>
      </dsp:txXfrm>
    </dsp:sp>
    <dsp:sp modelId="{99AE50CA-00A4-4929-A79F-1BB30D544639}">
      <dsp:nvSpPr>
        <dsp:cNvPr id="0" name=""/>
        <dsp:cNvSpPr/>
      </dsp:nvSpPr>
      <dsp:spPr>
        <a:xfrm>
          <a:off x="715048" y="603332"/>
          <a:ext cx="3070791" cy="3070791"/>
        </a:xfrm>
        <a:custGeom>
          <a:avLst/>
          <a:gdLst/>
          <a:ahLst/>
          <a:cxnLst/>
          <a:rect l="0" t="0" r="0" b="0"/>
          <a:pathLst>
            <a:path>
              <a:moveTo>
                <a:pt x="2980797" y="2053328"/>
              </a:moveTo>
              <a:arcTo wR="1535395" hR="1535395" stAng="1182852" swAng="25317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CEE9D6-2BF7-4DCA-9B47-C34B4B863B2D}">
      <dsp:nvSpPr>
        <dsp:cNvPr id="0" name=""/>
        <dsp:cNvSpPr/>
      </dsp:nvSpPr>
      <dsp:spPr>
        <a:xfrm>
          <a:off x="1535538" y="3210560"/>
          <a:ext cx="1427897" cy="928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SME</a:t>
          </a:r>
        </a:p>
        <a:p>
          <a:pPr lvl="0" algn="ctr" defTabSz="666750">
            <a:lnSpc>
              <a:spcPct val="90000"/>
            </a:lnSpc>
            <a:spcBef>
              <a:spcPct val="0"/>
            </a:spcBef>
            <a:spcAft>
              <a:spcPct val="35000"/>
            </a:spcAft>
          </a:pPr>
          <a:r>
            <a:rPr lang="fr-FR" sz="1500" kern="1200" dirty="0" smtClean="0">
              <a:solidFill>
                <a:srgbClr val="FFC000"/>
              </a:solidFill>
            </a:rPr>
            <a:t>Country 3</a:t>
          </a:r>
          <a:endParaRPr lang="fr-FR" sz="1500" kern="1200" dirty="0">
            <a:solidFill>
              <a:srgbClr val="FFC000"/>
            </a:solidFill>
          </a:endParaRPr>
        </a:p>
      </dsp:txBody>
      <dsp:txXfrm>
        <a:off x="1580846" y="3255868"/>
        <a:ext cx="1337281" cy="837517"/>
      </dsp:txXfrm>
    </dsp:sp>
    <dsp:sp modelId="{03B0E8BC-AEA1-4F55-B095-9F725B5A0348}">
      <dsp:nvSpPr>
        <dsp:cNvPr id="0" name=""/>
        <dsp:cNvSpPr/>
      </dsp:nvSpPr>
      <dsp:spPr>
        <a:xfrm>
          <a:off x="714091" y="603835"/>
          <a:ext cx="3070791" cy="3070791"/>
        </a:xfrm>
        <a:custGeom>
          <a:avLst/>
          <a:gdLst/>
          <a:ahLst/>
          <a:cxnLst/>
          <a:rect l="0" t="0" r="0" b="0"/>
          <a:pathLst>
            <a:path>
              <a:moveTo>
                <a:pt x="811130" y="2889235"/>
              </a:moveTo>
              <a:arcTo wR="1535395" hR="1535395" stAng="7088731" swAng="26295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070D65-3D2D-44C9-BDBD-BAC0A9989843}">
      <dsp:nvSpPr>
        <dsp:cNvPr id="0" name=""/>
        <dsp:cNvSpPr/>
      </dsp:nvSpPr>
      <dsp:spPr>
        <a:xfrm>
          <a:off x="142" y="1675164"/>
          <a:ext cx="1427897" cy="928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err="1" smtClean="0"/>
            <a:t>Research</a:t>
          </a:r>
          <a:r>
            <a:rPr lang="fr-FR" sz="1500" kern="1200" dirty="0" smtClean="0"/>
            <a:t> centre</a:t>
          </a:r>
        </a:p>
        <a:p>
          <a:pPr lvl="0" algn="ctr" defTabSz="666750">
            <a:lnSpc>
              <a:spcPct val="90000"/>
            </a:lnSpc>
            <a:spcBef>
              <a:spcPct val="0"/>
            </a:spcBef>
            <a:spcAft>
              <a:spcPct val="35000"/>
            </a:spcAft>
          </a:pPr>
          <a:r>
            <a:rPr lang="fr-FR" sz="1500" kern="1200" dirty="0" smtClean="0">
              <a:solidFill>
                <a:srgbClr val="FF0000"/>
              </a:solidFill>
            </a:rPr>
            <a:t>Country 1</a:t>
          </a:r>
          <a:endParaRPr lang="fr-FR" sz="1500" kern="1200" dirty="0">
            <a:solidFill>
              <a:srgbClr val="FF0000"/>
            </a:solidFill>
          </a:endParaRPr>
        </a:p>
      </dsp:txBody>
      <dsp:txXfrm>
        <a:off x="45450" y="1720472"/>
        <a:ext cx="1337281" cy="837517"/>
      </dsp:txXfrm>
    </dsp:sp>
    <dsp:sp modelId="{39C137B8-7001-4DE1-8F00-53ADD1473C96}">
      <dsp:nvSpPr>
        <dsp:cNvPr id="0" name=""/>
        <dsp:cNvSpPr/>
      </dsp:nvSpPr>
      <dsp:spPr>
        <a:xfrm>
          <a:off x="714091" y="603835"/>
          <a:ext cx="3070791" cy="3070791"/>
        </a:xfrm>
        <a:custGeom>
          <a:avLst/>
          <a:gdLst/>
          <a:ahLst/>
          <a:cxnLst/>
          <a:rect l="0" t="0" r="0" b="0"/>
          <a:pathLst>
            <a:path>
              <a:moveTo>
                <a:pt x="75381" y="1060212"/>
              </a:moveTo>
              <a:arcTo wR="1535395" hR="1535395" stAng="11881695" swAng="26295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B9BAC-B0D7-4CF8-BE89-00CFC5F96297}">
      <dsp:nvSpPr>
        <dsp:cNvPr id="0" name=""/>
        <dsp:cNvSpPr/>
      </dsp:nvSpPr>
      <dsp:spPr>
        <a:xfrm rot="5400000">
          <a:off x="1985041" y="-649395"/>
          <a:ext cx="730599" cy="2212085"/>
        </a:xfrm>
        <a:prstGeom prst="round2SameRect">
          <a:avLst/>
        </a:prstGeom>
        <a:solidFill>
          <a:schemeClr val="bg1">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fr-FR" sz="1050" kern="1200" dirty="0" smtClean="0"/>
            <a:t>Structure collaborative de recherche mixte public/privée avec les industriels régionaux</a:t>
          </a:r>
          <a:endParaRPr lang="fr-FR" sz="1050" kern="1200" dirty="0"/>
        </a:p>
      </dsp:txBody>
      <dsp:txXfrm rot="-5400000">
        <a:off x="1244299" y="127012"/>
        <a:ext cx="2176420" cy="659269"/>
      </dsp:txXfrm>
    </dsp:sp>
    <dsp:sp modelId="{C7941C04-C553-4BEE-BFA5-B1E2C479F5A5}">
      <dsp:nvSpPr>
        <dsp:cNvPr id="0" name=""/>
        <dsp:cNvSpPr/>
      </dsp:nvSpPr>
      <dsp:spPr>
        <a:xfrm>
          <a:off x="0" y="22"/>
          <a:ext cx="1244298" cy="91324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b="1" kern="1200" dirty="0" smtClean="0"/>
            <a:t>Principe</a:t>
          </a:r>
          <a:endParaRPr lang="fr-FR" sz="1600" b="1" kern="1200" dirty="0"/>
        </a:p>
      </dsp:txBody>
      <dsp:txXfrm>
        <a:off x="44581" y="44603"/>
        <a:ext cx="1155136" cy="824087"/>
      </dsp:txXfrm>
    </dsp:sp>
    <dsp:sp modelId="{2277013F-0D35-4C36-A1FC-80F0C0493D21}">
      <dsp:nvSpPr>
        <dsp:cNvPr id="0" name=""/>
        <dsp:cNvSpPr/>
      </dsp:nvSpPr>
      <dsp:spPr>
        <a:xfrm rot="5400000">
          <a:off x="1985041" y="309517"/>
          <a:ext cx="730599" cy="2212085"/>
        </a:xfrm>
        <a:prstGeom prst="round2SameRect">
          <a:avLst/>
        </a:prstGeom>
        <a:no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fr-FR" sz="1050" kern="1200" dirty="0" smtClean="0"/>
            <a:t>Renforcer la compétitivité et la synergie des compétences régionales</a:t>
          </a:r>
          <a:endParaRPr lang="fr-FR" sz="1050" kern="1200" dirty="0"/>
        </a:p>
      </dsp:txBody>
      <dsp:txXfrm rot="-5400000">
        <a:off x="1244299" y="1085925"/>
        <a:ext cx="2176420" cy="659269"/>
      </dsp:txXfrm>
    </dsp:sp>
    <dsp:sp modelId="{C2859281-135F-4610-BAD6-13E800485DA8}">
      <dsp:nvSpPr>
        <dsp:cNvPr id="0" name=""/>
        <dsp:cNvSpPr/>
      </dsp:nvSpPr>
      <dsp:spPr>
        <a:xfrm>
          <a:off x="0" y="958935"/>
          <a:ext cx="1244298" cy="91324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b="1" kern="1200" dirty="0" smtClean="0"/>
            <a:t>Objectif</a:t>
          </a:r>
          <a:endParaRPr lang="fr-FR" sz="1600" b="1" kern="1200" dirty="0"/>
        </a:p>
      </dsp:txBody>
      <dsp:txXfrm>
        <a:off x="44581" y="1003516"/>
        <a:ext cx="1155136" cy="824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C55D4-E460-48B0-B664-662452788CAE}">
      <dsp:nvSpPr>
        <dsp:cNvPr id="0" name=""/>
        <dsp:cNvSpPr/>
      </dsp:nvSpPr>
      <dsp:spPr>
        <a:xfrm>
          <a:off x="0" y="7932"/>
          <a:ext cx="4441075" cy="315935"/>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smtClean="0"/>
            <a:t>CERMEL : matériaux élastomères</a:t>
          </a:r>
          <a:endParaRPr lang="fr-FR" sz="1800" b="1" kern="1200" dirty="0"/>
        </a:p>
      </dsp:txBody>
      <dsp:txXfrm>
        <a:off x="0" y="7932"/>
        <a:ext cx="4441075" cy="315935"/>
      </dsp:txXfrm>
    </dsp:sp>
    <dsp:sp modelId="{8D23025A-3631-4B3C-B7B6-FB226204A37E}">
      <dsp:nvSpPr>
        <dsp:cNvPr id="0" name=""/>
        <dsp:cNvSpPr/>
      </dsp:nvSpPr>
      <dsp:spPr>
        <a:xfrm>
          <a:off x="0" y="408603"/>
          <a:ext cx="44410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0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FR" sz="1600" kern="1200" dirty="0" smtClean="0"/>
            <a:t>Hutchinson (fondateur)</a:t>
          </a:r>
          <a:endParaRPr lang="fr-FR" sz="1600" kern="1200" dirty="0"/>
        </a:p>
      </dsp:txBody>
      <dsp:txXfrm>
        <a:off x="0" y="408603"/>
        <a:ext cx="4441075" cy="563040"/>
      </dsp:txXfrm>
    </dsp:sp>
    <dsp:sp modelId="{971B21C0-8928-475D-8A64-3A25F42E582D}">
      <dsp:nvSpPr>
        <dsp:cNvPr id="0" name=""/>
        <dsp:cNvSpPr/>
      </dsp:nvSpPr>
      <dsp:spPr>
        <a:xfrm>
          <a:off x="0" y="773135"/>
          <a:ext cx="4441075" cy="347371"/>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CERTEM : microélectronique</a:t>
          </a:r>
          <a:endParaRPr lang="fr-FR" sz="1800" kern="1200" dirty="0"/>
        </a:p>
      </dsp:txBody>
      <dsp:txXfrm>
        <a:off x="0" y="773135"/>
        <a:ext cx="4441075" cy="347371"/>
      </dsp:txXfrm>
    </dsp:sp>
    <dsp:sp modelId="{A8224F48-F19A-46FB-A1DE-5A56323C153B}">
      <dsp:nvSpPr>
        <dsp:cNvPr id="0" name=""/>
        <dsp:cNvSpPr/>
      </dsp:nvSpPr>
      <dsp:spPr>
        <a:xfrm>
          <a:off x="0" y="1170148"/>
          <a:ext cx="44410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0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FR" sz="1600" kern="1200" dirty="0" smtClean="0"/>
            <a:t>STMicroelectronics</a:t>
          </a:r>
          <a:endParaRPr lang="fr-FR" sz="1600" kern="1200" dirty="0"/>
        </a:p>
      </dsp:txBody>
      <dsp:txXfrm>
        <a:off x="0" y="1170148"/>
        <a:ext cx="4441075" cy="563040"/>
      </dsp:txXfrm>
    </dsp:sp>
    <dsp:sp modelId="{AB2251C5-8D14-4F1D-985A-9777A5F01B77}">
      <dsp:nvSpPr>
        <dsp:cNvPr id="0" name=""/>
        <dsp:cNvSpPr/>
      </dsp:nvSpPr>
      <dsp:spPr>
        <a:xfrm>
          <a:off x="0" y="1567166"/>
          <a:ext cx="4441075" cy="36090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CERPP : </a:t>
          </a:r>
          <a:r>
            <a:rPr lang="fr-FR" sz="1800" kern="1200" dirty="0" err="1" smtClean="0"/>
            <a:t>radiopharmaceutiques</a:t>
          </a:r>
          <a:endParaRPr lang="fr-FR" sz="1800" kern="1200" dirty="0"/>
        </a:p>
      </dsp:txBody>
      <dsp:txXfrm>
        <a:off x="0" y="1567166"/>
        <a:ext cx="4441075" cy="360909"/>
      </dsp:txXfrm>
    </dsp:sp>
    <dsp:sp modelId="{0F1F1E7A-4B02-471B-A983-58310C189060}">
      <dsp:nvSpPr>
        <dsp:cNvPr id="0" name=""/>
        <dsp:cNvSpPr/>
      </dsp:nvSpPr>
      <dsp:spPr>
        <a:xfrm>
          <a:off x="0" y="1996672"/>
          <a:ext cx="4441075" cy="5630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4100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FR" sz="1600" kern="1200" dirty="0" err="1" smtClean="0"/>
            <a:t>Cyclopharma</a:t>
          </a:r>
          <a:endParaRPr lang="fr-FR" sz="1600" kern="1200" dirty="0"/>
        </a:p>
      </dsp:txBody>
      <dsp:txXfrm>
        <a:off x="0" y="1996672"/>
        <a:ext cx="4441075" cy="563040"/>
      </dsp:txXfrm>
    </dsp:sp>
    <dsp:sp modelId="{92505D40-6055-49A6-B27E-46326C0214F1}">
      <dsp:nvSpPr>
        <dsp:cNvPr id="0" name=""/>
        <dsp:cNvSpPr/>
      </dsp:nvSpPr>
      <dsp:spPr>
        <a:xfrm>
          <a:off x="0" y="2427368"/>
          <a:ext cx="4441075" cy="363958"/>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CEROC : outils coupants</a:t>
          </a:r>
          <a:endParaRPr lang="fr-FR" sz="1800" kern="1200" dirty="0"/>
        </a:p>
      </dsp:txBody>
      <dsp:txXfrm>
        <a:off x="0" y="2427368"/>
        <a:ext cx="4441075" cy="363958"/>
      </dsp:txXfrm>
    </dsp:sp>
    <dsp:sp modelId="{754673E5-B319-43AE-B244-2A1980534F9C}">
      <dsp:nvSpPr>
        <dsp:cNvPr id="0" name=""/>
        <dsp:cNvSpPr/>
      </dsp:nvSpPr>
      <dsp:spPr>
        <a:xfrm>
          <a:off x="0" y="2824385"/>
          <a:ext cx="44410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0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FR" sz="1600" kern="1200" dirty="0" err="1" smtClean="0"/>
            <a:t>Safety</a:t>
          </a:r>
          <a:endParaRPr lang="fr-FR" sz="1600" kern="1200" dirty="0"/>
        </a:p>
      </dsp:txBody>
      <dsp:txXfrm>
        <a:off x="0" y="2824385"/>
        <a:ext cx="4441075" cy="563040"/>
      </dsp:txXfrm>
    </dsp:sp>
    <dsp:sp modelId="{B7195AE6-219B-4D41-A034-8B42EBAEE366}">
      <dsp:nvSpPr>
        <dsp:cNvPr id="0" name=""/>
        <dsp:cNvSpPr/>
      </dsp:nvSpPr>
      <dsp:spPr>
        <a:xfrm>
          <a:off x="0" y="3155236"/>
          <a:ext cx="4441075" cy="389271"/>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CERTESENS : technologies du sensoriel</a:t>
          </a:r>
          <a:endParaRPr lang="fr-FR" sz="1800" kern="1200" dirty="0"/>
        </a:p>
      </dsp:txBody>
      <dsp:txXfrm>
        <a:off x="0" y="3155236"/>
        <a:ext cx="4441075" cy="389271"/>
      </dsp:txXfrm>
    </dsp:sp>
    <dsp:sp modelId="{518B1449-0616-4532-A99D-9F0933BF281E}">
      <dsp:nvSpPr>
        <dsp:cNvPr id="0" name=""/>
        <dsp:cNvSpPr/>
      </dsp:nvSpPr>
      <dsp:spPr>
        <a:xfrm>
          <a:off x="0" y="3618423"/>
          <a:ext cx="44410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0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fr-FR" sz="1400" kern="1200" dirty="0" smtClean="0"/>
            <a:t>RCP Design Global / </a:t>
          </a:r>
          <a:r>
            <a:rPr lang="fr-FR" sz="1400" kern="1200" dirty="0" err="1" smtClean="0"/>
            <a:t>Spincontrol</a:t>
          </a:r>
          <a:r>
            <a:rPr lang="fr-FR" sz="1400" kern="1200" dirty="0" smtClean="0"/>
            <a:t> / </a:t>
          </a:r>
          <a:r>
            <a:rPr lang="fr-FR" sz="1400" kern="1200" dirty="0" err="1" smtClean="0"/>
            <a:t>CQFDgustation</a:t>
          </a:r>
          <a:endParaRPr lang="fr-FR" sz="1400" kern="1200" dirty="0"/>
        </a:p>
      </dsp:txBody>
      <dsp:txXfrm>
        <a:off x="0" y="3618423"/>
        <a:ext cx="4441075" cy="563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FBFD4-AF81-4E28-B8F9-558E03901C51}">
      <dsp:nvSpPr>
        <dsp:cNvPr id="0" name=""/>
        <dsp:cNvSpPr/>
      </dsp:nvSpPr>
      <dsp:spPr>
        <a:xfrm>
          <a:off x="0" y="360035"/>
          <a:ext cx="2205244" cy="1323146"/>
        </a:xfrm>
        <a:prstGeom prst="rect">
          <a:avLst/>
        </a:prstGeom>
        <a:solidFill>
          <a:schemeClr val="accent4">
            <a:lumMod val="75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Développer la recherche fondamentale et appliquée inter/intra-disciplinaire</a:t>
          </a:r>
          <a:endParaRPr lang="fr-FR" sz="1400" kern="1200" dirty="0"/>
        </a:p>
      </dsp:txBody>
      <dsp:txXfrm>
        <a:off x="0" y="360035"/>
        <a:ext cx="2205244" cy="1323146"/>
      </dsp:txXfrm>
    </dsp:sp>
    <dsp:sp modelId="{6BB4FD76-DF92-4727-8522-72C810FEEBB5}">
      <dsp:nvSpPr>
        <dsp:cNvPr id="0" name=""/>
        <dsp:cNvSpPr/>
      </dsp:nvSpPr>
      <dsp:spPr>
        <a:xfrm>
          <a:off x="2425769" y="360035"/>
          <a:ext cx="2205244" cy="1323146"/>
        </a:xfrm>
        <a:prstGeom prst="rect">
          <a:avLst/>
        </a:prstGeom>
        <a:solidFill>
          <a:schemeClr val="accent4">
            <a:lumMod val="75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Favoriser les transferts de technologies et de compétences entre les secteurs </a:t>
          </a:r>
          <a:endParaRPr lang="fr-FR" sz="1400" kern="1200" dirty="0"/>
        </a:p>
      </dsp:txBody>
      <dsp:txXfrm>
        <a:off x="2425769" y="360035"/>
        <a:ext cx="2205244" cy="1323146"/>
      </dsp:txXfrm>
    </dsp:sp>
    <dsp:sp modelId="{121D1F40-5742-4523-930F-146AE856103C}">
      <dsp:nvSpPr>
        <dsp:cNvPr id="0" name=""/>
        <dsp:cNvSpPr/>
      </dsp:nvSpPr>
      <dsp:spPr>
        <a:xfrm>
          <a:off x="4851539" y="360042"/>
          <a:ext cx="2205244" cy="1323133"/>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Mettre en place un service aux entreprises qui souhaitent innover par le sensoriel</a:t>
          </a:r>
          <a:endParaRPr lang="fr-FR" sz="1400" kern="1200" dirty="0"/>
        </a:p>
      </dsp:txBody>
      <dsp:txXfrm>
        <a:off x="4851539" y="360042"/>
        <a:ext cx="2205244" cy="13231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F7080-9ABD-44E8-BB36-188095EE00FD}">
      <dsp:nvSpPr>
        <dsp:cNvPr id="0" name=""/>
        <dsp:cNvSpPr/>
      </dsp:nvSpPr>
      <dsp:spPr>
        <a:xfrm>
          <a:off x="0" y="2738020"/>
          <a:ext cx="8712968" cy="1796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fr-FR" sz="3400" kern="1200" dirty="0" smtClean="0"/>
            <a:t>Institution d’accueil</a:t>
          </a:r>
          <a:endParaRPr lang="fr-FR" sz="3400" kern="1200" dirty="0"/>
        </a:p>
      </dsp:txBody>
      <dsp:txXfrm>
        <a:off x="0" y="2738020"/>
        <a:ext cx="8712968" cy="970076"/>
      </dsp:txXfrm>
    </dsp:sp>
    <dsp:sp modelId="{F081D276-376F-4DC7-83CF-F66BF470E611}">
      <dsp:nvSpPr>
        <dsp:cNvPr id="0" name=""/>
        <dsp:cNvSpPr/>
      </dsp:nvSpPr>
      <dsp:spPr>
        <a:xfrm>
          <a:off x="0" y="3672168"/>
          <a:ext cx="4356483" cy="8263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fr-FR" sz="1500" kern="1200" dirty="0" smtClean="0"/>
            <a:t>Universités, organismes de recherche, entreprises, PME, ONG, organisations internationales, centres de recherche de la CE…</a:t>
          </a:r>
          <a:endParaRPr lang="fr-FR" sz="1500" kern="1200" dirty="0"/>
        </a:p>
      </dsp:txBody>
      <dsp:txXfrm>
        <a:off x="0" y="3672168"/>
        <a:ext cx="4356483" cy="826361"/>
      </dsp:txXfrm>
    </dsp:sp>
    <dsp:sp modelId="{73793256-CBC9-483D-B97E-CFB51076103E}">
      <dsp:nvSpPr>
        <dsp:cNvPr id="0" name=""/>
        <dsp:cNvSpPr/>
      </dsp:nvSpPr>
      <dsp:spPr>
        <a:xfrm>
          <a:off x="4356484" y="3672168"/>
          <a:ext cx="4356483" cy="8263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fr-FR" sz="1500" kern="1200" dirty="0" smtClean="0"/>
            <a:t>Tous les pays sont éligibles</a:t>
          </a:r>
        </a:p>
      </dsp:txBody>
      <dsp:txXfrm>
        <a:off x="4356484" y="3672168"/>
        <a:ext cx="4356483" cy="826361"/>
      </dsp:txXfrm>
    </dsp:sp>
    <dsp:sp modelId="{0AF92FE9-D66B-4EDD-9B55-BCF843DD6F53}">
      <dsp:nvSpPr>
        <dsp:cNvPr id="0" name=""/>
        <dsp:cNvSpPr/>
      </dsp:nvSpPr>
      <dsp:spPr>
        <a:xfrm rot="10800000">
          <a:off x="0" y="2045"/>
          <a:ext cx="8712968" cy="276292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fr-FR" sz="3400" kern="1200" dirty="0" smtClean="0"/>
            <a:t>Candidat</a:t>
          </a:r>
          <a:endParaRPr lang="fr-FR" sz="3400" kern="1200" dirty="0"/>
        </a:p>
      </dsp:txBody>
      <dsp:txXfrm rot="-10800000">
        <a:off x="0" y="2045"/>
        <a:ext cx="8712968" cy="969785"/>
      </dsp:txXfrm>
    </dsp:sp>
    <dsp:sp modelId="{60EEEB8B-CB8A-4125-911C-2ECD005A947A}">
      <dsp:nvSpPr>
        <dsp:cNvPr id="0" name=""/>
        <dsp:cNvSpPr/>
      </dsp:nvSpPr>
      <dsp:spPr>
        <a:xfrm>
          <a:off x="0" y="971831"/>
          <a:ext cx="2178241" cy="8261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err="1" smtClean="0"/>
            <a:t>Chercheur</a:t>
          </a:r>
          <a:r>
            <a:rPr lang="en-US" sz="1500" kern="1200" dirty="0" smtClean="0"/>
            <a:t> </a:t>
          </a:r>
          <a:r>
            <a:rPr lang="en-US" sz="1500" kern="1200" dirty="0" err="1" smtClean="0"/>
            <a:t>expérimenté</a:t>
          </a:r>
          <a:endParaRPr lang="fr-FR" sz="1500" kern="1200" dirty="0"/>
        </a:p>
      </dsp:txBody>
      <dsp:txXfrm>
        <a:off x="0" y="971831"/>
        <a:ext cx="2178241" cy="826113"/>
      </dsp:txXfrm>
    </dsp:sp>
    <dsp:sp modelId="{B9DACAB7-031E-4293-888B-DA167FD39DF1}">
      <dsp:nvSpPr>
        <dsp:cNvPr id="0" name=""/>
        <dsp:cNvSpPr/>
      </dsp:nvSpPr>
      <dsp:spPr>
        <a:xfrm>
          <a:off x="2178242" y="971831"/>
          <a:ext cx="2178241" cy="8261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err="1" smtClean="0"/>
            <a:t>Toutes</a:t>
          </a:r>
          <a:r>
            <a:rPr lang="en-US" sz="1500" kern="1200" dirty="0" smtClean="0"/>
            <a:t> </a:t>
          </a:r>
          <a:r>
            <a:rPr lang="en-US" sz="1500" kern="1200" dirty="0" err="1" smtClean="0"/>
            <a:t>nationalités</a:t>
          </a:r>
          <a:endParaRPr lang="en-US" sz="1500" kern="1200" dirty="0" smtClean="0"/>
        </a:p>
      </dsp:txBody>
      <dsp:txXfrm>
        <a:off x="2178242" y="971831"/>
        <a:ext cx="2178241" cy="826113"/>
      </dsp:txXfrm>
    </dsp:sp>
    <dsp:sp modelId="{8D536FEB-1968-42C4-BCC3-B77D75830416}">
      <dsp:nvSpPr>
        <dsp:cNvPr id="0" name=""/>
        <dsp:cNvSpPr/>
      </dsp:nvSpPr>
      <dsp:spPr>
        <a:xfrm>
          <a:off x="4356484" y="971831"/>
          <a:ext cx="2178241" cy="8261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err="1" smtClean="0"/>
            <a:t>Tous</a:t>
          </a:r>
          <a:r>
            <a:rPr lang="en-US" sz="1500" kern="1200" dirty="0" smtClean="0"/>
            <a:t> </a:t>
          </a:r>
          <a:r>
            <a:rPr lang="en-US" sz="1500" kern="1200" dirty="0" err="1" smtClean="0"/>
            <a:t>domaines</a:t>
          </a:r>
          <a:r>
            <a:rPr lang="en-US" sz="1500" kern="1200" dirty="0" smtClean="0"/>
            <a:t> de </a:t>
          </a:r>
          <a:r>
            <a:rPr lang="en-US" sz="1500" kern="1200" dirty="0" err="1" smtClean="0"/>
            <a:t>recherche</a:t>
          </a:r>
          <a:endParaRPr lang="en-US" sz="1500" kern="1200" dirty="0" smtClean="0"/>
        </a:p>
      </dsp:txBody>
      <dsp:txXfrm>
        <a:off x="4356484" y="971831"/>
        <a:ext cx="2178241" cy="826113"/>
      </dsp:txXfrm>
    </dsp:sp>
    <dsp:sp modelId="{4787D8E3-63E2-4F02-867E-CA18D1F2445B}">
      <dsp:nvSpPr>
        <dsp:cNvPr id="0" name=""/>
        <dsp:cNvSpPr/>
      </dsp:nvSpPr>
      <dsp:spPr>
        <a:xfrm>
          <a:off x="6534726" y="971831"/>
          <a:ext cx="2178241" cy="8261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b="1" kern="1200" dirty="0" err="1" smtClean="0"/>
            <a:t>Mobilité</a:t>
          </a:r>
          <a:r>
            <a:rPr lang="en-US" sz="1500" b="1" kern="1200" dirty="0" smtClean="0"/>
            <a:t>!!</a:t>
          </a:r>
        </a:p>
      </dsp:txBody>
      <dsp:txXfrm>
        <a:off x="6534726" y="971831"/>
        <a:ext cx="2178241" cy="826113"/>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1A6B4-02A6-F842-BE3A-AF9AC440FA37}" type="datetimeFigureOut">
              <a:rPr lang="fr-FR" smtClean="0"/>
              <a:pPr/>
              <a:t>30/04/13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CD1B9-F9AC-1849-8ACA-7D3D392A7920}" type="slidenum">
              <a:rPr lang="fr-FR" smtClean="0"/>
              <a:pPr/>
              <a:t>‹#›</a:t>
            </a:fld>
            <a:endParaRPr lang="fr-FR"/>
          </a:p>
        </p:txBody>
      </p:sp>
    </p:spTree>
    <p:extLst>
      <p:ext uri="{BB962C8B-B14F-4D97-AF65-F5344CB8AC3E}">
        <p14:creationId xmlns:p14="http://schemas.microsoft.com/office/powerpoint/2010/main" val="7056339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8754FD2-2B7E-4F0F-B667-4F5A845B2866}"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2D69B979-95C3-4AF9-8680-F5E421D875BE}" type="datetimeFigureOut">
              <a:rPr lang="fr-FR" smtClean="0"/>
              <a:pPr/>
              <a:t>30/04/13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5508104" y="5949280"/>
            <a:ext cx="3178696" cy="720080"/>
          </a:xfrm>
          <a:prstGeom prst="rect">
            <a:avLst/>
          </a:prstGeom>
        </p:spPr>
        <p:txBody>
          <a:bodyPr/>
          <a:lstStyle/>
          <a:p>
            <a:fld id="{7370C5F2-5BA9-4504-9C80-0190B86E0B0F}"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Image 6" descr="logo PRES.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87824" y="5877272"/>
            <a:ext cx="1182067" cy="779525"/>
          </a:xfrm>
          <a:prstGeom prst="rect">
            <a:avLst/>
          </a:prstGeom>
        </p:spPr>
      </p:pic>
      <p:pic>
        <p:nvPicPr>
          <p:cNvPr id="8" name="Image 7" descr="logo Europe Recherche.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83968" y="5949280"/>
            <a:ext cx="1218007" cy="753241"/>
          </a:xfrm>
          <a:prstGeom prst="rect">
            <a:avLst/>
          </a:prstGeom>
        </p:spPr>
      </p:pic>
      <p:pic>
        <p:nvPicPr>
          <p:cNvPr id="9" name="Image 8" descr="logo LÉA.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7544" y="5877272"/>
            <a:ext cx="794130" cy="798545"/>
          </a:xfrm>
          <a:prstGeom prst="rect">
            <a:avLst/>
          </a:prstGeom>
        </p:spPr>
      </p:pic>
      <p:pic>
        <p:nvPicPr>
          <p:cNvPr id="10" name="Image 9" descr="logo chaire Unesco3.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31640" y="5949280"/>
            <a:ext cx="1597336" cy="747107"/>
          </a:xfrm>
          <a:prstGeom prst="rect">
            <a:avLst/>
          </a:prstGeom>
        </p:spPr>
      </p:pic>
      <p:sp>
        <p:nvSpPr>
          <p:cNvPr id="12" name="ZoneTexte 11"/>
          <p:cNvSpPr txBox="1"/>
          <p:nvPr userDrawn="1"/>
        </p:nvSpPr>
        <p:spPr>
          <a:xfrm>
            <a:off x="5580112" y="5941729"/>
            <a:ext cx="3312368" cy="738664"/>
          </a:xfrm>
          <a:prstGeom prst="rect">
            <a:avLst/>
          </a:prstGeom>
          <a:noFill/>
        </p:spPr>
        <p:txBody>
          <a:bodyPr wrap="square" rtlCol="0">
            <a:spAutoFit/>
          </a:bodyPr>
          <a:lstStyle/>
          <a:p>
            <a:pPr algn="r"/>
            <a:r>
              <a:rPr lang="fr-FR" sz="1400" dirty="0" smtClean="0"/>
              <a:t>Séminaire </a:t>
            </a:r>
          </a:p>
          <a:p>
            <a:pPr algn="r"/>
            <a:r>
              <a:rPr lang="fr-FR" sz="1400" dirty="0" smtClean="0"/>
              <a:t>Modes de financement de la recherche</a:t>
            </a:r>
          </a:p>
          <a:p>
            <a:pPr algn="r"/>
            <a:r>
              <a:rPr lang="fr-FR" sz="1400" dirty="0" smtClean="0"/>
              <a:t>Mardi 30 avril 2013</a:t>
            </a:r>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ondation.nestle.fr/comprendre/les-bourses-de-recherche-scientifique/" TargetMode="External"/><Relationship Id="rId4" Type="http://schemas.openxmlformats.org/officeDocument/2006/relationships/image" Target="../media/image11.jpeg"/><Relationship Id="rId5" Type="http://schemas.openxmlformats.org/officeDocument/2006/relationships/hyperlink" Target="http://fondation.nestle.fr/comprendre/les-projets-de-recherche/" TargetMode="External"/><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www.institut-benjamin-delessert.net/opencms/sites/fr/prix/rechprojets.html"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ondation.nestle.fr/comprendre/les-projets-de-recherche/"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www.institutdanone.org/financer-recherche/appel-d-offres-institut-danone/"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www.alimentation-sante.org/aap2012/"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www.institut-benjamin-delessert.net/opencms/sites/fr/prix/rechprojets.html"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msh.univ-tours.fr/page/presentation-0" TargetMode="External"/><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hyperlink" Target="mailto:laurence.rageot@univ-tours.fr" TargetMode="Externa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 Id="rId3"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6.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ird.fr/nos-programmes/programmes-de-recherche/arcus-ii-paca-bresil" TargetMode="External"/><Relationship Id="rId3" Type="http://schemas.openxmlformats.org/officeDocument/2006/relationships/hyperlink" Target="https://arcusceres.univmed.fr/"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83.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 Id="rId3" Type="http://schemas.openxmlformats.org/officeDocument/2006/relationships/image" Target="../media/image5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5"/>
            <a:ext cx="8229600" cy="3168352"/>
          </a:xfrm>
        </p:spPr>
        <p:txBody>
          <a:bodyPr/>
          <a:lstStyle/>
          <a:p>
            <a:pPr marL="0" indent="0" algn="ctr">
              <a:buNone/>
            </a:pPr>
            <a:r>
              <a:rPr lang="fr-FR" dirty="0" smtClean="0"/>
              <a:t>Séminaire </a:t>
            </a:r>
          </a:p>
          <a:p>
            <a:pPr marL="0" indent="0" algn="ctr">
              <a:buNone/>
            </a:pPr>
            <a:r>
              <a:rPr lang="fr-FR" dirty="0"/>
              <a:t>M</a:t>
            </a:r>
            <a:r>
              <a:rPr lang="fr-FR" dirty="0" smtClean="0"/>
              <a:t>odes de financement </a:t>
            </a:r>
          </a:p>
          <a:p>
            <a:pPr marL="0" indent="0" algn="ctr">
              <a:buNone/>
            </a:pPr>
            <a:r>
              <a:rPr lang="fr-FR" dirty="0" smtClean="0"/>
              <a:t>de la recherche</a:t>
            </a:r>
          </a:p>
          <a:p>
            <a:pPr marL="0" indent="0" algn="ctr">
              <a:buNone/>
            </a:pPr>
            <a:endParaRPr lang="fr-FR" dirty="0"/>
          </a:p>
          <a:p>
            <a:pPr marL="0" indent="0" algn="ctr">
              <a:buNone/>
            </a:pPr>
            <a:r>
              <a:rPr lang="fr-FR" dirty="0" smtClean="0"/>
              <a:t>Mardi 30 avril 2013</a:t>
            </a:r>
            <a:endParaRPr lang="fr-FR" dirty="0"/>
          </a:p>
        </p:txBody>
      </p:sp>
    </p:spTree>
    <p:extLst>
      <p:ext uri="{BB962C8B-B14F-4D97-AF65-F5344CB8AC3E}">
        <p14:creationId xmlns:p14="http://schemas.microsoft.com/office/powerpoint/2010/main" val="108178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26135" t="11769" r="18180" b="5499"/>
          <a:stretch>
            <a:fillRect/>
          </a:stretch>
        </p:blipFill>
        <p:spPr bwMode="auto">
          <a:xfrm>
            <a:off x="755575" y="193783"/>
            <a:ext cx="7176849" cy="666421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5850" t="29000" r="30050" b="16400"/>
          <a:stretch>
            <a:fillRect/>
          </a:stretch>
        </p:blipFill>
        <p:spPr bwMode="auto">
          <a:xfrm>
            <a:off x="2843808" y="2177480"/>
            <a:ext cx="6048672" cy="4680520"/>
          </a:xfrm>
          <a:prstGeom prst="rect">
            <a:avLst/>
          </a:prstGeom>
          <a:noFill/>
          <a:ln w="9525">
            <a:noFill/>
            <a:miter lim="800000"/>
            <a:headEnd/>
            <a:tailEnd/>
          </a:ln>
        </p:spPr>
      </p:pic>
      <p:sp>
        <p:nvSpPr>
          <p:cNvPr id="2" name="Titre 1"/>
          <p:cNvSpPr>
            <a:spLocks noGrp="1"/>
          </p:cNvSpPr>
          <p:nvPr>
            <p:ph type="title"/>
          </p:nvPr>
        </p:nvSpPr>
        <p:spPr/>
        <p:txBody>
          <a:bodyPr/>
          <a:lstStyle/>
          <a:p>
            <a:r>
              <a:rPr lang="fr-FR" dirty="0" smtClean="0"/>
              <a:t>Exemple</a:t>
            </a:r>
            <a:endParaRPr lang="fr-FR" dirty="0"/>
          </a:p>
        </p:txBody>
      </p:sp>
    </p:spTree>
    <p:extLst>
      <p:ext uri="{BB962C8B-B14F-4D97-AF65-F5344CB8AC3E}">
        <p14:creationId xmlns:p14="http://schemas.microsoft.com/office/powerpoint/2010/main" val="4111722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t>Programme :</a:t>
            </a:r>
          </a:p>
          <a:p>
            <a:pPr marL="0" indent="0">
              <a:buNone/>
            </a:pPr>
            <a:endParaRPr lang="fr-FR" sz="1400" dirty="0" smtClean="0"/>
          </a:p>
          <a:p>
            <a:pPr marL="0" indent="0">
              <a:buNone/>
            </a:pPr>
            <a:r>
              <a:rPr lang="fr-FR" sz="2000" dirty="0" smtClean="0"/>
              <a:t>9h : accueil café</a:t>
            </a:r>
            <a:endParaRPr lang="fr-FR" sz="2000" dirty="0"/>
          </a:p>
          <a:p>
            <a:pPr marL="0" indent="0">
              <a:buNone/>
            </a:pPr>
            <a:endParaRPr lang="fr-FR" sz="1400" dirty="0" smtClean="0"/>
          </a:p>
          <a:p>
            <a:pPr marL="0" indent="0">
              <a:buNone/>
            </a:pPr>
            <a:r>
              <a:rPr lang="fr-FR" sz="2000" dirty="0" smtClean="0"/>
              <a:t>9h30 : </a:t>
            </a:r>
            <a:r>
              <a:rPr lang="fr-FR" sz="2000" dirty="0" smtClean="0">
                <a:solidFill>
                  <a:schemeClr val="accent6">
                    <a:lumMod val="75000"/>
                  </a:schemeClr>
                </a:solidFill>
              </a:rPr>
              <a:t>Partie 1 - Présentation des différents types de financements</a:t>
            </a:r>
          </a:p>
          <a:p>
            <a:pPr marL="0" indent="0">
              <a:buNone/>
            </a:pPr>
            <a:r>
              <a:rPr lang="fr-FR" sz="2000" dirty="0" smtClean="0"/>
              <a:t>11h00 : pause</a:t>
            </a:r>
          </a:p>
          <a:p>
            <a:pPr marL="0" indent="0">
              <a:buNone/>
            </a:pPr>
            <a:r>
              <a:rPr lang="fr-FR" sz="2000" dirty="0" smtClean="0"/>
              <a:t>11h45 : </a:t>
            </a:r>
            <a:r>
              <a:rPr lang="fr-FR" sz="2000" dirty="0">
                <a:solidFill>
                  <a:schemeClr val="accent6">
                    <a:lumMod val="75000"/>
                  </a:schemeClr>
                </a:solidFill>
              </a:rPr>
              <a:t>Partie 1 - Présentation des différents types de </a:t>
            </a:r>
            <a:r>
              <a:rPr lang="fr-FR" sz="2000" dirty="0" smtClean="0">
                <a:solidFill>
                  <a:schemeClr val="accent6">
                    <a:lumMod val="75000"/>
                  </a:schemeClr>
                </a:solidFill>
              </a:rPr>
              <a:t>financements </a:t>
            </a:r>
            <a:r>
              <a:rPr lang="fr-FR" sz="2000" dirty="0" smtClean="0"/>
              <a:t>(suite et fin)</a:t>
            </a:r>
          </a:p>
          <a:p>
            <a:pPr marL="0" indent="0">
              <a:buNone/>
            </a:pPr>
            <a:endParaRPr lang="fr-FR" sz="1400" dirty="0" smtClean="0"/>
          </a:p>
          <a:p>
            <a:pPr marL="0" indent="0">
              <a:buNone/>
            </a:pPr>
            <a:r>
              <a:rPr lang="fr-FR" sz="2000" dirty="0" smtClean="0"/>
              <a:t>12h30 : repas</a:t>
            </a:r>
          </a:p>
          <a:p>
            <a:pPr marL="0" indent="0">
              <a:buNone/>
            </a:pPr>
            <a:endParaRPr lang="fr-FR" sz="1400" dirty="0"/>
          </a:p>
          <a:p>
            <a:pPr marL="0" indent="0">
              <a:buNone/>
            </a:pPr>
            <a:r>
              <a:rPr lang="fr-FR" sz="2000" dirty="0"/>
              <a:t>14h30 : </a:t>
            </a:r>
            <a:r>
              <a:rPr lang="fr-FR" sz="2000" dirty="0">
                <a:solidFill>
                  <a:srgbClr val="E46C0A"/>
                </a:solidFill>
              </a:rPr>
              <a:t>Partie 2 - Conseils et outils pour le montage de projet </a:t>
            </a:r>
          </a:p>
          <a:p>
            <a:pPr marL="0" indent="0">
              <a:buNone/>
            </a:pPr>
            <a:r>
              <a:rPr lang="fr-FR" sz="2000" dirty="0" smtClean="0"/>
              <a:t>15h30 </a:t>
            </a:r>
            <a:r>
              <a:rPr lang="fr-FR" sz="2000" dirty="0"/>
              <a:t>: pause</a:t>
            </a:r>
          </a:p>
          <a:p>
            <a:pPr marL="0" indent="0">
              <a:buNone/>
            </a:pPr>
            <a:endParaRPr lang="fr-FR" sz="1400" dirty="0"/>
          </a:p>
          <a:p>
            <a:pPr marL="0" indent="0">
              <a:buNone/>
            </a:pPr>
            <a:r>
              <a:rPr lang="fr-FR" sz="2000" dirty="0">
                <a:solidFill>
                  <a:srgbClr val="558ED5"/>
                </a:solidFill>
              </a:rPr>
              <a:t>15h45 : Partie 3 - Ateliers</a:t>
            </a:r>
            <a:endParaRPr lang="fr-FR" sz="1600" dirty="0">
              <a:solidFill>
                <a:srgbClr val="558ED5"/>
              </a:solidFill>
            </a:endParaRPr>
          </a:p>
          <a:p>
            <a:pPr marL="0" indent="0">
              <a:buNone/>
            </a:pPr>
            <a:endParaRPr lang="fr-FR" sz="1400" dirty="0" smtClean="0"/>
          </a:p>
          <a:p>
            <a:pPr marL="0" indent="0">
              <a:buNone/>
            </a:pPr>
            <a:r>
              <a:rPr lang="fr-FR" sz="2000" dirty="0"/>
              <a:t>17h30 : fin du séminaire</a:t>
            </a:r>
          </a:p>
          <a:p>
            <a:pPr marL="457200" indent="-457200">
              <a:buAutoNum type="arabicPeriod"/>
            </a:pPr>
            <a:endParaRPr lang="fr-FR" sz="2000" dirty="0"/>
          </a:p>
        </p:txBody>
      </p:sp>
    </p:spTree>
    <p:extLst>
      <p:ext uri="{BB962C8B-B14F-4D97-AF65-F5344CB8AC3E}">
        <p14:creationId xmlns:p14="http://schemas.microsoft.com/office/powerpoint/2010/main" val="7846216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464414892"/>
              </p:ext>
            </p:extLst>
          </p:nvPr>
        </p:nvGraphicFramePr>
        <p:xfrm>
          <a:off x="1258488" y="155758"/>
          <a:ext cx="6553872" cy="5793522"/>
        </p:xfrm>
        <a:graphic>
          <a:graphicData uri="http://schemas.openxmlformats.org/drawingml/2006/table">
            <a:tbl>
              <a:tblPr/>
              <a:tblGrid>
                <a:gridCol w="2184624"/>
                <a:gridCol w="1092312"/>
                <a:gridCol w="1092312"/>
                <a:gridCol w="1092312"/>
                <a:gridCol w="1092312"/>
              </a:tblGrid>
              <a:tr h="152984">
                <a:tc gridSpan="4">
                  <a:txBody>
                    <a:bodyPr/>
                    <a:lstStyle/>
                    <a:p>
                      <a:pPr algn="l" fontAlgn="b"/>
                      <a:r>
                        <a:rPr lang="fr-FR" sz="700" b="0" i="0" u="none" strike="noStrike">
                          <a:solidFill>
                            <a:srgbClr val="FF0000"/>
                          </a:solidFill>
                          <a:effectLst/>
                          <a:latin typeface="Calibri"/>
                        </a:rPr>
                        <a:t>- Pour la session 1 (15h45 à 16h30), entre 3 possibilités :</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FF0000"/>
                        </a:solidFill>
                        <a:effectLst/>
                        <a:latin typeface="Calibri"/>
                      </a:endParaRPr>
                    </a:p>
                  </a:txBody>
                  <a:tcPr marL="7761" marR="7761" marT="7761" marB="0" anchor="b">
                    <a:lnL>
                      <a:noFill/>
                    </a:lnL>
                    <a:lnR>
                      <a:noFill/>
                    </a:lnR>
                    <a:lnT>
                      <a:noFill/>
                    </a:lnT>
                    <a:lnB>
                      <a:noFill/>
                    </a:lnB>
                  </a:tcPr>
                </a:tc>
              </a:tr>
              <a:tr h="152984">
                <a:tc gridSpan="4">
                  <a:txBody>
                    <a:bodyPr/>
                    <a:lstStyle/>
                    <a:p>
                      <a:pPr algn="l" fontAlgn="b"/>
                      <a:r>
                        <a:rPr lang="fr-FR" sz="700" b="0" i="0" u="none" strike="noStrike">
                          <a:solidFill>
                            <a:srgbClr val="3366FF"/>
                          </a:solidFill>
                          <a:effectLst/>
                          <a:latin typeface="Calibri"/>
                        </a:rPr>
                        <a:t>1a- Constituer son réseau international (Annabelle et Aurélie)</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3366FF"/>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Isabelle BIANQUIS et…*</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Robert COURTOIS</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Brigitte GEFFRAY</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gridSpan="4">
                  <a:txBody>
                    <a:bodyPr/>
                    <a:lstStyle/>
                    <a:p>
                      <a:pPr algn="l" fontAlgn="b"/>
                      <a:r>
                        <a:rPr lang="fr-FR" sz="700" b="0" i="0" u="none" strike="noStrike">
                          <a:solidFill>
                            <a:srgbClr val="3366FF"/>
                          </a:solidFill>
                          <a:effectLst/>
                          <a:latin typeface="Calibri"/>
                        </a:rPr>
                        <a:t>1b- Le sensoriel, un potentiel pour vos projets (Livia)</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3366FF"/>
                        </a:solidFill>
                        <a:effectLst/>
                        <a:latin typeface="Calibri"/>
                      </a:endParaRPr>
                    </a:p>
                  </a:txBody>
                  <a:tcPr marL="7761" marR="7761" marT="7761" marB="0" anchor="b">
                    <a:lnL>
                      <a:noFill/>
                    </a:lnL>
                    <a:lnR>
                      <a:noFill/>
                    </a:lnR>
                    <a:lnT>
                      <a:noFill/>
                    </a:lnT>
                    <a:lnB>
                      <a:noFill/>
                    </a:lnB>
                  </a:tcPr>
                </a:tc>
              </a:tr>
              <a:tr h="152984">
                <a:tc gridSpan="2">
                  <a:txBody>
                    <a:bodyPr/>
                    <a:lstStyle/>
                    <a:p>
                      <a:pPr algn="l" fontAlgn="b"/>
                      <a:r>
                        <a:rPr lang="fr-FR" sz="700" b="0" i="0" u="none" strike="noStrike">
                          <a:solidFill>
                            <a:srgbClr val="000000"/>
                          </a:solidFill>
                          <a:effectLst/>
                          <a:latin typeface="Calibri"/>
                        </a:rPr>
                        <a:t>Marie-Pierre HORARD-HERBIN°</a:t>
                      </a:r>
                    </a:p>
                  </a:txBody>
                  <a:tcPr marL="7761" marR="7761" marT="7761" marB="0" anchor="b">
                    <a:lnL>
                      <a:noFill/>
                    </a:lnL>
                    <a:lnR>
                      <a:noFill/>
                    </a:lnR>
                    <a:lnT>
                      <a:noFill/>
                    </a:lnT>
                    <a:lnB>
                      <a:noFill/>
                    </a:lnB>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Ana Paula SENN ?</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gridSpan="3">
                  <a:txBody>
                    <a:bodyPr/>
                    <a:lstStyle/>
                    <a:p>
                      <a:pPr algn="l" fontAlgn="b"/>
                      <a:r>
                        <a:rPr lang="fr-FR" sz="700" b="0" i="0" u="none" strike="noStrike">
                          <a:solidFill>
                            <a:srgbClr val="3366FF"/>
                          </a:solidFill>
                          <a:effectLst/>
                          <a:latin typeface="Calibri"/>
                        </a:rPr>
                        <a:t>1c- Valorisation de la recherche (Emily et Mélanie) </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3366FF"/>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3366FF"/>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...Isabelle BIANQUIS*</a:t>
                      </a:r>
                    </a:p>
                  </a:txBody>
                  <a:tcPr marL="7761" marR="7761" marT="7761" marB="0" anchor="b">
                    <a:lnL>
                      <a:noFill/>
                    </a:lnL>
                    <a:lnR>
                      <a:noFill/>
                    </a:lnR>
                    <a:lnT>
                      <a:noFill/>
                    </a:lnT>
                    <a:lnB>
                      <a:noFill/>
                    </a:lnB>
                  </a:tcPr>
                </a:tc>
                <a:tc>
                  <a:txBody>
                    <a:bodyPr/>
                    <a:lstStyle/>
                    <a:p>
                      <a:pPr algn="l" fontAlgn="b"/>
                      <a:endParaRPr lang="fr-FR" sz="700" b="0" i="0" u="none" strike="noStrike">
                        <a:solidFill>
                          <a:srgbClr val="3366FF"/>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3366FF"/>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3366FF"/>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3366FF"/>
                        </a:solidFill>
                        <a:effectLst/>
                        <a:latin typeface="Calibri"/>
                      </a:endParaRPr>
                    </a:p>
                  </a:txBody>
                  <a:tcPr marL="7761" marR="7761" marT="7761" marB="0" anchor="b">
                    <a:lnL>
                      <a:noFill/>
                    </a:lnL>
                    <a:lnR>
                      <a:noFill/>
                    </a:lnR>
                    <a:lnT>
                      <a:noFill/>
                    </a:lnT>
                    <a:lnB>
                      <a:noFill/>
                    </a:lnB>
                  </a:tcPr>
                </a:tc>
              </a:tr>
              <a:tr h="152984">
                <a:tc gridSpan="2">
                  <a:txBody>
                    <a:bodyPr/>
                    <a:lstStyle/>
                    <a:p>
                      <a:pPr algn="l" fontAlgn="b"/>
                      <a:r>
                        <a:rPr lang="fr-FR" sz="700" b="0" i="0" u="none" strike="noStrike">
                          <a:solidFill>
                            <a:srgbClr val="000000"/>
                          </a:solidFill>
                          <a:effectLst/>
                          <a:latin typeface="Calibri"/>
                        </a:rPr>
                        <a:t>Markéta BRAINE-SUPKOVA</a:t>
                      </a:r>
                    </a:p>
                  </a:txBody>
                  <a:tcPr marL="7761" marR="7761" marT="7761" marB="0" anchor="b">
                    <a:lnL>
                      <a:noFill/>
                    </a:lnL>
                    <a:lnR>
                      <a:noFill/>
                    </a:lnR>
                    <a:lnT>
                      <a:noFill/>
                    </a:lnT>
                    <a:lnB>
                      <a:noFill/>
                    </a:lnB>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Nicolas RADUGET</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gridSpan="2">
                  <a:txBody>
                    <a:bodyPr/>
                    <a:lstStyle/>
                    <a:p>
                      <a:pPr algn="l" fontAlgn="b"/>
                      <a:r>
                        <a:rPr lang="fr-FR" sz="700" b="0" i="0" u="none" strike="noStrike">
                          <a:solidFill>
                            <a:srgbClr val="000000"/>
                          </a:solidFill>
                          <a:effectLst/>
                          <a:latin typeface="Calibri"/>
                        </a:rPr>
                        <a:t>Jean-Baptiste SCHNEIDER</a:t>
                      </a:r>
                    </a:p>
                  </a:txBody>
                  <a:tcPr marL="7761" marR="7761" marT="7761" marB="0" anchor="b">
                    <a:lnL>
                      <a:noFill/>
                    </a:lnL>
                    <a:lnR>
                      <a:noFill/>
                    </a:lnR>
                    <a:lnT>
                      <a:noFill/>
                    </a:lnT>
                    <a:lnB>
                      <a:noFill/>
                    </a:lnB>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Alexandre TESSIER</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Matthieu LECOUTRE</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Ana Paula SENN ?</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Patrick RAMBOURG</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gridSpan="4">
                  <a:txBody>
                    <a:bodyPr/>
                    <a:lstStyle/>
                    <a:p>
                      <a:pPr algn="l" fontAlgn="b"/>
                      <a:r>
                        <a:rPr lang="fr-FR" sz="700" b="0" i="0" u="none" strike="noStrike">
                          <a:solidFill>
                            <a:srgbClr val="FF0000"/>
                          </a:solidFill>
                          <a:effectLst/>
                          <a:latin typeface="Calibri"/>
                        </a:rPr>
                        <a:t>- Pour la session 2 (16h30-17h15), entre 4 possibilités :</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FF0000"/>
                        </a:solidFill>
                        <a:effectLst/>
                        <a:latin typeface="Calibri"/>
                      </a:endParaRPr>
                    </a:p>
                  </a:txBody>
                  <a:tcPr marL="7761" marR="7761" marT="7761" marB="0" anchor="b">
                    <a:lnL>
                      <a:noFill/>
                    </a:lnL>
                    <a:lnR>
                      <a:noFill/>
                    </a:lnR>
                    <a:lnT>
                      <a:noFill/>
                    </a:lnT>
                    <a:lnB>
                      <a:noFill/>
                    </a:lnB>
                  </a:tcPr>
                </a:tc>
              </a:tr>
              <a:tr h="152984">
                <a:tc gridSpan="5">
                  <a:txBody>
                    <a:bodyPr/>
                    <a:lstStyle/>
                    <a:p>
                      <a:pPr algn="l" fontAlgn="b"/>
                      <a:r>
                        <a:rPr lang="fr-FR" sz="700" b="0" i="0" u="none" strike="noStrike">
                          <a:solidFill>
                            <a:srgbClr val="3366FF"/>
                          </a:solidFill>
                          <a:effectLst/>
                          <a:latin typeface="Calibri"/>
                        </a:rPr>
                        <a:t>2a- Travailler avec des partenaires socio- économiques (Livia et Mélanie)</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52984">
                <a:tc>
                  <a:txBody>
                    <a:bodyPr/>
                    <a:lstStyle/>
                    <a:p>
                      <a:pPr algn="l" fontAlgn="b"/>
                      <a:r>
                        <a:rPr lang="fr-FR" sz="700" b="0" i="0" u="none" strike="noStrike">
                          <a:solidFill>
                            <a:srgbClr val="000000"/>
                          </a:solidFill>
                          <a:effectLst/>
                          <a:latin typeface="Calibri"/>
                        </a:rPr>
                        <a:t>Nicolas RADUGET</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gridSpan="2">
                  <a:txBody>
                    <a:bodyPr/>
                    <a:lstStyle/>
                    <a:p>
                      <a:pPr algn="l" fontAlgn="b"/>
                      <a:r>
                        <a:rPr lang="fr-FR" sz="700" b="0" i="0" u="none" strike="noStrike">
                          <a:solidFill>
                            <a:srgbClr val="000000"/>
                          </a:solidFill>
                          <a:effectLst/>
                          <a:latin typeface="Calibri"/>
                        </a:rPr>
                        <a:t>Jean-Baptiste SCHNEIDER</a:t>
                      </a:r>
                    </a:p>
                  </a:txBody>
                  <a:tcPr marL="7761" marR="7761" marT="7761" marB="0" anchor="b">
                    <a:lnL>
                      <a:noFill/>
                    </a:lnL>
                    <a:lnR>
                      <a:noFill/>
                    </a:lnR>
                    <a:lnT>
                      <a:noFill/>
                    </a:lnT>
                    <a:lnB>
                      <a:noFill/>
                    </a:lnB>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Isabelle BIANQUIS et…*</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Brigitte GEFFRAY</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Ana Paula SENN</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Patrick RAMBOURG</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296033">
                <a:tc gridSpan="5">
                  <a:txBody>
                    <a:bodyPr/>
                    <a:lstStyle/>
                    <a:p>
                      <a:pPr algn="l" fontAlgn="b"/>
                      <a:r>
                        <a:rPr lang="fr-FR" sz="700" b="0" i="0" u="none" strike="noStrike">
                          <a:solidFill>
                            <a:srgbClr val="3366FF"/>
                          </a:solidFill>
                          <a:effectLst/>
                          <a:latin typeface="Calibri"/>
                        </a:rPr>
                        <a:t>2b- Comment monter son budget et financer son colloque international (Annabelle)</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52984">
                <a:tc>
                  <a:txBody>
                    <a:bodyPr/>
                    <a:lstStyle/>
                    <a:p>
                      <a:pPr algn="l" fontAlgn="b"/>
                      <a:r>
                        <a:rPr lang="fr-FR" sz="700" b="0" i="0" u="none" strike="noStrike">
                          <a:solidFill>
                            <a:srgbClr val="000000"/>
                          </a:solidFill>
                          <a:effectLst/>
                          <a:latin typeface="Calibri"/>
                        </a:rPr>
                        <a:t>...Isabelle BIANQUIS*</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Alexandre TESSIER</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gridSpan="4">
                  <a:txBody>
                    <a:bodyPr/>
                    <a:lstStyle/>
                    <a:p>
                      <a:pPr algn="l" fontAlgn="b"/>
                      <a:r>
                        <a:rPr lang="fr-FR" sz="700" b="0" i="0" u="none" strike="noStrike">
                          <a:solidFill>
                            <a:srgbClr val="3366FF"/>
                          </a:solidFill>
                          <a:effectLst/>
                          <a:latin typeface="Calibri"/>
                        </a:rPr>
                        <a:t>2c- L’Europe c’est pas sorcier : le projet européen (Aurélie)</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3366FF"/>
                        </a:solidFill>
                        <a:effectLst/>
                        <a:latin typeface="Calibri"/>
                      </a:endParaRPr>
                    </a:p>
                  </a:txBody>
                  <a:tcPr marL="7761" marR="7761" marT="7761" marB="0" anchor="b">
                    <a:lnL>
                      <a:noFill/>
                    </a:lnL>
                    <a:lnR>
                      <a:noFill/>
                    </a:lnR>
                    <a:lnT>
                      <a:noFill/>
                    </a:lnT>
                    <a:lnB>
                      <a:noFill/>
                    </a:lnB>
                  </a:tcPr>
                </a:tc>
              </a:tr>
              <a:tr h="152984">
                <a:tc gridSpan="2">
                  <a:txBody>
                    <a:bodyPr/>
                    <a:lstStyle/>
                    <a:p>
                      <a:pPr algn="l" fontAlgn="b"/>
                      <a:r>
                        <a:rPr lang="fr-FR" sz="700" b="0" i="0" u="none" strike="noStrike">
                          <a:solidFill>
                            <a:srgbClr val="000000"/>
                          </a:solidFill>
                          <a:effectLst/>
                          <a:latin typeface="Calibri"/>
                        </a:rPr>
                        <a:t>Markéta BRAINE-SUPKOVA</a:t>
                      </a:r>
                    </a:p>
                  </a:txBody>
                  <a:tcPr marL="7761" marR="7761" marT="7761" marB="0" anchor="b">
                    <a:lnL>
                      <a:noFill/>
                    </a:lnL>
                    <a:lnR>
                      <a:noFill/>
                    </a:lnR>
                    <a:lnT>
                      <a:noFill/>
                    </a:lnT>
                    <a:lnB>
                      <a:noFill/>
                    </a:lnB>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Robert COURTOIS</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a:txBody>
                    <a:bodyPr/>
                    <a:lstStyle/>
                    <a:p>
                      <a:pPr algn="l" fontAlgn="b"/>
                      <a:r>
                        <a:rPr lang="fr-FR" sz="700" b="0" i="0" u="none" strike="noStrike">
                          <a:solidFill>
                            <a:srgbClr val="000000"/>
                          </a:solidFill>
                          <a:effectLst/>
                          <a:latin typeface="Calibri"/>
                        </a:rPr>
                        <a:t>Matthieu LECOUTRE</a:t>
                      </a: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296033">
                <a:tc gridSpan="5">
                  <a:txBody>
                    <a:bodyPr/>
                    <a:lstStyle/>
                    <a:p>
                      <a:pPr algn="l" fontAlgn="b"/>
                      <a:r>
                        <a:rPr lang="fr-FR" sz="700" b="0" i="0" u="none" strike="noStrike">
                          <a:solidFill>
                            <a:srgbClr val="3366FF"/>
                          </a:solidFill>
                          <a:effectLst/>
                          <a:latin typeface="Calibri"/>
                        </a:rPr>
                        <a:t>2d- Prise de rendez-vous individuels avec Emily pour travail sur les montages en cours </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52984">
                <a:tc gridSpan="2">
                  <a:txBody>
                    <a:bodyPr/>
                    <a:lstStyle/>
                    <a:p>
                      <a:pPr algn="l" fontAlgn="b"/>
                      <a:r>
                        <a:rPr lang="fr-FR" sz="700" b="0" i="0" u="none" strike="noStrike">
                          <a:solidFill>
                            <a:srgbClr val="000000"/>
                          </a:solidFill>
                          <a:effectLst/>
                          <a:latin typeface="Calibri"/>
                        </a:rPr>
                        <a:t>*se promènera sur les ateliers</a:t>
                      </a:r>
                    </a:p>
                  </a:txBody>
                  <a:tcPr marL="7761" marR="7761" marT="7761" marB="0" anchor="b">
                    <a:lnL>
                      <a:noFill/>
                    </a:lnL>
                    <a:lnR>
                      <a:noFill/>
                    </a:lnR>
                    <a:lnT>
                      <a:noFill/>
                    </a:lnT>
                    <a:lnB>
                      <a:noFill/>
                    </a:lnB>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gridSpan="4">
                  <a:txBody>
                    <a:bodyPr/>
                    <a:lstStyle/>
                    <a:p>
                      <a:pPr algn="l" fontAlgn="b"/>
                      <a:r>
                        <a:rPr lang="fr-FR" sz="700" b="0" i="0" u="none" strike="noStrike">
                          <a:solidFill>
                            <a:srgbClr val="000000"/>
                          </a:solidFill>
                          <a:effectLst/>
                          <a:latin typeface="Calibri"/>
                        </a:rPr>
                        <a:t>°devra parte à 16h15 donc ne fera pas le 2ème atelier</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7761" marR="7761" marT="7761" marB="0" anchor="b">
                    <a:lnL>
                      <a:noFill/>
                    </a:lnL>
                    <a:lnR>
                      <a:noFill/>
                    </a:lnR>
                    <a:lnT>
                      <a:noFill/>
                    </a:lnT>
                    <a:lnB>
                      <a:noFill/>
                    </a:lnB>
                  </a:tcPr>
                </a:tc>
              </a:tr>
              <a:tr h="152984">
                <a:tc gridSpan="5">
                  <a:txBody>
                    <a:bodyPr/>
                    <a:lstStyle/>
                    <a:p>
                      <a:pPr algn="l" fontAlgn="b"/>
                      <a:r>
                        <a:rPr lang="fr-FR" sz="700" b="0" i="0" u="none" strike="noStrike" dirty="0">
                          <a:solidFill>
                            <a:srgbClr val="000000"/>
                          </a:solidFill>
                          <a:effectLst/>
                          <a:latin typeface="Calibri"/>
                        </a:rPr>
                        <a:t>Claude FERRAND ne participera pas aux ateliers, elle doit partir avant</a:t>
                      </a:r>
                    </a:p>
                  </a:txBody>
                  <a:tcPr marL="7761" marR="7761" marT="77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22944886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t>Programme :</a:t>
            </a:r>
          </a:p>
          <a:p>
            <a:pPr marL="0" indent="0">
              <a:buNone/>
            </a:pPr>
            <a:endParaRPr lang="fr-FR" sz="1400" dirty="0" smtClean="0"/>
          </a:p>
          <a:p>
            <a:pPr marL="0" indent="0">
              <a:buNone/>
            </a:pPr>
            <a:r>
              <a:rPr lang="fr-FR" sz="2000" dirty="0" smtClean="0"/>
              <a:t>9h : accueil café</a:t>
            </a:r>
            <a:endParaRPr lang="fr-FR" sz="2000" dirty="0"/>
          </a:p>
          <a:p>
            <a:pPr marL="0" indent="0">
              <a:buNone/>
            </a:pPr>
            <a:endParaRPr lang="fr-FR" sz="1400" dirty="0" smtClean="0"/>
          </a:p>
          <a:p>
            <a:pPr marL="0" indent="0">
              <a:buNone/>
            </a:pPr>
            <a:r>
              <a:rPr lang="fr-FR" sz="2000" dirty="0" smtClean="0"/>
              <a:t>9h30 : </a:t>
            </a:r>
            <a:r>
              <a:rPr lang="fr-FR" sz="2000" dirty="0" smtClean="0">
                <a:solidFill>
                  <a:schemeClr val="accent6">
                    <a:lumMod val="75000"/>
                  </a:schemeClr>
                </a:solidFill>
              </a:rPr>
              <a:t>Partie 1 - Présentation des différents types de financements</a:t>
            </a:r>
          </a:p>
          <a:p>
            <a:pPr marL="0" indent="0">
              <a:buNone/>
            </a:pPr>
            <a:r>
              <a:rPr lang="fr-FR" sz="2000" dirty="0" smtClean="0"/>
              <a:t>11h00 : pause</a:t>
            </a:r>
          </a:p>
          <a:p>
            <a:pPr marL="0" indent="0">
              <a:buNone/>
            </a:pPr>
            <a:r>
              <a:rPr lang="fr-FR" sz="2000" dirty="0" smtClean="0"/>
              <a:t>11h45 : </a:t>
            </a:r>
            <a:r>
              <a:rPr lang="fr-FR" sz="2000" dirty="0">
                <a:solidFill>
                  <a:schemeClr val="accent6">
                    <a:lumMod val="75000"/>
                  </a:schemeClr>
                </a:solidFill>
              </a:rPr>
              <a:t>Partie 1 - Présentation des différents types de </a:t>
            </a:r>
            <a:r>
              <a:rPr lang="fr-FR" sz="2000" dirty="0" smtClean="0">
                <a:solidFill>
                  <a:schemeClr val="accent6">
                    <a:lumMod val="75000"/>
                  </a:schemeClr>
                </a:solidFill>
              </a:rPr>
              <a:t>financements </a:t>
            </a:r>
            <a:r>
              <a:rPr lang="fr-FR" sz="2000" dirty="0" smtClean="0"/>
              <a:t>(suite et fin)</a:t>
            </a:r>
          </a:p>
          <a:p>
            <a:pPr marL="0" indent="0">
              <a:buNone/>
            </a:pPr>
            <a:endParaRPr lang="fr-FR" sz="1400" dirty="0" smtClean="0"/>
          </a:p>
          <a:p>
            <a:pPr marL="0" indent="0">
              <a:buNone/>
            </a:pPr>
            <a:r>
              <a:rPr lang="fr-FR" sz="2000" dirty="0" smtClean="0"/>
              <a:t>12h30 : repas</a:t>
            </a:r>
          </a:p>
          <a:p>
            <a:pPr marL="0" indent="0">
              <a:buNone/>
            </a:pPr>
            <a:endParaRPr lang="fr-FR" sz="1400" dirty="0"/>
          </a:p>
          <a:p>
            <a:pPr marL="0" indent="0">
              <a:buNone/>
            </a:pPr>
            <a:r>
              <a:rPr lang="fr-FR" sz="2000" dirty="0"/>
              <a:t>14h30 : </a:t>
            </a:r>
            <a:r>
              <a:rPr lang="fr-FR" sz="2000" dirty="0">
                <a:solidFill>
                  <a:srgbClr val="E46C0A"/>
                </a:solidFill>
              </a:rPr>
              <a:t>Partie 2 - Conseils et outils pour le montage de projet </a:t>
            </a:r>
          </a:p>
          <a:p>
            <a:pPr marL="0" indent="0">
              <a:buNone/>
            </a:pPr>
            <a:r>
              <a:rPr lang="fr-FR" sz="2000" dirty="0" smtClean="0"/>
              <a:t>15h30 </a:t>
            </a:r>
            <a:r>
              <a:rPr lang="fr-FR" sz="2000" dirty="0"/>
              <a:t>: pause</a:t>
            </a:r>
          </a:p>
          <a:p>
            <a:pPr marL="0" indent="0">
              <a:buNone/>
            </a:pPr>
            <a:endParaRPr lang="fr-FR" sz="1400" dirty="0"/>
          </a:p>
          <a:p>
            <a:pPr marL="0" indent="0">
              <a:buNone/>
            </a:pPr>
            <a:r>
              <a:rPr lang="fr-FR" sz="2000" dirty="0"/>
              <a:t>15h45 : </a:t>
            </a:r>
            <a:r>
              <a:rPr lang="fr-FR" sz="2000" dirty="0">
                <a:solidFill>
                  <a:srgbClr val="E46C0A"/>
                </a:solidFill>
              </a:rPr>
              <a:t>Partie 3 - Ateliers</a:t>
            </a:r>
            <a:endParaRPr lang="fr-FR" sz="1600" dirty="0">
              <a:solidFill>
                <a:srgbClr val="E46C0A"/>
              </a:solidFill>
            </a:endParaRPr>
          </a:p>
          <a:p>
            <a:pPr marL="0" indent="0">
              <a:buNone/>
            </a:pPr>
            <a:endParaRPr lang="fr-FR" sz="1400" dirty="0" smtClean="0"/>
          </a:p>
          <a:p>
            <a:pPr marL="0" indent="0">
              <a:buNone/>
            </a:pPr>
            <a:r>
              <a:rPr lang="fr-FR" sz="2000" dirty="0">
                <a:solidFill>
                  <a:srgbClr val="558ED5"/>
                </a:solidFill>
              </a:rPr>
              <a:t>17h30 : fin du séminaire</a:t>
            </a:r>
          </a:p>
          <a:p>
            <a:pPr marL="457200" indent="-457200">
              <a:buAutoNum type="arabicPeriod"/>
            </a:pPr>
            <a:endParaRPr lang="fr-FR" sz="2000" dirty="0"/>
          </a:p>
        </p:txBody>
      </p:sp>
    </p:spTree>
    <p:extLst>
      <p:ext uri="{BB962C8B-B14F-4D97-AF65-F5344CB8AC3E}">
        <p14:creationId xmlns:p14="http://schemas.microsoft.com/office/powerpoint/2010/main" val="279007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432048"/>
          </a:xfrm>
        </p:spPr>
        <p:txBody>
          <a:bodyPr>
            <a:normAutofit/>
          </a:bodyPr>
          <a:lstStyle/>
          <a:p>
            <a:pPr>
              <a:buAutoNum type="arabicPeriod"/>
            </a:pPr>
            <a:r>
              <a:rPr lang="fr-FR" sz="1400" dirty="0" smtClean="0"/>
              <a:t>Je </a:t>
            </a:r>
            <a:r>
              <a:rPr lang="fr-FR" sz="1400" dirty="0"/>
              <a:t>souhaiterais développer un projet de recherche individuel </a:t>
            </a:r>
            <a:endParaRPr lang="fr-FR" sz="1400" dirty="0" smtClean="0"/>
          </a:p>
          <a:p>
            <a:pPr>
              <a:buAutoNum type="arabicPeriod"/>
            </a:pPr>
            <a:endParaRPr lang="fr-FR" sz="1400" dirty="0"/>
          </a:p>
        </p:txBody>
      </p:sp>
      <p:sp>
        <p:nvSpPr>
          <p:cNvPr id="4" name="Titre 1"/>
          <p:cNvSpPr>
            <a:spLocks noGrp="1"/>
          </p:cNvSpPr>
          <p:nvPr>
            <p:ph type="title"/>
          </p:nvPr>
        </p:nvSpPr>
        <p:spPr>
          <a:xfrm>
            <a:off x="457200" y="332656"/>
            <a:ext cx="8229600" cy="1143000"/>
          </a:xfrm>
        </p:spPr>
        <p:txBody>
          <a:bodyPr/>
          <a:lstStyle/>
          <a:p>
            <a:r>
              <a:rPr lang="fr-FR" dirty="0" smtClean="0"/>
              <a:t>  Fondation Nestlé</a:t>
            </a:r>
            <a:endParaRPr lang="fr-FR" dirty="0"/>
          </a:p>
        </p:txBody>
      </p:sp>
      <p:pic>
        <p:nvPicPr>
          <p:cNvPr id="14" name="Image 13"/>
          <p:cNvPicPr>
            <a:picLocks noChangeAspect="1"/>
          </p:cNvPicPr>
          <p:nvPr/>
        </p:nvPicPr>
        <p:blipFill>
          <a:blip r:embed="rId2" cstate="print"/>
          <a:stretch>
            <a:fillRect/>
          </a:stretch>
        </p:blipFill>
        <p:spPr>
          <a:xfrm>
            <a:off x="467544" y="544860"/>
            <a:ext cx="2160240" cy="557166"/>
          </a:xfrm>
          <a:prstGeom prst="rect">
            <a:avLst/>
          </a:prstGeom>
        </p:spPr>
      </p:pic>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space réservé du contenu 2"/>
          <p:cNvSpPr txBox="1">
            <a:spLocks/>
          </p:cNvSpPr>
          <p:nvPr/>
        </p:nvSpPr>
        <p:spPr>
          <a:xfrm>
            <a:off x="457200" y="1556792"/>
            <a:ext cx="8435280" cy="49685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None/>
            </a:pPr>
            <a:r>
              <a:rPr lang="fr-FR" sz="1600" b="1" dirty="0" smtClean="0">
                <a:solidFill>
                  <a:srgbClr val="FF0000"/>
                </a:solidFill>
              </a:rPr>
              <a:t>Bourses de recherche scientifique </a:t>
            </a:r>
            <a:r>
              <a:rPr lang="fr-FR" sz="1600" b="1" dirty="0" smtClean="0"/>
              <a:t>– Jeunes chercheurs (Jusqu’à 35 ans)</a:t>
            </a:r>
          </a:p>
          <a:p>
            <a:pPr>
              <a:spcBef>
                <a:spcPts val="0"/>
              </a:spcBef>
              <a:buFont typeface="Arial" pitchFamily="34" charset="0"/>
              <a:buNone/>
            </a:pPr>
            <a:r>
              <a:rPr lang="fr-FR" sz="2400" b="1" dirty="0" smtClean="0"/>
              <a:t>	</a:t>
            </a:r>
            <a:r>
              <a:rPr lang="fr-FR" sz="1600" b="1" dirty="0" smtClean="0">
                <a:sym typeface="Wingdings"/>
              </a:rPr>
              <a:t> </a:t>
            </a:r>
            <a:r>
              <a:rPr lang="fr-FR" sz="1600" b="1" dirty="0" smtClean="0">
                <a:solidFill>
                  <a:srgbClr val="0070C0"/>
                </a:solidFill>
              </a:rPr>
              <a:t>3 </a:t>
            </a:r>
            <a:r>
              <a:rPr lang="fr-FR" sz="1600" b="1" dirty="0" smtClean="0"/>
              <a:t>bourses </a:t>
            </a:r>
            <a:r>
              <a:rPr lang="fr-FR" sz="1600" dirty="0" smtClean="0">
                <a:solidFill>
                  <a:srgbClr val="0070C0"/>
                </a:solidFill>
              </a:rPr>
              <a:t>de</a:t>
            </a:r>
            <a:r>
              <a:rPr lang="fr-FR" sz="1600" b="1" dirty="0" smtClean="0">
                <a:solidFill>
                  <a:srgbClr val="0070C0"/>
                </a:solidFill>
              </a:rPr>
              <a:t> 20 K€</a:t>
            </a:r>
            <a:r>
              <a:rPr lang="fr-FR" sz="1600" b="1" dirty="0" smtClean="0">
                <a:solidFill>
                  <a:srgbClr val="7030A0"/>
                </a:solidFill>
              </a:rPr>
              <a:t> </a:t>
            </a:r>
            <a:r>
              <a:rPr lang="fr-FR" sz="1600" b="1" dirty="0" smtClean="0"/>
              <a:t>chacune</a:t>
            </a:r>
            <a:endParaRPr lang="fr-FR" sz="1800" b="1" dirty="0" smtClean="0"/>
          </a:p>
          <a:p>
            <a:pPr marL="342900" lvl="1" indent="-342900">
              <a:spcBef>
                <a:spcPts val="600"/>
              </a:spcBef>
              <a:buFont typeface="Arial" pitchFamily="34" charset="0"/>
              <a:buChar char="•"/>
            </a:pPr>
            <a:r>
              <a:rPr lang="fr-FR" sz="1400" b="1" dirty="0" smtClean="0">
                <a:solidFill>
                  <a:srgbClr val="0070C0"/>
                </a:solidFill>
              </a:rPr>
              <a:t>Thématique</a:t>
            </a:r>
            <a:r>
              <a:rPr lang="fr-FR" sz="1400" dirty="0" smtClean="0">
                <a:solidFill>
                  <a:srgbClr val="0070C0"/>
                </a:solidFill>
              </a:rPr>
              <a:t> - </a:t>
            </a:r>
            <a:r>
              <a:rPr lang="fr-FR" sz="1400" dirty="0" smtClean="0"/>
              <a:t>Alimentation dans ses dimensions biologiques, sociales ou humaines</a:t>
            </a:r>
          </a:p>
          <a:p>
            <a:pPr>
              <a:spcBef>
                <a:spcPts val="600"/>
              </a:spcBef>
            </a:pPr>
            <a:r>
              <a:rPr lang="fr-FR" sz="1400" b="1" dirty="0" smtClean="0">
                <a:solidFill>
                  <a:srgbClr val="0070C0"/>
                </a:solidFill>
              </a:rPr>
              <a:t>Contraintes :</a:t>
            </a:r>
          </a:p>
          <a:p>
            <a:pPr lvl="1"/>
            <a:r>
              <a:rPr lang="fr-FR" sz="1400" dirty="0" smtClean="0"/>
              <a:t>Appartenir à un laboratoire de recherche</a:t>
            </a:r>
          </a:p>
          <a:p>
            <a:pPr lvl="1"/>
            <a:r>
              <a:rPr lang="fr-FR" sz="1400" dirty="0" smtClean="0"/>
              <a:t>Inscrits en thèse depuis au moins 2 ans ou être titulaires d’un doctorat</a:t>
            </a:r>
            <a:endParaRPr lang="fr-FR" sz="1400" b="1" dirty="0" smtClean="0">
              <a:solidFill>
                <a:srgbClr val="0070C0"/>
              </a:solidFill>
            </a:endParaRPr>
          </a:p>
          <a:p>
            <a:pPr lvl="1"/>
            <a:r>
              <a:rPr lang="fr-FR" sz="1400" dirty="0" smtClean="0"/>
              <a:t>Les projets soutenus pourront se dérouler en France ou à l’étranger</a:t>
            </a:r>
          </a:p>
          <a:p>
            <a:pPr>
              <a:spcBef>
                <a:spcPts val="600"/>
              </a:spcBef>
            </a:pPr>
            <a:r>
              <a:rPr lang="fr-FR" sz="1400" b="1" dirty="0" smtClean="0">
                <a:solidFill>
                  <a:srgbClr val="0070C0"/>
                </a:solidFill>
              </a:rPr>
              <a:t>Ouverture</a:t>
            </a:r>
            <a:r>
              <a:rPr lang="fr-FR" sz="1400" dirty="0" smtClean="0"/>
              <a:t> </a:t>
            </a:r>
            <a:r>
              <a:rPr lang="fr-FR" sz="1400" dirty="0" smtClean="0">
                <a:solidFill>
                  <a:srgbClr val="0070C0"/>
                </a:solidFill>
              </a:rPr>
              <a:t>-</a:t>
            </a:r>
            <a:r>
              <a:rPr lang="fr-FR" sz="1400" dirty="0" smtClean="0"/>
              <a:t> 1</a:t>
            </a:r>
            <a:r>
              <a:rPr lang="fr-FR" sz="1400" baseline="30000" dirty="0" smtClean="0"/>
              <a:t>er</a:t>
            </a:r>
            <a:r>
              <a:rPr lang="fr-FR" sz="1400" dirty="0" smtClean="0"/>
              <a:t> semestre (en avril en 2013)</a:t>
            </a:r>
          </a:p>
          <a:p>
            <a:pPr>
              <a:buFont typeface="Arial" pitchFamily="34" charset="0"/>
              <a:buNone/>
            </a:pPr>
            <a:endParaRPr lang="fr-FR" sz="1600" b="1" dirty="0" smtClean="0">
              <a:solidFill>
                <a:srgbClr val="FF0000"/>
              </a:solidFill>
            </a:endParaRPr>
          </a:p>
          <a:p>
            <a:pPr>
              <a:buFont typeface="Arial" pitchFamily="34" charset="0"/>
              <a:buNone/>
            </a:pPr>
            <a:endParaRPr lang="fr-FR" sz="1600" b="1" dirty="0" smtClean="0">
              <a:solidFill>
                <a:srgbClr val="FF0000"/>
              </a:solidFill>
            </a:endParaRPr>
          </a:p>
          <a:p>
            <a:pPr>
              <a:spcBef>
                <a:spcPts val="1200"/>
              </a:spcBef>
              <a:buFont typeface="Arial" pitchFamily="34" charset="0"/>
              <a:buNone/>
            </a:pPr>
            <a:r>
              <a:rPr lang="fr-FR" sz="1600" b="1" dirty="0" smtClean="0">
                <a:solidFill>
                  <a:srgbClr val="FF0000"/>
                </a:solidFill>
              </a:rPr>
              <a:t>Financement direct </a:t>
            </a:r>
            <a:r>
              <a:rPr lang="fr-FR" sz="1600" b="1" dirty="0" smtClean="0"/>
              <a:t>– Chercheurs confirmés</a:t>
            </a:r>
          </a:p>
          <a:p>
            <a:pPr lvl="1">
              <a:spcBef>
                <a:spcPts val="600"/>
              </a:spcBef>
              <a:buFont typeface="Arial" pitchFamily="34" charset="0"/>
              <a:buNone/>
            </a:pPr>
            <a:r>
              <a:rPr lang="fr-FR" sz="1600" b="1" dirty="0" smtClean="0">
                <a:sym typeface="Wingdings"/>
              </a:rPr>
              <a:t> </a:t>
            </a:r>
            <a:r>
              <a:rPr lang="fr-FR" sz="1600" b="1" dirty="0" smtClean="0"/>
              <a:t>Financement projet </a:t>
            </a:r>
            <a:r>
              <a:rPr lang="fr-FR" sz="1600" b="1" dirty="0" smtClean="0">
                <a:solidFill>
                  <a:srgbClr val="0070C0"/>
                </a:solidFill>
              </a:rPr>
              <a:t>de 20 K€ à 75 K€</a:t>
            </a:r>
          </a:p>
          <a:p>
            <a:pPr>
              <a:spcBef>
                <a:spcPts val="600"/>
              </a:spcBef>
            </a:pPr>
            <a:r>
              <a:rPr lang="fr-FR" sz="1400" b="1" dirty="0" smtClean="0">
                <a:solidFill>
                  <a:srgbClr val="0070C0"/>
                </a:solidFill>
              </a:rPr>
              <a:t>Thématique - </a:t>
            </a:r>
            <a:r>
              <a:rPr lang="fr-FR" sz="1400" dirty="0" smtClean="0"/>
              <a:t>Prédéfinie chaque année par la Fondation</a:t>
            </a:r>
            <a:endParaRPr lang="fr-FR" sz="1400" dirty="0" smtClean="0">
              <a:solidFill>
                <a:srgbClr val="0070C0"/>
              </a:solidFill>
            </a:endParaRPr>
          </a:p>
          <a:p>
            <a:pPr>
              <a:spcBef>
                <a:spcPts val="600"/>
              </a:spcBef>
            </a:pPr>
            <a:r>
              <a:rPr lang="fr-FR" sz="1400" b="1" dirty="0" smtClean="0">
                <a:solidFill>
                  <a:srgbClr val="0070C0"/>
                </a:solidFill>
              </a:rPr>
              <a:t>Durée</a:t>
            </a:r>
            <a:r>
              <a:rPr lang="fr-FR" sz="1400" b="1" dirty="0" smtClean="0"/>
              <a:t> </a:t>
            </a:r>
            <a:r>
              <a:rPr lang="fr-FR" sz="1400" dirty="0" smtClean="0"/>
              <a:t>- 2 années maximum après le financement</a:t>
            </a:r>
          </a:p>
          <a:p>
            <a:pPr>
              <a:spcBef>
                <a:spcPts val="600"/>
              </a:spcBef>
            </a:pPr>
            <a:r>
              <a:rPr lang="fr-FR" sz="1400" b="1" dirty="0" smtClean="0">
                <a:solidFill>
                  <a:srgbClr val="0070C0"/>
                </a:solidFill>
              </a:rPr>
              <a:t>Ouverture</a:t>
            </a:r>
            <a:r>
              <a:rPr lang="fr-FR" sz="1400" b="1" dirty="0" smtClean="0"/>
              <a:t> </a:t>
            </a:r>
            <a:r>
              <a:rPr lang="fr-FR" sz="1400" dirty="0" smtClean="0"/>
              <a:t>– 1</a:t>
            </a:r>
            <a:r>
              <a:rPr lang="fr-FR" sz="1400" baseline="30000" dirty="0" smtClean="0"/>
              <a:t>er</a:t>
            </a:r>
            <a:r>
              <a:rPr lang="fr-FR" sz="1400" dirty="0" smtClean="0"/>
              <a:t> trimestre (janvier en 2013)</a:t>
            </a:r>
          </a:p>
          <a:p>
            <a:pPr>
              <a:spcBef>
                <a:spcPts val="1200"/>
              </a:spcBef>
            </a:pPr>
            <a:endParaRPr lang="fr-FR" sz="1800" dirty="0" smtClean="0"/>
          </a:p>
        </p:txBody>
      </p:sp>
      <p:grpSp>
        <p:nvGrpSpPr>
          <p:cNvPr id="8" name="Groupe 10"/>
          <p:cNvGrpSpPr/>
          <p:nvPr/>
        </p:nvGrpSpPr>
        <p:grpSpPr>
          <a:xfrm>
            <a:off x="3419872" y="4005064"/>
            <a:ext cx="5724128" cy="360040"/>
            <a:chOff x="3419872" y="4077072"/>
            <a:chExt cx="5724128" cy="360040"/>
          </a:xfrm>
        </p:grpSpPr>
        <p:sp>
          <p:nvSpPr>
            <p:cNvPr id="9" name="Rectangle 8"/>
            <p:cNvSpPr/>
            <p:nvPr/>
          </p:nvSpPr>
          <p:spPr>
            <a:xfrm>
              <a:off x="3851920" y="4118883"/>
              <a:ext cx="5292080" cy="253916"/>
            </a:xfrm>
            <a:prstGeom prst="rect">
              <a:avLst/>
            </a:prstGeom>
          </p:spPr>
          <p:txBody>
            <a:bodyPr wrap="square">
              <a:spAutoFit/>
            </a:bodyPr>
            <a:lstStyle/>
            <a:p>
              <a:r>
                <a:rPr lang="fr-FR" sz="1050" dirty="0" smtClean="0">
                  <a:hlinkClick r:id="rId3"/>
                </a:rPr>
                <a:t>http://fondation.nestle.fr/comprendre/les-bourses-de-recherche-scientifique/</a:t>
              </a:r>
              <a:r>
                <a:rPr lang="fr-FR" sz="1050" dirty="0" smtClean="0"/>
                <a:t> </a:t>
              </a:r>
              <a:endParaRPr lang="fr-FR" sz="1050" dirty="0"/>
            </a:p>
          </p:txBody>
        </p:sp>
        <p:pic>
          <p:nvPicPr>
            <p:cNvPr id="10" name="Picture 5" descr="C:\Documents and Settings\livia.avaltroni\Mes documents\Mes images\images i.jpg"/>
            <p:cNvPicPr>
              <a:picLocks noChangeAspect="1" noChangeArrowheads="1"/>
            </p:cNvPicPr>
            <p:nvPr/>
          </p:nvPicPr>
          <p:blipFill>
            <a:blip r:embed="rId4" cstate="print"/>
            <a:srcRect/>
            <a:stretch>
              <a:fillRect/>
            </a:stretch>
          </p:blipFill>
          <p:spPr bwMode="auto">
            <a:xfrm>
              <a:off x="3419872" y="4077072"/>
              <a:ext cx="360040" cy="360040"/>
            </a:xfrm>
            <a:prstGeom prst="rect">
              <a:avLst/>
            </a:prstGeom>
            <a:noFill/>
          </p:spPr>
        </p:pic>
      </p:grpSp>
      <p:grpSp>
        <p:nvGrpSpPr>
          <p:cNvPr id="12" name="Groupe 11"/>
          <p:cNvGrpSpPr/>
          <p:nvPr/>
        </p:nvGrpSpPr>
        <p:grpSpPr>
          <a:xfrm>
            <a:off x="3419872" y="6165304"/>
            <a:ext cx="4824536" cy="360040"/>
            <a:chOff x="3419872" y="6237312"/>
            <a:chExt cx="4824536" cy="360040"/>
          </a:xfrm>
        </p:grpSpPr>
        <p:pic>
          <p:nvPicPr>
            <p:cNvPr id="13" name="Picture 5" descr="C:\Documents and Settings\livia.avaltroni\Mes documents\Mes images\images i.jpg"/>
            <p:cNvPicPr>
              <a:picLocks noChangeAspect="1" noChangeArrowheads="1"/>
            </p:cNvPicPr>
            <p:nvPr/>
          </p:nvPicPr>
          <p:blipFill>
            <a:blip r:embed="rId4" cstate="print"/>
            <a:srcRect/>
            <a:stretch>
              <a:fillRect/>
            </a:stretch>
          </p:blipFill>
          <p:spPr bwMode="auto">
            <a:xfrm>
              <a:off x="3419872" y="6237312"/>
              <a:ext cx="360040" cy="360040"/>
            </a:xfrm>
            <a:prstGeom prst="rect">
              <a:avLst/>
            </a:prstGeom>
            <a:noFill/>
          </p:spPr>
        </p:pic>
        <p:sp>
          <p:nvSpPr>
            <p:cNvPr id="16" name="Rectangle 15"/>
            <p:cNvSpPr/>
            <p:nvPr/>
          </p:nvSpPr>
          <p:spPr>
            <a:xfrm>
              <a:off x="3851920" y="6263734"/>
              <a:ext cx="4392488" cy="261610"/>
            </a:xfrm>
            <a:prstGeom prst="rect">
              <a:avLst/>
            </a:prstGeom>
          </p:spPr>
          <p:txBody>
            <a:bodyPr wrap="square">
              <a:spAutoFit/>
            </a:bodyPr>
            <a:lstStyle/>
            <a:p>
              <a:r>
                <a:rPr lang="fr-FR" sz="1050" dirty="0" smtClean="0">
                  <a:hlinkClick r:id="rId5"/>
                </a:rPr>
                <a:t>http://fondation.nestle.fr/comprendre/les-projets-de-recherche/</a:t>
              </a:r>
              <a:r>
                <a:rPr lang="fr-FR" sz="1050" dirty="0" smtClean="0"/>
                <a:t> </a:t>
              </a:r>
              <a:endParaRPr lang="fr-FR" sz="1050" dirty="0"/>
            </a:p>
          </p:txBody>
        </p:sp>
      </p:grpSp>
    </p:spTree>
    <p:extLst>
      <p:ext uri="{BB962C8B-B14F-4D97-AF65-F5344CB8AC3E}">
        <p14:creationId xmlns:p14="http://schemas.microsoft.com/office/powerpoint/2010/main" val="94069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432048"/>
          </a:xfrm>
        </p:spPr>
        <p:txBody>
          <a:bodyPr>
            <a:normAutofit/>
          </a:bodyPr>
          <a:lstStyle/>
          <a:p>
            <a:pPr>
              <a:buAutoNum type="arabicPeriod"/>
            </a:pPr>
            <a:r>
              <a:rPr lang="fr-FR" sz="1400" dirty="0" smtClean="0"/>
              <a:t>Je </a:t>
            </a:r>
            <a:r>
              <a:rPr lang="fr-FR" sz="1400" dirty="0"/>
              <a:t>souhaiterais développer un projet de recherche individuel </a:t>
            </a:r>
            <a:endParaRPr lang="fr-FR" sz="1400" dirty="0" smtClean="0"/>
          </a:p>
          <a:p>
            <a:pPr>
              <a:buAutoNum type="arabicPeriod"/>
            </a:pPr>
            <a:endParaRPr lang="fr-FR" sz="1400" dirty="0"/>
          </a:p>
        </p:txBody>
      </p:sp>
      <p:sp>
        <p:nvSpPr>
          <p:cNvPr id="4" name="Titre 1"/>
          <p:cNvSpPr>
            <a:spLocks noGrp="1"/>
          </p:cNvSpPr>
          <p:nvPr>
            <p:ph type="title"/>
          </p:nvPr>
        </p:nvSpPr>
        <p:spPr>
          <a:xfrm>
            <a:off x="457200" y="332656"/>
            <a:ext cx="8229600" cy="1143000"/>
          </a:xfrm>
        </p:spPr>
        <p:txBody>
          <a:bodyPr/>
          <a:lstStyle/>
          <a:p>
            <a:r>
              <a:rPr lang="fr-FR" dirty="0" smtClean="0"/>
              <a:t>  Institut </a:t>
            </a:r>
            <a:br>
              <a:rPr lang="fr-FR" dirty="0" smtClean="0"/>
            </a:br>
            <a:r>
              <a:rPr lang="fr-FR" dirty="0" smtClean="0"/>
              <a:t>Benjamin Delessert</a:t>
            </a:r>
            <a:endParaRPr lang="fr-FR" dirty="0"/>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2" descr="C:\Documents and Settings\livia.avaltroni\Bureau\cachet-benjamin-delessert-2.jpg"/>
          <p:cNvPicPr>
            <a:picLocks noChangeAspect="1" noChangeArrowheads="1"/>
          </p:cNvPicPr>
          <p:nvPr/>
        </p:nvPicPr>
        <p:blipFill>
          <a:blip r:embed="rId2" cstate="print"/>
          <a:srcRect/>
          <a:stretch>
            <a:fillRect/>
          </a:stretch>
        </p:blipFill>
        <p:spPr bwMode="auto">
          <a:xfrm>
            <a:off x="467544" y="548680"/>
            <a:ext cx="1080120" cy="1046367"/>
          </a:xfrm>
          <a:prstGeom prst="rect">
            <a:avLst/>
          </a:prstGeom>
          <a:noFill/>
        </p:spPr>
      </p:pic>
      <p:sp>
        <p:nvSpPr>
          <p:cNvPr id="18" name="Espace réservé du contenu 2"/>
          <p:cNvSpPr txBox="1">
            <a:spLocks/>
          </p:cNvSpPr>
          <p:nvPr/>
        </p:nvSpPr>
        <p:spPr>
          <a:xfrm>
            <a:off x="539552" y="2320280"/>
            <a:ext cx="8424936" cy="26928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FR" sz="1800" b="1" dirty="0" smtClean="0">
                <a:solidFill>
                  <a:srgbClr val="FF0000"/>
                </a:solidFill>
              </a:rPr>
              <a:t>Prix de projet de recherche </a:t>
            </a:r>
            <a:r>
              <a:rPr lang="fr-FR" sz="1800" b="1" dirty="0" smtClean="0"/>
              <a:t>– Chercheurs confirmés</a:t>
            </a:r>
          </a:p>
          <a:p>
            <a:pPr lvl="1">
              <a:spcBef>
                <a:spcPts val="1200"/>
              </a:spcBef>
              <a:buFont typeface="Arial" pitchFamily="34" charset="0"/>
              <a:buNone/>
            </a:pPr>
            <a:r>
              <a:rPr lang="fr-FR" sz="1600" b="1" dirty="0" smtClean="0">
                <a:sym typeface="Wingdings"/>
              </a:rPr>
              <a:t> Maxi </a:t>
            </a:r>
            <a:r>
              <a:rPr lang="fr-FR" sz="1600" b="1" dirty="0" smtClean="0">
                <a:solidFill>
                  <a:srgbClr val="0070C0"/>
                </a:solidFill>
              </a:rPr>
              <a:t>20 K€ / projet</a:t>
            </a:r>
          </a:p>
          <a:p>
            <a:pPr>
              <a:spcBef>
                <a:spcPts val="1200"/>
              </a:spcBef>
            </a:pPr>
            <a:r>
              <a:rPr lang="fr-FR" sz="1600" b="1" dirty="0" smtClean="0">
                <a:solidFill>
                  <a:srgbClr val="0070C0"/>
                </a:solidFill>
              </a:rPr>
              <a:t>Thématique – </a:t>
            </a:r>
            <a:r>
              <a:rPr lang="fr-FR" sz="1600" dirty="0" smtClean="0"/>
              <a:t>Projets de recherche dans les domaines : </a:t>
            </a:r>
          </a:p>
          <a:p>
            <a:pPr lvl="1">
              <a:spcBef>
                <a:spcPts val="300"/>
              </a:spcBef>
            </a:pPr>
            <a:r>
              <a:rPr lang="fr-FR" sz="1600" dirty="0" smtClean="0"/>
              <a:t>de la nutrition humaine, en relation avec les glucides, </a:t>
            </a:r>
          </a:p>
          <a:p>
            <a:pPr lvl="1">
              <a:spcBef>
                <a:spcPts val="0"/>
              </a:spcBef>
            </a:pPr>
            <a:r>
              <a:rPr lang="fr-FR" sz="1600" dirty="0" smtClean="0"/>
              <a:t>des sciences médicales, humaines et sociales, en relation avec le comportement alimentaire.</a:t>
            </a:r>
          </a:p>
          <a:p>
            <a:pPr>
              <a:spcBef>
                <a:spcPts val="600"/>
              </a:spcBef>
            </a:pPr>
            <a:r>
              <a:rPr lang="fr-FR" sz="1600" b="1" dirty="0" smtClean="0">
                <a:solidFill>
                  <a:srgbClr val="0070C0"/>
                </a:solidFill>
              </a:rPr>
              <a:t>Durée –</a:t>
            </a:r>
            <a:r>
              <a:rPr lang="fr-FR" sz="1600" dirty="0" smtClean="0">
                <a:solidFill>
                  <a:srgbClr val="0070C0"/>
                </a:solidFill>
              </a:rPr>
              <a:t> </a:t>
            </a:r>
            <a:r>
              <a:rPr lang="fr-FR" sz="1600" dirty="0" smtClean="0"/>
              <a:t>1 an</a:t>
            </a:r>
          </a:p>
          <a:p>
            <a:pPr>
              <a:spcBef>
                <a:spcPts val="600"/>
              </a:spcBef>
            </a:pPr>
            <a:r>
              <a:rPr lang="fr-FR" sz="1600" b="1" dirty="0" smtClean="0">
                <a:solidFill>
                  <a:srgbClr val="0070C0"/>
                </a:solidFill>
              </a:rPr>
              <a:t>Ouverture</a:t>
            </a:r>
            <a:r>
              <a:rPr lang="fr-FR" sz="1600" dirty="0" smtClean="0"/>
              <a:t> </a:t>
            </a:r>
            <a:r>
              <a:rPr lang="fr-FR" sz="1600" dirty="0" smtClean="0">
                <a:solidFill>
                  <a:srgbClr val="0070C0"/>
                </a:solidFill>
              </a:rPr>
              <a:t>-</a:t>
            </a:r>
            <a:r>
              <a:rPr lang="fr-FR" sz="1600" dirty="0" smtClean="0"/>
              <a:t> 1</a:t>
            </a:r>
            <a:r>
              <a:rPr lang="fr-FR" sz="1600" baseline="30000" dirty="0" smtClean="0"/>
              <a:t>er</a:t>
            </a:r>
            <a:r>
              <a:rPr lang="fr-FR" sz="1600" dirty="0" smtClean="0"/>
              <a:t> semestre (avril en 2013)</a:t>
            </a:r>
          </a:p>
          <a:p>
            <a:pPr>
              <a:buFont typeface="Arial" pitchFamily="34" charset="0"/>
              <a:buNone/>
            </a:pPr>
            <a:endParaRPr lang="fr-FR" dirty="0"/>
          </a:p>
        </p:txBody>
      </p:sp>
      <p:sp>
        <p:nvSpPr>
          <p:cNvPr id="19" name="Rectangle 18"/>
          <p:cNvSpPr/>
          <p:nvPr/>
        </p:nvSpPr>
        <p:spPr>
          <a:xfrm>
            <a:off x="2483768" y="5373216"/>
            <a:ext cx="6408712" cy="276999"/>
          </a:xfrm>
          <a:prstGeom prst="rect">
            <a:avLst/>
          </a:prstGeom>
        </p:spPr>
        <p:txBody>
          <a:bodyPr wrap="square">
            <a:spAutoFit/>
          </a:bodyPr>
          <a:lstStyle/>
          <a:p>
            <a:r>
              <a:rPr lang="fr-FR" sz="1200" dirty="0" smtClean="0">
                <a:hlinkClick r:id="rId3"/>
              </a:rPr>
              <a:t>http://www.institut-benjamin-delessert.net/opencms/sites/fr/prix/rechprojets.html</a:t>
            </a:r>
            <a:r>
              <a:rPr lang="fr-FR" sz="1200" dirty="0" smtClean="0"/>
              <a:t> </a:t>
            </a:r>
            <a:endParaRPr lang="fr-FR" sz="1200" dirty="0"/>
          </a:p>
        </p:txBody>
      </p:sp>
      <p:pic>
        <p:nvPicPr>
          <p:cNvPr id="20" name="Picture 5" descr="C:\Documents and Settings\livia.avaltroni\Mes documents\Mes images\images i.jpg"/>
          <p:cNvPicPr>
            <a:picLocks noChangeAspect="1" noChangeArrowheads="1"/>
          </p:cNvPicPr>
          <p:nvPr/>
        </p:nvPicPr>
        <p:blipFill>
          <a:blip r:embed="rId4" cstate="print"/>
          <a:srcRect/>
          <a:stretch>
            <a:fillRect/>
          </a:stretch>
        </p:blipFill>
        <p:spPr bwMode="auto">
          <a:xfrm>
            <a:off x="2051720" y="5301208"/>
            <a:ext cx="432048" cy="432048"/>
          </a:xfrm>
          <a:prstGeom prst="rect">
            <a:avLst/>
          </a:prstGeom>
          <a:noFill/>
        </p:spPr>
      </p:pic>
    </p:spTree>
    <p:extLst>
      <p:ext uri="{BB962C8B-B14F-4D97-AF65-F5344CB8AC3E}">
        <p14:creationId xmlns:p14="http://schemas.microsoft.com/office/powerpoint/2010/main" val="111950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a:solidFill>
                  <a:schemeClr val="accent6">
                    <a:lumMod val="75000"/>
                  </a:schemeClr>
                </a:solidFill>
              </a:rPr>
              <a:t>Partie 1 - Présentation des différents types de financements </a:t>
            </a:r>
            <a:r>
              <a:rPr lang="fr-FR" sz="2000" dirty="0" smtClean="0">
                <a:solidFill>
                  <a:schemeClr val="accent6">
                    <a:lumMod val="75000"/>
                  </a:schemeClr>
                </a:solidFill>
              </a:rPr>
              <a:t>:</a:t>
            </a:r>
          </a:p>
          <a:p>
            <a:pPr marL="0" indent="0" algn="ctr">
              <a:buNone/>
            </a:pPr>
            <a:endParaRPr lang="fr-FR" sz="2000" dirty="0">
              <a:solidFill>
                <a:schemeClr val="accent6">
                  <a:lumMod val="75000"/>
                </a:schemeClr>
              </a:solidFill>
            </a:endParaRPr>
          </a:p>
          <a:p>
            <a:pPr marL="0" indent="0">
              <a:buNone/>
            </a:pPr>
            <a:r>
              <a:rPr lang="fr-FR" sz="1400" dirty="0" smtClean="0"/>
              <a:t>1. Je </a:t>
            </a:r>
            <a:r>
              <a:rPr lang="fr-FR" sz="1400" dirty="0"/>
              <a:t>souhaiterais développer un projet de recherche individuel </a:t>
            </a:r>
          </a:p>
          <a:p>
            <a:pPr>
              <a:buFontTx/>
              <a:buAutoNum type="arabicPeriod"/>
            </a:pPr>
            <a:endParaRPr lang="fr-FR" sz="1400" dirty="0"/>
          </a:p>
          <a:p>
            <a:pPr marL="0" indent="0">
              <a:buNone/>
            </a:pPr>
            <a:r>
              <a:rPr lang="fr-FR" sz="1400" dirty="0">
                <a:solidFill>
                  <a:srgbClr val="558ED5"/>
                </a:solidFill>
              </a:rPr>
              <a:t>2. Je souhaiterais développer un projet collaboratif avec un ou plusieurs laboratoires publics et/ou privés</a:t>
            </a:r>
          </a:p>
          <a:p>
            <a:pPr>
              <a:buFontTx/>
              <a:buChar char="-"/>
            </a:pPr>
            <a:endParaRPr lang="fr-FR" sz="1400" dirty="0"/>
          </a:p>
          <a:p>
            <a:pPr marL="0" indent="0">
              <a:buNone/>
            </a:pPr>
            <a:r>
              <a:rPr lang="fr-FR" sz="1400" dirty="0"/>
              <a:t>3. Je souhaiterais développer un projet de recherche collaboratif avec un ou plusieurs partenaires socio-économiques </a:t>
            </a:r>
          </a:p>
          <a:p>
            <a:pPr>
              <a:buFontTx/>
              <a:buChar char="-"/>
            </a:pPr>
            <a:endParaRPr lang="fr-FR" sz="1400" dirty="0"/>
          </a:p>
          <a:p>
            <a:pPr marL="0" indent="0">
              <a:buNone/>
            </a:pPr>
            <a:r>
              <a:rPr lang="fr-FR" sz="1400" dirty="0"/>
              <a:t>4. Je suis sollicité pour vendre mon expertise à un partenaire socio-</a:t>
            </a:r>
            <a:r>
              <a:rPr lang="fr-FR" sz="1400" dirty="0" smtClean="0"/>
              <a:t>économique</a:t>
            </a:r>
          </a:p>
          <a:p>
            <a:pPr marL="0" indent="0">
              <a:buNone/>
            </a:pPr>
            <a:endParaRPr lang="fr-FR" sz="1400" dirty="0"/>
          </a:p>
          <a:p>
            <a:pPr marL="0" indent="0">
              <a:buNone/>
            </a:pPr>
            <a:r>
              <a:rPr lang="fr-FR" sz="1400" dirty="0"/>
              <a:t>5. Je souhaiterais utiliser des infrastructures de recherche (numérisation, </a:t>
            </a:r>
          </a:p>
          <a:p>
            <a:pPr marL="0" indent="0">
              <a:buNone/>
            </a:pPr>
            <a:r>
              <a:rPr lang="fr-FR" sz="1400" dirty="0"/>
              <a:t>partage de données, etc.)</a:t>
            </a:r>
          </a:p>
          <a:p>
            <a:pPr>
              <a:buFontTx/>
              <a:buChar char="-"/>
            </a:pPr>
            <a:endParaRPr lang="fr-FR" sz="1400" dirty="0"/>
          </a:p>
          <a:p>
            <a:pPr marL="0" indent="0">
              <a:buNone/>
            </a:pPr>
            <a:r>
              <a:rPr lang="fr-FR" sz="1400" dirty="0" smtClean="0"/>
              <a:t>6. J’aimerais constituer un réseau autour de mes projets de recherche</a:t>
            </a:r>
          </a:p>
          <a:p>
            <a:pPr>
              <a:buFontTx/>
              <a:buChar char="-"/>
            </a:pPr>
            <a:endParaRPr lang="fr-FR" sz="1400" dirty="0" smtClean="0"/>
          </a:p>
          <a:p>
            <a:pPr marL="0" indent="0">
              <a:buNone/>
            </a:pPr>
            <a:r>
              <a:rPr lang="fr-FR" sz="1400" dirty="0" smtClean="0"/>
              <a:t>7</a:t>
            </a:r>
            <a:r>
              <a:rPr lang="fr-FR" sz="1400" dirty="0"/>
              <a:t>. Je souhaiterais développer un projet de mobilité entrante ou sortante</a:t>
            </a: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3686651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184576"/>
          </a:xfrm>
        </p:spPr>
        <p:txBody>
          <a:bodyPr>
            <a:normAutofit/>
          </a:bodyPr>
          <a:lstStyle/>
          <a:p>
            <a:pPr marL="0" indent="0">
              <a:buNone/>
            </a:pPr>
            <a:r>
              <a:rPr lang="fr-FR" sz="1400" dirty="0">
                <a:solidFill>
                  <a:srgbClr val="000000"/>
                </a:solidFill>
              </a:rPr>
              <a:t>2. Je souhaiterais développer un projet collaboratif avec un ou plusieurs laboratoires publics </a:t>
            </a:r>
            <a:endParaRPr lang="fr-FR" sz="1400" dirty="0" smtClean="0">
              <a:solidFill>
                <a:srgbClr val="000000"/>
              </a:solidFill>
            </a:endParaRPr>
          </a:p>
          <a:p>
            <a:pPr marL="0" indent="0">
              <a:buNone/>
            </a:pPr>
            <a:r>
              <a:rPr lang="fr-FR" sz="1400" dirty="0" smtClean="0">
                <a:solidFill>
                  <a:srgbClr val="000000"/>
                </a:solidFill>
              </a:rPr>
              <a:t>et</a:t>
            </a:r>
            <a:r>
              <a:rPr lang="fr-FR" sz="1400" dirty="0">
                <a:solidFill>
                  <a:srgbClr val="000000"/>
                </a:solidFill>
              </a:rPr>
              <a:t>/ou privés</a:t>
            </a:r>
          </a:p>
          <a:p>
            <a:pPr>
              <a:buAutoNum type="arabicPeriod"/>
            </a:pPr>
            <a:endParaRPr lang="fr-FR" sz="1400" dirty="0"/>
          </a:p>
          <a:p>
            <a:pPr>
              <a:buNone/>
            </a:pPr>
            <a:r>
              <a:rPr lang="fr-FR" sz="1400" u="sng" dirty="0"/>
              <a:t>Par </a:t>
            </a:r>
            <a:r>
              <a:rPr lang="fr-FR" sz="1400" u="sng" dirty="0" smtClean="0"/>
              <a:t>exemple : </a:t>
            </a:r>
            <a:endParaRPr lang="fr-FR" sz="1400" u="sng" dirty="0"/>
          </a:p>
          <a:p>
            <a:pPr marL="0" indent="0">
              <a:buNone/>
            </a:pPr>
            <a:r>
              <a:rPr lang="fr-FR" sz="1400" dirty="0" smtClean="0"/>
              <a:t>- Je souhaiterais </a:t>
            </a:r>
            <a:r>
              <a:rPr lang="fr-FR" sz="1400" dirty="0"/>
              <a:t>bénéficier de compétences complémentaires à celle de mon labo en région, FR ou à l’étranger pour mener à bien un projet ambitieux</a:t>
            </a:r>
          </a:p>
          <a:p>
            <a:pPr marL="0" indent="0">
              <a:buFontTx/>
              <a:buChar char="-"/>
            </a:pPr>
            <a:r>
              <a:rPr lang="fr-FR" sz="1400" dirty="0"/>
              <a:t> Je  </a:t>
            </a:r>
            <a:r>
              <a:rPr lang="fr-FR" sz="1400" dirty="0" smtClean="0"/>
              <a:t>souhaiterais </a:t>
            </a:r>
            <a:r>
              <a:rPr lang="fr-FR" sz="1400" dirty="0"/>
              <a:t>financer mes collaborations de recherche avec mes partenaires académiques et/ou privé….</a:t>
            </a:r>
          </a:p>
          <a:p>
            <a:pPr marL="0" indent="0">
              <a:buNone/>
            </a:pPr>
            <a:endParaRPr lang="fr-FR" sz="1400" dirty="0"/>
          </a:p>
          <a:p>
            <a:pPr marL="0" indent="0">
              <a:buNone/>
            </a:pPr>
            <a:r>
              <a:rPr lang="fr-FR" sz="1400" dirty="0"/>
              <a:t>APR (IR et IA) </a:t>
            </a:r>
            <a:r>
              <a:rPr lang="fr-FR" sz="1400" dirty="0" smtClean="0"/>
              <a:t>(Emily)</a:t>
            </a:r>
            <a:endParaRPr lang="fr-FR" sz="1400" dirty="0"/>
          </a:p>
          <a:p>
            <a:pPr marL="0" indent="0">
              <a:buNone/>
            </a:pPr>
            <a:r>
              <a:rPr lang="fr-FR" sz="1400" dirty="0"/>
              <a:t>ANR (Blanc, Blanc international, thématiques, franco-allemand) (Emily)</a:t>
            </a:r>
          </a:p>
          <a:p>
            <a:pPr marL="0" indent="0">
              <a:buNone/>
            </a:pPr>
            <a:r>
              <a:rPr lang="fr-FR" sz="1400" dirty="0"/>
              <a:t>PHC (Annabelle)</a:t>
            </a:r>
          </a:p>
          <a:p>
            <a:pPr marL="0" indent="0">
              <a:buNone/>
            </a:pPr>
            <a:r>
              <a:rPr lang="fr-FR" sz="1400" dirty="0"/>
              <a:t>Fondation Nestlé, Institut Danone, Fonds Français Alimentation &amp; Santé, Institut Benjamin Delessert (Livia)</a:t>
            </a:r>
          </a:p>
          <a:p>
            <a:pPr marL="0" indent="0">
              <a:buNone/>
            </a:pPr>
            <a:r>
              <a:rPr lang="fr-FR" sz="1400" dirty="0"/>
              <a:t>Appels thématiques H2020 défis sociétaux, </a:t>
            </a:r>
            <a:r>
              <a:rPr lang="fr-FR" sz="1400" dirty="0" smtClean="0"/>
              <a:t>autres programmes de la CE, JPI, </a:t>
            </a:r>
            <a:r>
              <a:rPr lang="fr-FR" sz="1400" dirty="0" err="1" smtClean="0"/>
              <a:t>era</a:t>
            </a:r>
            <a:r>
              <a:rPr lang="fr-FR" sz="1400" dirty="0"/>
              <a:t>-</a:t>
            </a:r>
            <a:r>
              <a:rPr lang="fr-FR" sz="1400" dirty="0" smtClean="0"/>
              <a:t>net</a:t>
            </a:r>
            <a:r>
              <a:rPr lang="fr-FR" sz="1400" dirty="0"/>
              <a:t> </a:t>
            </a:r>
            <a:r>
              <a:rPr lang="fr-FR" sz="1400" dirty="0" smtClean="0"/>
              <a:t>(</a:t>
            </a:r>
            <a:r>
              <a:rPr lang="fr-FR" sz="1400" dirty="0"/>
              <a:t>Aurélie)</a:t>
            </a:r>
          </a:p>
          <a:p>
            <a:pPr>
              <a:buFontTx/>
              <a:buChar char="-"/>
            </a:pPr>
            <a:endParaRPr lang="fr-FR" sz="1400" dirty="0"/>
          </a:p>
          <a:p>
            <a:pPr marL="0" indent="0">
              <a:buNone/>
            </a:pPr>
            <a:endParaRPr lang="fr-FR" sz="1400" dirty="0" smtClean="0"/>
          </a:p>
          <a:p>
            <a:pPr marL="0" indent="0">
              <a:buNone/>
            </a:pPr>
            <a:endParaRPr lang="fr-FR" sz="1400" dirty="0" smtClean="0"/>
          </a:p>
          <a:p>
            <a:pPr marL="0" indent="0">
              <a:buNone/>
            </a:pPr>
            <a:endParaRPr lang="fr-FR" sz="1400" dirty="0"/>
          </a:p>
          <a:p>
            <a:pPr>
              <a:buFontTx/>
              <a:buAutoNum type="arabicPeriod"/>
            </a:pPr>
            <a:endParaRPr lang="fr-FR" sz="1400" dirty="0"/>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2028731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46856" y="557808"/>
            <a:ext cx="8229600" cy="1143000"/>
          </a:xfrm>
        </p:spPr>
        <p:txBody>
          <a:bodyPr/>
          <a:lstStyle/>
          <a:p>
            <a:r>
              <a:rPr lang="fr-FR" dirty="0" smtClean="0"/>
              <a:t>  </a:t>
            </a:r>
            <a:r>
              <a:rPr lang="fr-FR" dirty="0"/>
              <a:t>APR </a:t>
            </a:r>
            <a:r>
              <a:rPr lang="fr-FR" dirty="0" smtClean="0"/>
              <a:t>IR </a:t>
            </a:r>
            <a:r>
              <a:rPr lang="fr-FR" sz="3200" dirty="0" smtClean="0"/>
              <a:t>(Intérêt Régional) </a:t>
            </a:r>
            <a:endParaRPr lang="fr-FR" sz="3200" dirty="0"/>
          </a:p>
        </p:txBody>
      </p:sp>
      <p:pic>
        <p:nvPicPr>
          <p:cNvPr id="2" name="Image 1"/>
          <p:cNvPicPr>
            <a:picLocks noChangeAspect="1"/>
          </p:cNvPicPr>
          <p:nvPr/>
        </p:nvPicPr>
        <p:blipFill>
          <a:blip r:embed="rId2" cstate="print"/>
          <a:stretch>
            <a:fillRect/>
          </a:stretch>
        </p:blipFill>
        <p:spPr>
          <a:xfrm>
            <a:off x="467544" y="692696"/>
            <a:ext cx="1135266" cy="523407"/>
          </a:xfrm>
          <a:prstGeom prst="rect">
            <a:avLst/>
          </a:prstGeom>
        </p:spPr>
      </p:pic>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512168"/>
            <a:ext cx="8229600" cy="5013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fr-FR" sz="2000" dirty="0" smtClean="0">
                <a:solidFill>
                  <a:srgbClr val="0070C0"/>
                </a:solidFill>
              </a:rPr>
              <a:t>Fonctionnement :</a:t>
            </a:r>
            <a:endParaRPr lang="fr-FR" sz="2000" dirty="0">
              <a:solidFill>
                <a:srgbClr val="0070C0"/>
              </a:solidFill>
            </a:endParaRPr>
          </a:p>
          <a:p>
            <a:r>
              <a:rPr lang="fr-FR" sz="2000" dirty="0"/>
              <a:t>Financement de projets de 12 à 36 mois pour un montant maximum de 200 000€</a:t>
            </a:r>
          </a:p>
          <a:p>
            <a:r>
              <a:rPr lang="fr-FR" sz="2000" dirty="0" smtClean="0"/>
              <a:t>Porteur : </a:t>
            </a:r>
            <a:r>
              <a:rPr lang="fr-FR" sz="2000" dirty="0"/>
              <a:t>laboratoire public</a:t>
            </a:r>
          </a:p>
          <a:p>
            <a:r>
              <a:rPr lang="fr-FR" sz="2000" dirty="0"/>
              <a:t>Impact régional et potentiel de valorisation démontré</a:t>
            </a:r>
          </a:p>
          <a:p>
            <a:r>
              <a:rPr lang="fr-FR" sz="2000" dirty="0"/>
              <a:t>Dispositif CAP R&amp;D pour les entreprises</a:t>
            </a:r>
          </a:p>
          <a:p>
            <a:pPr>
              <a:buNone/>
            </a:pPr>
            <a:endParaRPr lang="fr-FR" sz="2000" dirty="0"/>
          </a:p>
          <a:p>
            <a:pPr>
              <a:buNone/>
            </a:pPr>
            <a:r>
              <a:rPr lang="fr-FR" sz="2000" dirty="0" smtClean="0">
                <a:solidFill>
                  <a:srgbClr val="0070C0"/>
                </a:solidFill>
              </a:rPr>
              <a:t>Thématique : </a:t>
            </a:r>
            <a:endParaRPr lang="fr-FR" sz="2000" dirty="0">
              <a:solidFill>
                <a:srgbClr val="0070C0"/>
              </a:solidFill>
            </a:endParaRPr>
          </a:p>
          <a:p>
            <a:pPr marL="0">
              <a:spcBef>
                <a:spcPts val="0"/>
              </a:spcBef>
              <a:buFontTx/>
              <a:buChar char="-"/>
            </a:pPr>
            <a:r>
              <a:rPr lang="fr-FR" sz="2000" dirty="0"/>
              <a:t>habitat de demain, déplacements et gestion des flux des personnes et des biens, nutrition santé bien-être, tourisme et loisirs, génie écologique et biodiversité (en partenariat avec un acteur socio-économique)</a:t>
            </a:r>
          </a:p>
          <a:p>
            <a:pPr marL="0">
              <a:spcBef>
                <a:spcPts val="0"/>
              </a:spcBef>
              <a:buFontTx/>
              <a:buChar char="-"/>
            </a:pPr>
            <a:r>
              <a:rPr lang="fr-FR" sz="2000" dirty="0"/>
              <a:t>« en articulation avec les politiques régionales »</a:t>
            </a:r>
          </a:p>
          <a:p>
            <a:pPr marL="0">
              <a:spcBef>
                <a:spcPts val="0"/>
              </a:spcBef>
              <a:buFontTx/>
              <a:buChar char="-"/>
            </a:pPr>
            <a:endParaRPr lang="fr-FR" sz="2000" dirty="0"/>
          </a:p>
          <a:p>
            <a:pPr marL="0">
              <a:spcBef>
                <a:spcPts val="0"/>
              </a:spcBef>
              <a:buNone/>
            </a:pPr>
            <a:r>
              <a:rPr lang="fr-FR" sz="2000" dirty="0"/>
              <a:t>Ouverture en fin d’année</a:t>
            </a:r>
          </a:p>
        </p:txBody>
      </p:sp>
    </p:spTree>
    <p:extLst>
      <p:ext uri="{BB962C8B-B14F-4D97-AF65-F5344CB8AC3E}">
        <p14:creationId xmlns:p14="http://schemas.microsoft.com/office/powerpoint/2010/main" val="117511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46856" y="485800"/>
            <a:ext cx="8229600" cy="1143000"/>
          </a:xfrm>
        </p:spPr>
        <p:txBody>
          <a:bodyPr/>
          <a:lstStyle/>
          <a:p>
            <a:r>
              <a:rPr lang="fr-FR" dirty="0" smtClean="0"/>
              <a:t>  APR IA </a:t>
            </a:r>
            <a:r>
              <a:rPr lang="fr-FR" sz="3200" dirty="0" smtClean="0"/>
              <a:t>(Initiative Académique) </a:t>
            </a:r>
            <a:endParaRPr lang="fr-FR" sz="3200" dirty="0"/>
          </a:p>
        </p:txBody>
      </p:sp>
      <p:pic>
        <p:nvPicPr>
          <p:cNvPr id="2" name="Image 1"/>
          <p:cNvPicPr>
            <a:picLocks noChangeAspect="1"/>
          </p:cNvPicPr>
          <p:nvPr/>
        </p:nvPicPr>
        <p:blipFill>
          <a:blip r:embed="rId2" cstate="print"/>
          <a:stretch>
            <a:fillRect/>
          </a:stretch>
        </p:blipFill>
        <p:spPr>
          <a:xfrm>
            <a:off x="467544" y="692696"/>
            <a:ext cx="1135266" cy="523407"/>
          </a:xfrm>
          <a:prstGeom prst="rect">
            <a:avLst/>
          </a:prstGeom>
        </p:spPr>
      </p:pic>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512168"/>
            <a:ext cx="8229600" cy="5013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70C0"/>
                </a:solidFill>
              </a:rPr>
              <a:t>3 types de </a:t>
            </a:r>
            <a:r>
              <a:rPr lang="fr-FR" sz="2000" dirty="0" smtClean="0">
                <a:solidFill>
                  <a:srgbClr val="0070C0"/>
                </a:solidFill>
              </a:rPr>
              <a:t>financement :</a:t>
            </a:r>
            <a:endParaRPr lang="fr-FR" sz="2000" dirty="0">
              <a:solidFill>
                <a:srgbClr val="0070C0"/>
              </a:solidFill>
            </a:endParaRPr>
          </a:p>
          <a:p>
            <a:pPr>
              <a:buFontTx/>
              <a:buChar char="-"/>
            </a:pPr>
            <a:r>
              <a:rPr lang="fr-FR" sz="2000" u="sng" dirty="0" smtClean="0"/>
              <a:t>Projet :</a:t>
            </a:r>
            <a:r>
              <a:rPr lang="fr-FR" sz="2000" dirty="0" smtClean="0"/>
              <a:t> </a:t>
            </a:r>
            <a:r>
              <a:rPr lang="fr-FR" sz="2000" dirty="0"/>
              <a:t>fonctionnement, équipement, salaire - 350 </a:t>
            </a:r>
            <a:r>
              <a:rPr lang="fr-FR" sz="2000" dirty="0" smtClean="0"/>
              <a:t>000 €</a:t>
            </a:r>
            <a:endParaRPr lang="fr-FR" sz="2000" dirty="0"/>
          </a:p>
          <a:p>
            <a:pPr>
              <a:buNone/>
            </a:pPr>
            <a:r>
              <a:rPr lang="fr-FR" sz="2000" dirty="0"/>
              <a:t>	2 autorisés par laboratoire  – doit être collaboratif dans le cadre du PRES</a:t>
            </a:r>
          </a:p>
          <a:p>
            <a:pPr>
              <a:buFontTx/>
              <a:buChar char="-"/>
            </a:pPr>
            <a:r>
              <a:rPr lang="fr-FR" sz="2000" u="sng" dirty="0" smtClean="0"/>
              <a:t>Equipement </a:t>
            </a:r>
            <a:r>
              <a:rPr lang="fr-FR" sz="2000" dirty="0" smtClean="0"/>
              <a:t>: </a:t>
            </a:r>
            <a:r>
              <a:rPr lang="fr-FR" sz="2000" dirty="0"/>
              <a:t>uniquement de l’équipement – 500 000 €</a:t>
            </a:r>
          </a:p>
          <a:p>
            <a:pPr>
              <a:buNone/>
            </a:pPr>
            <a:r>
              <a:rPr lang="fr-FR" sz="2000" dirty="0"/>
              <a:t>	1 seul autorisé par laboratoire</a:t>
            </a:r>
          </a:p>
          <a:p>
            <a:pPr>
              <a:buFontTx/>
              <a:buChar char="-"/>
            </a:pPr>
            <a:r>
              <a:rPr lang="fr-FR" sz="2000" u="sng" dirty="0"/>
              <a:t>Post-</a:t>
            </a:r>
            <a:r>
              <a:rPr lang="fr-FR" sz="2000" u="sng" dirty="0" smtClean="0"/>
              <a:t>doc </a:t>
            </a:r>
            <a:r>
              <a:rPr lang="fr-FR" sz="2000" dirty="0" smtClean="0"/>
              <a:t>: </a:t>
            </a:r>
            <a:r>
              <a:rPr lang="fr-FR" sz="2000" dirty="0"/>
              <a:t>uniquement du salaire – 42 000 €</a:t>
            </a:r>
          </a:p>
          <a:p>
            <a:pPr marL="0" indent="0">
              <a:spcBef>
                <a:spcPts val="0"/>
              </a:spcBef>
              <a:buNone/>
              <a:defRPr/>
            </a:pPr>
            <a:r>
              <a:rPr lang="fr-FR" sz="2000" dirty="0"/>
              <a:t>     1 seul autorisé par </a:t>
            </a:r>
            <a:r>
              <a:rPr lang="fr-FR" sz="2000" dirty="0" smtClean="0"/>
              <a:t>laboratoire</a:t>
            </a:r>
          </a:p>
          <a:p>
            <a:pPr marL="0" indent="0">
              <a:spcBef>
                <a:spcPts val="0"/>
              </a:spcBef>
              <a:buNone/>
              <a:defRPr/>
            </a:pPr>
            <a:endParaRPr lang="fr-FR" sz="2000" dirty="0"/>
          </a:p>
          <a:p>
            <a:pPr marL="0" indent="0">
              <a:spcBef>
                <a:spcPts val="0"/>
              </a:spcBef>
              <a:buNone/>
              <a:defRPr/>
            </a:pPr>
            <a:endParaRPr lang="fr-FR" sz="2000" dirty="0"/>
          </a:p>
          <a:p>
            <a:pPr>
              <a:buNone/>
            </a:pPr>
            <a:endParaRPr lang="fr-FR" sz="1100" dirty="0">
              <a:solidFill>
                <a:srgbClr val="0070C0"/>
              </a:solidFill>
            </a:endParaRPr>
          </a:p>
          <a:p>
            <a:r>
              <a:rPr lang="fr-FR" sz="2000" dirty="0" smtClean="0">
                <a:solidFill>
                  <a:srgbClr val="0070C0"/>
                </a:solidFill>
              </a:rPr>
              <a:t>Thématique : </a:t>
            </a:r>
            <a:endParaRPr lang="fr-FR" sz="2000" dirty="0">
              <a:solidFill>
                <a:srgbClr val="0070C0"/>
              </a:solidFill>
            </a:endParaRPr>
          </a:p>
          <a:p>
            <a:pPr marL="0">
              <a:buNone/>
            </a:pPr>
            <a:r>
              <a:rPr lang="fr-FR" sz="2000" dirty="0"/>
              <a:t>Renaissance - Moyen-âge / littérature et humanités / sciences humaines et sociales</a:t>
            </a:r>
          </a:p>
          <a:p>
            <a:pPr marL="0">
              <a:buNone/>
            </a:pPr>
            <a:endParaRPr lang="fr-FR" sz="800" dirty="0">
              <a:solidFill>
                <a:srgbClr val="0070C0"/>
              </a:solidFill>
            </a:endParaRPr>
          </a:p>
          <a:p>
            <a:pPr marL="0">
              <a:buNone/>
            </a:pPr>
            <a:r>
              <a:rPr lang="fr-FR" sz="2000" dirty="0"/>
              <a:t>Ouverture en fin d’année</a:t>
            </a:r>
          </a:p>
        </p:txBody>
      </p:sp>
      <p:sp>
        <p:nvSpPr>
          <p:cNvPr id="9" name="Rectangle à coins arrondis 8"/>
          <p:cNvSpPr/>
          <p:nvPr/>
        </p:nvSpPr>
        <p:spPr>
          <a:xfrm>
            <a:off x="467544" y="4365104"/>
            <a:ext cx="8064896" cy="6480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Le projet doit être porté par un laboratoire de recherche public en Région Centre et être proposé par le directeur de laboratoire</a:t>
            </a:r>
            <a:endParaRPr lang="fr-FR" sz="2000" dirty="0">
              <a:solidFill>
                <a:schemeClr val="tx1"/>
              </a:solidFill>
            </a:endParaRPr>
          </a:p>
        </p:txBody>
      </p:sp>
    </p:spTree>
    <p:extLst>
      <p:ext uri="{BB962C8B-B14F-4D97-AF65-F5344CB8AC3E}">
        <p14:creationId xmlns:p14="http://schemas.microsoft.com/office/powerpoint/2010/main" val="3817956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46856" y="629816"/>
            <a:ext cx="8229600" cy="1143000"/>
          </a:xfrm>
        </p:spPr>
        <p:txBody>
          <a:bodyPr/>
          <a:lstStyle/>
          <a:p>
            <a:r>
              <a:rPr lang="fr-FR" dirty="0" smtClean="0"/>
              <a:t>  ANR  Blanc / Blanc </a:t>
            </a:r>
            <a:r>
              <a:rPr lang="fr-FR" dirty="0" err="1" smtClean="0"/>
              <a:t>Intl</a:t>
            </a:r>
            <a:endParaRPr lang="fr-FR" sz="3200" dirty="0"/>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512168"/>
            <a:ext cx="8229600" cy="5013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endParaRPr lang="fr-FR" sz="2000" dirty="0">
              <a:solidFill>
                <a:srgbClr val="0070C0"/>
              </a:solidFill>
            </a:endParaRPr>
          </a:p>
          <a:p>
            <a:pPr algn="just"/>
            <a:r>
              <a:rPr lang="fr-FR" sz="2000" dirty="0">
                <a:solidFill>
                  <a:srgbClr val="0070C0"/>
                </a:solidFill>
              </a:rPr>
              <a:t>3 axes de recherche en </a:t>
            </a:r>
            <a:r>
              <a:rPr lang="fr-FR" sz="2000" dirty="0" smtClean="0">
                <a:solidFill>
                  <a:srgbClr val="0070C0"/>
                </a:solidFill>
              </a:rPr>
              <a:t>SHS :</a:t>
            </a:r>
            <a:endParaRPr lang="fr-FR" sz="2000" dirty="0">
              <a:solidFill>
                <a:srgbClr val="0070C0"/>
              </a:solidFill>
            </a:endParaRPr>
          </a:p>
          <a:p>
            <a:pPr algn="just">
              <a:buNone/>
            </a:pPr>
            <a:r>
              <a:rPr lang="fr-FR" sz="1800" dirty="0"/>
              <a:t>- SHS 1 – Sociétés, espace, organisations et marchés 	</a:t>
            </a:r>
          </a:p>
          <a:p>
            <a:pPr algn="just">
              <a:buNone/>
            </a:pPr>
            <a:r>
              <a:rPr lang="fr-FR" sz="1800" dirty="0"/>
              <a:t>- SHS 2 – Développement humain et cognition, langage et communication </a:t>
            </a:r>
          </a:p>
          <a:p>
            <a:pPr algn="just">
              <a:buNone/>
            </a:pPr>
            <a:r>
              <a:rPr lang="fr-FR" sz="1800" dirty="0"/>
              <a:t>- SHS 3 – Cultures, arts, civilisations </a:t>
            </a:r>
            <a:r>
              <a:rPr lang="fr-FR" sz="1800" b="1" dirty="0"/>
              <a:t>	</a:t>
            </a:r>
          </a:p>
          <a:p>
            <a:pPr algn="just">
              <a:buNone/>
            </a:pPr>
            <a:endParaRPr lang="fr-FR" sz="1800" b="1" dirty="0"/>
          </a:p>
          <a:p>
            <a:pPr algn="just">
              <a:buNone/>
            </a:pPr>
            <a:endParaRPr lang="fr-FR" sz="1800" b="1" dirty="0"/>
          </a:p>
          <a:p>
            <a:pPr algn="just"/>
            <a:r>
              <a:rPr lang="fr-FR" sz="2000" dirty="0">
                <a:solidFill>
                  <a:srgbClr val="0070C0"/>
                </a:solidFill>
              </a:rPr>
              <a:t>Les différents pays pouvant être </a:t>
            </a:r>
            <a:r>
              <a:rPr lang="fr-FR" sz="2000" dirty="0" smtClean="0">
                <a:solidFill>
                  <a:srgbClr val="0070C0"/>
                </a:solidFill>
              </a:rPr>
              <a:t>partenaires :</a:t>
            </a:r>
            <a:endParaRPr lang="fr-FR" sz="2000" dirty="0">
              <a:solidFill>
                <a:srgbClr val="0070C0"/>
              </a:solidFill>
            </a:endParaRPr>
          </a:p>
          <a:p>
            <a:pPr algn="just">
              <a:buNone/>
            </a:pPr>
            <a:r>
              <a:rPr lang="fr-FR" sz="2000" dirty="0"/>
              <a:t>Autriche, Japon, Luxembourg, Roumanie, Taiwan, Portugal</a:t>
            </a:r>
          </a:p>
          <a:p>
            <a:pPr algn="just">
              <a:buNone/>
            </a:pPr>
            <a:r>
              <a:rPr lang="fr-FR" sz="2000" dirty="0"/>
              <a:t>Un appel spécifique est lancé plus tôt dans l’année pour l’Allemagne (ANR-DFG)</a:t>
            </a:r>
          </a:p>
          <a:p>
            <a:pPr algn="just">
              <a:buNone/>
            </a:pPr>
            <a:endParaRPr lang="fr-FR" sz="2000" dirty="0"/>
          </a:p>
          <a:p>
            <a:pPr marL="0" algn="just">
              <a:buNone/>
            </a:pPr>
            <a:r>
              <a:rPr lang="fr-FR" sz="2000" dirty="0"/>
              <a:t>Ouverture généralement en fin d’année</a:t>
            </a:r>
          </a:p>
        </p:txBody>
      </p:sp>
      <p:pic>
        <p:nvPicPr>
          <p:cNvPr id="8" name="Picture 2" descr="Retour à la page d'accueil"/>
          <p:cNvPicPr>
            <a:picLocks noChangeAspect="1" noChangeArrowheads="1"/>
          </p:cNvPicPr>
          <p:nvPr/>
        </p:nvPicPr>
        <p:blipFill>
          <a:blip r:embed="rId2" cstate="print"/>
          <a:srcRect/>
          <a:stretch>
            <a:fillRect/>
          </a:stretch>
        </p:blipFill>
        <p:spPr bwMode="auto">
          <a:xfrm>
            <a:off x="483526" y="727249"/>
            <a:ext cx="1136146" cy="613519"/>
          </a:xfrm>
          <a:prstGeom prst="rect">
            <a:avLst/>
          </a:prstGeom>
          <a:noFill/>
        </p:spPr>
      </p:pic>
    </p:spTree>
    <p:extLst>
      <p:ext uri="{BB962C8B-B14F-4D97-AF65-F5344CB8AC3E}">
        <p14:creationId xmlns:p14="http://schemas.microsoft.com/office/powerpoint/2010/main" val="203108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46856" y="629816"/>
            <a:ext cx="8229600" cy="1143000"/>
          </a:xfrm>
        </p:spPr>
        <p:txBody>
          <a:bodyPr/>
          <a:lstStyle/>
          <a:p>
            <a:r>
              <a:rPr lang="fr-FR" dirty="0" smtClean="0"/>
              <a:t>  ANR Thématiques</a:t>
            </a:r>
            <a:br>
              <a:rPr lang="fr-FR" dirty="0" smtClean="0"/>
            </a:br>
            <a:r>
              <a:rPr lang="fr-FR" sz="1400" dirty="0">
                <a:solidFill>
                  <a:srgbClr val="000000"/>
                </a:solidFill>
              </a:rPr>
              <a:t>Peut être pas d’ouverture en 2014</a:t>
            </a:r>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584176"/>
            <a:ext cx="8229600" cy="5013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70C0"/>
                </a:solidFill>
              </a:rPr>
              <a:t>Système </a:t>
            </a:r>
            <a:r>
              <a:rPr lang="fr-FR" sz="2000" dirty="0" err="1">
                <a:solidFill>
                  <a:srgbClr val="0070C0"/>
                </a:solidFill>
              </a:rPr>
              <a:t>ALImentaire</a:t>
            </a:r>
            <a:r>
              <a:rPr lang="fr-FR" sz="2000" dirty="0">
                <a:solidFill>
                  <a:srgbClr val="0070C0"/>
                </a:solidFill>
              </a:rPr>
              <a:t> Durable</a:t>
            </a:r>
          </a:p>
          <a:p>
            <a:pPr>
              <a:buFontTx/>
              <a:buChar char="-"/>
            </a:pPr>
            <a:r>
              <a:rPr lang="fr-FR" sz="1600" dirty="0"/>
              <a:t>Systèmes alimentaires durables </a:t>
            </a:r>
          </a:p>
          <a:p>
            <a:pPr>
              <a:buFontTx/>
              <a:buChar char="-"/>
            </a:pPr>
            <a:r>
              <a:rPr lang="fr-FR" sz="1600" dirty="0"/>
              <a:t>Conception de technologies, produits et marchés plus durables</a:t>
            </a:r>
          </a:p>
          <a:p>
            <a:pPr>
              <a:buFontTx/>
              <a:buChar char="-"/>
            </a:pPr>
            <a:r>
              <a:rPr lang="fr-FR" sz="1600" b="1" dirty="0"/>
              <a:t>Preuve de concept sur une question stratégique</a:t>
            </a:r>
          </a:p>
          <a:p>
            <a:pPr>
              <a:buFontTx/>
              <a:buChar char="-"/>
            </a:pPr>
            <a:endParaRPr lang="fr-FR" sz="1000" dirty="0"/>
          </a:p>
          <a:p>
            <a:r>
              <a:rPr lang="fr-FR" sz="2000" dirty="0">
                <a:solidFill>
                  <a:srgbClr val="0070C0"/>
                </a:solidFill>
              </a:rPr>
              <a:t>Emergences et évolution des cultures et phénomènes culturels </a:t>
            </a:r>
          </a:p>
          <a:p>
            <a:pPr>
              <a:buFontTx/>
              <a:buChar char="-"/>
            </a:pPr>
            <a:r>
              <a:rPr lang="fr-FR" sz="1600" dirty="0"/>
              <a:t>Origines et évolution des diversités humaines</a:t>
            </a:r>
          </a:p>
          <a:p>
            <a:pPr>
              <a:buFontTx/>
              <a:buChar char="-"/>
            </a:pPr>
            <a:r>
              <a:rPr lang="fr-FR" sz="1600" dirty="0"/>
              <a:t>Émergences et évolutions des langages, des modes de représentation et des systèmes symboliques </a:t>
            </a:r>
          </a:p>
          <a:p>
            <a:pPr>
              <a:buFontTx/>
              <a:buChar char="-"/>
            </a:pPr>
            <a:r>
              <a:rPr lang="fr-FR" sz="1600" dirty="0"/>
              <a:t>Pluralité et variabilité des cultures</a:t>
            </a:r>
          </a:p>
          <a:p>
            <a:pPr>
              <a:buFontTx/>
              <a:buChar char="-"/>
            </a:pPr>
            <a:r>
              <a:rPr lang="fr-FR" sz="1600" dirty="0"/>
              <a:t>Les dynamiques d'évolution</a:t>
            </a:r>
          </a:p>
          <a:p>
            <a:pPr>
              <a:buFontTx/>
              <a:buChar char="-"/>
            </a:pPr>
            <a:endParaRPr lang="fr-FR" sz="1000" dirty="0"/>
          </a:p>
          <a:p>
            <a:r>
              <a:rPr lang="fr-FR" sz="2000" dirty="0">
                <a:solidFill>
                  <a:srgbClr val="0070C0"/>
                </a:solidFill>
              </a:rPr>
              <a:t>Sociétés innovantes</a:t>
            </a:r>
          </a:p>
          <a:p>
            <a:pPr>
              <a:buFontTx/>
              <a:buChar char="-"/>
            </a:pPr>
            <a:r>
              <a:rPr lang="fr-FR" sz="1600" dirty="0"/>
              <a:t>Innovations et représentations</a:t>
            </a:r>
          </a:p>
          <a:p>
            <a:pPr>
              <a:buFontTx/>
              <a:buChar char="-"/>
            </a:pPr>
            <a:r>
              <a:rPr lang="fr-FR" sz="1600" dirty="0"/>
              <a:t>Innovations, changements sociaux et modes de vie</a:t>
            </a:r>
          </a:p>
          <a:p>
            <a:pPr>
              <a:buFontTx/>
              <a:buChar char="-"/>
            </a:pPr>
            <a:r>
              <a:rPr lang="fr-FR" sz="1600" dirty="0"/>
              <a:t>Innovations et modèles économiques</a:t>
            </a:r>
          </a:p>
          <a:p>
            <a:pPr>
              <a:buFontTx/>
              <a:buChar char="-"/>
            </a:pPr>
            <a:r>
              <a:rPr lang="fr-FR" sz="1600" dirty="0"/>
              <a:t>Configurations, acteurs, dynamiques</a:t>
            </a:r>
          </a:p>
        </p:txBody>
      </p:sp>
      <p:pic>
        <p:nvPicPr>
          <p:cNvPr id="8" name="Picture 2" descr="Retour à la page d'accueil"/>
          <p:cNvPicPr>
            <a:picLocks noChangeAspect="1" noChangeArrowheads="1"/>
          </p:cNvPicPr>
          <p:nvPr/>
        </p:nvPicPr>
        <p:blipFill>
          <a:blip r:embed="rId2" cstate="print"/>
          <a:srcRect/>
          <a:stretch>
            <a:fillRect/>
          </a:stretch>
        </p:blipFill>
        <p:spPr bwMode="auto">
          <a:xfrm>
            <a:off x="483526" y="727249"/>
            <a:ext cx="1136146" cy="613519"/>
          </a:xfrm>
          <a:prstGeom prst="rect">
            <a:avLst/>
          </a:prstGeom>
          <a:noFill/>
        </p:spPr>
      </p:pic>
    </p:spTree>
    <p:extLst>
      <p:ext uri="{BB962C8B-B14F-4D97-AF65-F5344CB8AC3E}">
        <p14:creationId xmlns:p14="http://schemas.microsoft.com/office/powerpoint/2010/main" val="4501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46856" y="485800"/>
            <a:ext cx="8229600" cy="1143000"/>
          </a:xfrm>
        </p:spPr>
        <p:txBody>
          <a:bodyPr/>
          <a:lstStyle/>
          <a:p>
            <a:r>
              <a:rPr lang="fr-FR" dirty="0" smtClean="0"/>
              <a:t>  PHC </a:t>
            </a:r>
            <a:r>
              <a:rPr lang="fr-FR" sz="3200" dirty="0" smtClean="0"/>
              <a:t>(Partenariats Hubert Curien) </a:t>
            </a:r>
            <a:endParaRPr lang="fr-FR" sz="3200" dirty="0"/>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944216"/>
            <a:ext cx="8229600" cy="5013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0000"/>
                </a:solidFill>
              </a:rPr>
              <a:t>Programme de recherche (1 à 2 ans</a:t>
            </a:r>
            <a:r>
              <a:rPr lang="fr-FR" sz="2000" dirty="0" smtClean="0">
                <a:solidFill>
                  <a:srgbClr val="000000"/>
                </a:solidFill>
              </a:rPr>
              <a:t>)</a:t>
            </a:r>
          </a:p>
          <a:p>
            <a:pPr marL="0" indent="0">
              <a:buNone/>
            </a:pPr>
            <a:endParaRPr lang="fr-FR" sz="2000" dirty="0">
              <a:solidFill>
                <a:srgbClr val="000000"/>
              </a:solidFill>
            </a:endParaRPr>
          </a:p>
          <a:p>
            <a:r>
              <a:rPr lang="fr-FR" sz="2000" dirty="0">
                <a:solidFill>
                  <a:srgbClr val="000000"/>
                </a:solidFill>
              </a:rPr>
              <a:t>Partenariats scientifiques bilatéraux (entre deux laboratoires de recherche). 67 PHC, généralement ouverts à toutes disciplines. Partenariats entre labo, double </a:t>
            </a:r>
            <a:r>
              <a:rPr lang="fr-FR" sz="2000" dirty="0" smtClean="0">
                <a:solidFill>
                  <a:srgbClr val="000000"/>
                </a:solidFill>
              </a:rPr>
              <a:t>évaluation</a:t>
            </a:r>
            <a:endParaRPr lang="fr-FR" sz="2000" dirty="0">
              <a:solidFill>
                <a:srgbClr val="000000"/>
              </a:solidFill>
            </a:endParaRPr>
          </a:p>
          <a:p>
            <a:endParaRPr lang="fr-FR" sz="2000" dirty="0">
              <a:solidFill>
                <a:srgbClr val="000000"/>
              </a:solidFill>
            </a:endParaRPr>
          </a:p>
          <a:p>
            <a:r>
              <a:rPr lang="fr-FR" sz="2000" dirty="0" smtClean="0">
                <a:solidFill>
                  <a:srgbClr val="000000"/>
                </a:solidFill>
              </a:rPr>
              <a:t>Financements : </a:t>
            </a:r>
            <a:r>
              <a:rPr lang="fr-FR" sz="2000" dirty="0">
                <a:solidFill>
                  <a:srgbClr val="000000"/>
                </a:solidFill>
              </a:rPr>
              <a:t>Uniquement les mobilités (</a:t>
            </a:r>
            <a:r>
              <a:rPr lang="fr-FR" sz="2000" dirty="0" err="1">
                <a:solidFill>
                  <a:srgbClr val="000000"/>
                </a:solidFill>
              </a:rPr>
              <a:t>transports&amp;séjours</a:t>
            </a:r>
            <a:r>
              <a:rPr lang="fr-FR" sz="2000" dirty="0">
                <a:solidFill>
                  <a:srgbClr val="000000"/>
                </a:solidFill>
              </a:rPr>
              <a:t>). Montant variable selon le PHC, accordé sur une base </a:t>
            </a:r>
            <a:r>
              <a:rPr lang="fr-FR" sz="2000" dirty="0" smtClean="0">
                <a:solidFill>
                  <a:srgbClr val="000000"/>
                </a:solidFill>
              </a:rPr>
              <a:t>annuelle</a:t>
            </a:r>
            <a:endParaRPr lang="fr-FR" sz="2000" dirty="0">
              <a:solidFill>
                <a:srgbClr val="000000"/>
              </a:solidFill>
            </a:endParaRPr>
          </a:p>
          <a:p>
            <a:pPr marL="0" indent="0">
              <a:buNone/>
            </a:pPr>
            <a:r>
              <a:rPr lang="fr-FR" sz="2000" dirty="0" smtClean="0">
                <a:solidFill>
                  <a:srgbClr val="000000"/>
                </a:solidFill>
              </a:rPr>
              <a:t> </a:t>
            </a:r>
            <a:endParaRPr lang="fr-FR" sz="2000" dirty="0">
              <a:solidFill>
                <a:srgbClr val="000000"/>
              </a:solidFill>
            </a:endParaRPr>
          </a:p>
          <a:p>
            <a:r>
              <a:rPr lang="fr-FR" sz="2000" dirty="0" smtClean="0">
                <a:solidFill>
                  <a:srgbClr val="000000"/>
                </a:solidFill>
              </a:rPr>
              <a:t>Critères : </a:t>
            </a:r>
            <a:r>
              <a:rPr lang="fr-FR" sz="2000" dirty="0">
                <a:solidFill>
                  <a:srgbClr val="000000"/>
                </a:solidFill>
              </a:rPr>
              <a:t>Participation de jeunes chercheurs (post-</a:t>
            </a:r>
            <a:r>
              <a:rPr lang="fr-FR" sz="2000" dirty="0" err="1">
                <a:solidFill>
                  <a:srgbClr val="000000"/>
                </a:solidFill>
              </a:rPr>
              <a:t>doct</a:t>
            </a:r>
            <a:r>
              <a:rPr lang="fr-FR" sz="2000" dirty="0">
                <a:solidFill>
                  <a:srgbClr val="000000"/>
                </a:solidFill>
              </a:rPr>
              <a:t> ou </a:t>
            </a:r>
            <a:r>
              <a:rPr lang="fr-FR" sz="2000" dirty="0" err="1">
                <a:solidFill>
                  <a:srgbClr val="000000"/>
                </a:solidFill>
              </a:rPr>
              <a:t>doct</a:t>
            </a:r>
            <a:r>
              <a:rPr lang="fr-FR" sz="2000" dirty="0">
                <a:solidFill>
                  <a:srgbClr val="000000"/>
                </a:solidFill>
              </a:rPr>
              <a:t>). Niveau des 2 équipes et collaboration réelle…</a:t>
            </a:r>
          </a:p>
          <a:p>
            <a:pPr marL="0">
              <a:buNone/>
            </a:pPr>
            <a:endParaRPr lang="fr-FR" sz="800" dirty="0">
              <a:solidFill>
                <a:srgbClr val="0070C0"/>
              </a:solidFill>
            </a:endParaRPr>
          </a:p>
        </p:txBody>
      </p:sp>
    </p:spTree>
    <p:extLst>
      <p:ext uri="{BB962C8B-B14F-4D97-AF65-F5344CB8AC3E}">
        <p14:creationId xmlns:p14="http://schemas.microsoft.com/office/powerpoint/2010/main" val="33848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176464"/>
          </a:xfrm>
        </p:spPr>
        <p:txBody>
          <a:bodyPr>
            <a:normAutofit/>
          </a:bodyPr>
          <a:lstStyle/>
          <a:p>
            <a:pPr marL="0" indent="0" algn="ctr">
              <a:buNone/>
            </a:pPr>
            <a:r>
              <a:rPr lang="fr-FR" sz="2000" dirty="0" smtClean="0"/>
              <a:t>Intervenantes :</a:t>
            </a:r>
          </a:p>
          <a:p>
            <a:pPr marL="0" indent="0" algn="ctr">
              <a:buNone/>
            </a:pPr>
            <a:endParaRPr lang="fr-FR" sz="2000" dirty="0"/>
          </a:p>
          <a:p>
            <a:pPr marL="0" indent="0" algn="ctr">
              <a:buNone/>
            </a:pPr>
            <a:r>
              <a:rPr lang="fr-FR" sz="2000" dirty="0" smtClean="0"/>
              <a:t>Livia AVALTRONI, chargée </a:t>
            </a:r>
            <a:r>
              <a:rPr lang="fr-FR" sz="2000" dirty="0"/>
              <a:t>de mission </a:t>
            </a:r>
            <a:r>
              <a:rPr lang="fr-FR" sz="2000" dirty="0" smtClean="0"/>
              <a:t>sensoriel </a:t>
            </a:r>
          </a:p>
          <a:p>
            <a:pPr marL="0" indent="0" algn="ctr">
              <a:buNone/>
            </a:pPr>
            <a:r>
              <a:rPr lang="fr-FR" sz="2000" dirty="0" smtClean="0"/>
              <a:t>Emily ROSENFELD, ingénieur d'affaires SHS – numérique </a:t>
            </a:r>
            <a:endParaRPr lang="fr-FR" sz="2000" dirty="0"/>
          </a:p>
          <a:p>
            <a:pPr marL="0" indent="0" algn="ctr">
              <a:buNone/>
            </a:pPr>
            <a:r>
              <a:rPr lang="fr-FR" sz="2000" dirty="0" smtClean="0"/>
              <a:t>Aurélie UCHARD, chargée d'affaires européennes </a:t>
            </a:r>
          </a:p>
          <a:p>
            <a:pPr marL="0" indent="0" algn="ctr">
              <a:buNone/>
            </a:pPr>
            <a:r>
              <a:rPr lang="fr-FR" sz="2000" dirty="0" smtClean="0"/>
              <a:t>toutes </a:t>
            </a:r>
            <a:r>
              <a:rPr lang="fr-FR" sz="2000" dirty="0"/>
              <a:t>trois de la Direction de la Recherche et de la </a:t>
            </a:r>
            <a:r>
              <a:rPr lang="fr-FR" sz="2000" dirty="0" smtClean="0"/>
              <a:t>Valorisation</a:t>
            </a:r>
          </a:p>
          <a:p>
            <a:pPr marL="0" indent="0" algn="ctr">
              <a:buNone/>
            </a:pPr>
            <a:endParaRPr lang="fr-FR" sz="2000" dirty="0" smtClean="0"/>
          </a:p>
          <a:p>
            <a:pPr marL="0" indent="0" algn="ctr">
              <a:buNone/>
            </a:pPr>
            <a:r>
              <a:rPr lang="fr-FR" sz="2000" dirty="0" smtClean="0"/>
              <a:t>Annabelle MONTHÉ</a:t>
            </a:r>
            <a:r>
              <a:rPr lang="fr-FR" sz="2000" dirty="0"/>
              <a:t>-</a:t>
            </a:r>
            <a:r>
              <a:rPr lang="fr-FR" sz="2000" dirty="0" smtClean="0"/>
              <a:t>LOPEZ, secrétaire</a:t>
            </a:r>
          </a:p>
          <a:p>
            <a:pPr marL="0" indent="0" algn="ctr">
              <a:buNone/>
            </a:pPr>
            <a:r>
              <a:rPr lang="fr-FR" sz="2000" dirty="0" smtClean="0"/>
              <a:t> </a:t>
            </a:r>
            <a:r>
              <a:rPr lang="fr-FR" sz="2000" dirty="0"/>
              <a:t>générale de la </a:t>
            </a:r>
            <a:r>
              <a:rPr lang="fr-FR" sz="2000" dirty="0" smtClean="0"/>
              <a:t>Chaire Unesco</a:t>
            </a:r>
          </a:p>
          <a:p>
            <a:pPr marL="0" indent="0" algn="ctr">
              <a:buNone/>
            </a:pPr>
            <a:endParaRPr lang="fr-FR" sz="2000" dirty="0" smtClean="0"/>
          </a:p>
          <a:p>
            <a:pPr marL="0" indent="0" algn="ctr">
              <a:buNone/>
            </a:pPr>
            <a:r>
              <a:rPr lang="fr-FR" sz="2000" dirty="0" smtClean="0"/>
              <a:t> Mélanie </a:t>
            </a:r>
            <a:r>
              <a:rPr lang="fr-FR" sz="2000" dirty="0"/>
              <a:t>FAUCONNIER, chargée de mission </a:t>
            </a:r>
            <a:r>
              <a:rPr lang="fr-FR" sz="2000" dirty="0" smtClean="0"/>
              <a:t>LÉA</a:t>
            </a:r>
            <a:endParaRPr lang="fr-FR" sz="2000" dirty="0"/>
          </a:p>
        </p:txBody>
      </p:sp>
    </p:spTree>
    <p:extLst>
      <p:ext uri="{BB962C8B-B14F-4D97-AF65-F5344CB8AC3E}">
        <p14:creationId xmlns:p14="http://schemas.microsoft.com/office/powerpoint/2010/main" val="182117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46856" y="485800"/>
            <a:ext cx="8229600" cy="1143000"/>
          </a:xfrm>
        </p:spPr>
        <p:txBody>
          <a:bodyPr/>
          <a:lstStyle/>
          <a:p>
            <a:r>
              <a:rPr lang="fr-FR" dirty="0" smtClean="0"/>
              <a:t>  </a:t>
            </a:r>
            <a:r>
              <a:rPr lang="fr-FR" dirty="0" err="1" smtClean="0">
                <a:solidFill>
                  <a:srgbClr val="000000"/>
                </a:solidFill>
              </a:rPr>
              <a:t>Procore</a:t>
            </a:r>
            <a:r>
              <a:rPr lang="fr-FR" dirty="0" smtClean="0">
                <a:solidFill>
                  <a:srgbClr val="000000"/>
                </a:solidFill>
              </a:rPr>
              <a:t> : </a:t>
            </a:r>
            <a:r>
              <a:rPr lang="fr-FR" dirty="0">
                <a:solidFill>
                  <a:srgbClr val="000000"/>
                </a:solidFill>
              </a:rPr>
              <a:t>le PHC Hong Kong</a:t>
            </a:r>
            <a:r>
              <a:rPr lang="fr-FR" sz="1400" dirty="0">
                <a:solidFill>
                  <a:srgbClr val="000000"/>
                </a:solidFill>
              </a:rPr>
              <a:t/>
            </a:r>
            <a:br>
              <a:rPr lang="fr-FR" sz="1400" dirty="0">
                <a:solidFill>
                  <a:srgbClr val="000000"/>
                </a:solidFill>
              </a:rPr>
            </a:br>
            <a:endParaRPr lang="fr-FR" sz="3200" dirty="0"/>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412776"/>
            <a:ext cx="8229600" cy="5013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800" dirty="0">
              <a:solidFill>
                <a:srgbClr val="000000"/>
              </a:solidFill>
            </a:endParaRPr>
          </a:p>
        </p:txBody>
      </p:sp>
      <p:sp>
        <p:nvSpPr>
          <p:cNvPr id="6" name="Espace réservé du contenu 2"/>
          <p:cNvSpPr txBox="1">
            <a:spLocks/>
          </p:cNvSpPr>
          <p:nvPr/>
        </p:nvSpPr>
        <p:spPr>
          <a:xfrm>
            <a:off x="539552" y="1412776"/>
            <a:ext cx="8229600" cy="5013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FR" sz="2000" dirty="0">
                <a:solidFill>
                  <a:srgbClr val="000000"/>
                </a:solidFill>
              </a:rPr>
              <a:t>Avant le 20 mai 2013</a:t>
            </a:r>
            <a:r>
              <a:rPr lang="fr-FR" sz="2000" dirty="0" smtClean="0">
                <a:solidFill>
                  <a:srgbClr val="000000"/>
                </a:solidFill>
              </a:rPr>
              <a:t>.</a:t>
            </a:r>
          </a:p>
          <a:p>
            <a:pPr lvl="0">
              <a:defRPr/>
            </a:pPr>
            <a:endParaRPr lang="fr-FR" sz="2000" dirty="0">
              <a:solidFill>
                <a:srgbClr val="000000"/>
              </a:solidFill>
            </a:endParaRPr>
          </a:p>
          <a:p>
            <a:pPr lvl="0">
              <a:defRPr/>
            </a:pPr>
            <a:r>
              <a:rPr lang="fr-FR" sz="2000" dirty="0">
                <a:solidFill>
                  <a:srgbClr val="000000"/>
                </a:solidFill>
              </a:rPr>
              <a:t>Deux </a:t>
            </a:r>
            <a:r>
              <a:rPr lang="fr-FR" sz="2000" dirty="0" smtClean="0">
                <a:solidFill>
                  <a:srgbClr val="000000"/>
                </a:solidFill>
              </a:rPr>
              <a:t>possibilités : </a:t>
            </a:r>
            <a:r>
              <a:rPr lang="fr-FR" sz="2000" dirty="0">
                <a:solidFill>
                  <a:srgbClr val="000000"/>
                </a:solidFill>
              </a:rPr>
              <a:t>le programme de recherche ou l’organisation d’ateliers bilatéraux.</a:t>
            </a:r>
          </a:p>
          <a:p>
            <a:pPr marL="0">
              <a:buNone/>
            </a:pPr>
            <a:endParaRPr lang="fr-FR" sz="800" dirty="0">
              <a:solidFill>
                <a:srgbClr val="0070C0"/>
              </a:solidFill>
            </a:endParaRPr>
          </a:p>
        </p:txBody>
      </p:sp>
      <p:sp>
        <p:nvSpPr>
          <p:cNvPr id="8" name="Espace réservé du contenu 2"/>
          <p:cNvSpPr txBox="1">
            <a:spLocks/>
          </p:cNvSpPr>
          <p:nvPr/>
        </p:nvSpPr>
        <p:spPr>
          <a:xfrm>
            <a:off x="457200" y="3048000"/>
            <a:ext cx="3886200" cy="2895600"/>
          </a:xfrm>
          <a:prstGeom prst="rect">
            <a:avLst/>
          </a:prstGeom>
          <a:ln>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FR" sz="2200" u="sng" dirty="0" smtClean="0">
                <a:solidFill>
                  <a:srgbClr val="000000"/>
                </a:solidFill>
              </a:rPr>
              <a:t>Recherche (1 à 2 ans) :</a:t>
            </a:r>
          </a:p>
          <a:p>
            <a:r>
              <a:rPr lang="fr-FR" sz="2200" dirty="0" smtClean="0">
                <a:solidFill>
                  <a:srgbClr val="000000"/>
                </a:solidFill>
              </a:rPr>
              <a:t>Finance voyages et séjours des chercheurs français.</a:t>
            </a:r>
          </a:p>
          <a:p>
            <a:r>
              <a:rPr lang="fr-FR" sz="2200" dirty="0" smtClean="0">
                <a:solidFill>
                  <a:srgbClr val="000000"/>
                </a:solidFill>
              </a:rPr>
              <a:t>4.600€ max par an.</a:t>
            </a:r>
          </a:p>
          <a:p>
            <a:endParaRPr lang="fr-FR" sz="2200" dirty="0" smtClean="0">
              <a:solidFill>
                <a:srgbClr val="000090"/>
              </a:solidFill>
            </a:endParaRPr>
          </a:p>
        </p:txBody>
      </p:sp>
      <p:sp>
        <p:nvSpPr>
          <p:cNvPr id="9" name="Espace réservé du contenu 2"/>
          <p:cNvSpPr txBox="1">
            <a:spLocks/>
          </p:cNvSpPr>
          <p:nvPr/>
        </p:nvSpPr>
        <p:spPr>
          <a:xfrm>
            <a:off x="4724400" y="3048000"/>
            <a:ext cx="3962400" cy="3200400"/>
          </a:xfrm>
          <a:prstGeom prst="rect">
            <a:avLst/>
          </a:prstGeom>
          <a:ln>
            <a:solidFill>
              <a:schemeClr val="tx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2200" b="0" i="0" u="sng" strike="noStrike" kern="1200" cap="none" spc="0" normalizeH="0" baseline="0" noProof="0" dirty="0" smtClean="0">
                <a:ln>
                  <a:noFill/>
                </a:ln>
                <a:solidFill>
                  <a:srgbClr val="000000"/>
                </a:solidFill>
                <a:effectLst/>
                <a:uLnTx/>
                <a:uFillTx/>
                <a:latin typeface="+mn-lt"/>
                <a:ea typeface="+mn-ea"/>
                <a:cs typeface="+mn-cs"/>
              </a:rPr>
              <a:t>Ateliers (1 an)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200" dirty="0" smtClean="0">
                <a:solidFill>
                  <a:srgbClr val="000000"/>
                </a:solidFill>
              </a:rPr>
              <a:t>Obligatoirement en France et tenu entre le 1/01 et le 31/12 après dépôt.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200" dirty="0" smtClean="0">
                <a:solidFill>
                  <a:srgbClr val="000000"/>
                </a:solidFill>
              </a:rPr>
              <a:t>Finance voyages et séjours des partenaires </a:t>
            </a:r>
            <a:r>
              <a:rPr lang="fr-FR" sz="2200" dirty="0" err="1" smtClean="0">
                <a:solidFill>
                  <a:srgbClr val="000000"/>
                </a:solidFill>
              </a:rPr>
              <a:t>HK+frais</a:t>
            </a:r>
            <a:r>
              <a:rPr lang="fr-FR" sz="2200" dirty="0" smtClean="0">
                <a:solidFill>
                  <a:srgbClr val="000000"/>
                </a:solidFill>
              </a:rPr>
              <a:t> d’organisation.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200" dirty="0" smtClean="0">
                <a:solidFill>
                  <a:srgbClr val="000000"/>
                </a:solidFill>
              </a:rPr>
              <a:t>14.000€ max par atelier.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200" b="0" i="0" u="none" strike="noStrike" kern="1200" cap="none" spc="0" normalizeH="0" baseline="0" noProof="0" dirty="0" smtClean="0">
              <a:ln>
                <a:noFill/>
              </a:ln>
              <a:solidFill>
                <a:srgbClr val="000090"/>
              </a:solidFill>
              <a:effectLst/>
              <a:uLnTx/>
              <a:uFillTx/>
              <a:latin typeface="+mn-lt"/>
              <a:ea typeface="+mn-ea"/>
              <a:cs typeface="+mn-cs"/>
            </a:endParaRPr>
          </a:p>
        </p:txBody>
      </p:sp>
    </p:spTree>
    <p:extLst>
      <p:ext uri="{BB962C8B-B14F-4D97-AF65-F5344CB8AC3E}">
        <p14:creationId xmlns:p14="http://schemas.microsoft.com/office/powerpoint/2010/main" val="4087606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57200" y="476672"/>
            <a:ext cx="8229600" cy="1143000"/>
          </a:xfrm>
        </p:spPr>
        <p:txBody>
          <a:bodyPr/>
          <a:lstStyle/>
          <a:p>
            <a:r>
              <a:rPr lang="fr-FR" dirty="0" smtClean="0"/>
              <a:t>  Fondation Nestlé</a:t>
            </a:r>
            <a:endParaRPr lang="fr-FR" dirty="0"/>
          </a:p>
        </p:txBody>
      </p:sp>
      <p:pic>
        <p:nvPicPr>
          <p:cNvPr id="14" name="Image 13"/>
          <p:cNvPicPr>
            <a:picLocks noChangeAspect="1"/>
          </p:cNvPicPr>
          <p:nvPr/>
        </p:nvPicPr>
        <p:blipFill>
          <a:blip r:embed="rId2" cstate="print"/>
          <a:stretch>
            <a:fillRect/>
          </a:stretch>
        </p:blipFill>
        <p:spPr>
          <a:xfrm>
            <a:off x="467544" y="688876"/>
            <a:ext cx="2160240" cy="557166"/>
          </a:xfrm>
          <a:prstGeom prst="rect">
            <a:avLst/>
          </a:prstGeom>
        </p:spPr>
      </p:pic>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space réservé du contenu 2"/>
          <p:cNvSpPr txBox="1">
            <a:spLocks/>
          </p:cNvSpPr>
          <p:nvPr/>
        </p:nvSpPr>
        <p:spPr>
          <a:xfrm>
            <a:off x="457200" y="1772816"/>
            <a:ext cx="8229600" cy="352839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FR" sz="1800" b="1" dirty="0" smtClean="0">
                <a:solidFill>
                  <a:srgbClr val="FF0000"/>
                </a:solidFill>
              </a:rPr>
              <a:t>Financement direct </a:t>
            </a:r>
            <a:r>
              <a:rPr lang="fr-FR" sz="1800" b="1" dirty="0" smtClean="0"/>
              <a:t>– Equipe publique / groupements d’équipes</a:t>
            </a:r>
          </a:p>
          <a:p>
            <a:pPr lvl="1">
              <a:spcBef>
                <a:spcPts val="600"/>
              </a:spcBef>
              <a:buFont typeface="Arial" pitchFamily="34" charset="0"/>
              <a:buNone/>
            </a:pPr>
            <a:r>
              <a:rPr lang="fr-FR" sz="1600" b="1" dirty="0" smtClean="0">
                <a:sym typeface="Wingdings"/>
              </a:rPr>
              <a:t> </a:t>
            </a:r>
            <a:r>
              <a:rPr lang="fr-FR" sz="1600" b="1" dirty="0" smtClean="0"/>
              <a:t>Financement projet </a:t>
            </a:r>
            <a:r>
              <a:rPr lang="fr-FR" sz="1600" b="1" dirty="0" smtClean="0">
                <a:solidFill>
                  <a:srgbClr val="0070C0"/>
                </a:solidFill>
              </a:rPr>
              <a:t>de 20 K€ à 75 K€</a:t>
            </a:r>
          </a:p>
          <a:p>
            <a:pPr>
              <a:spcBef>
                <a:spcPts val="600"/>
              </a:spcBef>
            </a:pPr>
            <a:r>
              <a:rPr lang="fr-FR" sz="1600" b="1" dirty="0" smtClean="0">
                <a:solidFill>
                  <a:srgbClr val="0070C0"/>
                </a:solidFill>
              </a:rPr>
              <a:t>Thématique - </a:t>
            </a:r>
            <a:r>
              <a:rPr lang="fr-FR" sz="1600" dirty="0" smtClean="0"/>
              <a:t>Prédéfinie chaque année par la Fondation</a:t>
            </a:r>
            <a:endParaRPr lang="fr-FR" sz="1600" dirty="0" smtClean="0">
              <a:solidFill>
                <a:srgbClr val="0070C0"/>
              </a:solidFill>
            </a:endParaRPr>
          </a:p>
          <a:p>
            <a:pPr>
              <a:spcBef>
                <a:spcPts val="600"/>
              </a:spcBef>
            </a:pPr>
            <a:r>
              <a:rPr lang="fr-FR" sz="1600" b="1" dirty="0" smtClean="0">
                <a:solidFill>
                  <a:srgbClr val="0070C0"/>
                </a:solidFill>
              </a:rPr>
              <a:t>Durée</a:t>
            </a:r>
            <a:r>
              <a:rPr lang="fr-FR" sz="1600" b="1" dirty="0" smtClean="0"/>
              <a:t> </a:t>
            </a:r>
            <a:r>
              <a:rPr lang="fr-FR" sz="1600" dirty="0" smtClean="0">
                <a:solidFill>
                  <a:srgbClr val="0070C0"/>
                </a:solidFill>
              </a:rPr>
              <a:t>-</a:t>
            </a:r>
            <a:r>
              <a:rPr lang="fr-FR" sz="1600" dirty="0" smtClean="0"/>
              <a:t> 2 années maximum après le financement</a:t>
            </a:r>
          </a:p>
          <a:p>
            <a:pPr>
              <a:spcBef>
                <a:spcPts val="600"/>
              </a:spcBef>
            </a:pPr>
            <a:r>
              <a:rPr lang="fr-FR" sz="1600" b="1" dirty="0" smtClean="0">
                <a:solidFill>
                  <a:srgbClr val="0070C0"/>
                </a:solidFill>
              </a:rPr>
              <a:t>Ouverture</a:t>
            </a:r>
            <a:r>
              <a:rPr lang="fr-FR" sz="1600" b="1" dirty="0" smtClean="0"/>
              <a:t> </a:t>
            </a:r>
            <a:r>
              <a:rPr lang="fr-FR" sz="1600" dirty="0" smtClean="0">
                <a:solidFill>
                  <a:srgbClr val="0070C0"/>
                </a:solidFill>
              </a:rPr>
              <a:t>–</a:t>
            </a:r>
            <a:r>
              <a:rPr lang="fr-FR" sz="1600" dirty="0" smtClean="0"/>
              <a:t> 1</a:t>
            </a:r>
            <a:r>
              <a:rPr lang="fr-FR" sz="1600" baseline="30000" dirty="0" smtClean="0"/>
              <a:t>er</a:t>
            </a:r>
            <a:r>
              <a:rPr lang="fr-FR" sz="1600" dirty="0" smtClean="0"/>
              <a:t> trimestre (janvier en 2013) / annuel</a:t>
            </a:r>
          </a:p>
          <a:p>
            <a:endParaRPr lang="fr-FR" sz="1600" b="1" dirty="0" smtClean="0"/>
          </a:p>
          <a:p>
            <a:pPr>
              <a:buNone/>
            </a:pPr>
            <a:endParaRPr lang="fr-FR" sz="1600" b="1" dirty="0" smtClean="0"/>
          </a:p>
          <a:p>
            <a:pPr>
              <a:spcBef>
                <a:spcPts val="600"/>
              </a:spcBef>
              <a:buFont typeface="Arial" pitchFamily="34" charset="0"/>
              <a:buNone/>
            </a:pPr>
            <a:r>
              <a:rPr lang="fr-FR" sz="1800" b="1" dirty="0" smtClean="0">
                <a:solidFill>
                  <a:srgbClr val="FF0000"/>
                </a:solidFill>
              </a:rPr>
              <a:t>Cofinancement </a:t>
            </a:r>
            <a:r>
              <a:rPr lang="fr-FR" sz="1800" b="1" dirty="0" smtClean="0"/>
              <a:t>– Chercheurs / équipes de chercheurs</a:t>
            </a:r>
          </a:p>
          <a:p>
            <a:pPr>
              <a:spcBef>
                <a:spcPts val="600"/>
              </a:spcBef>
              <a:buFont typeface="Arial" pitchFamily="34" charset="0"/>
              <a:buNone/>
            </a:pPr>
            <a:r>
              <a:rPr lang="fr-FR" sz="1200" b="1" dirty="0" smtClean="0">
                <a:sym typeface="Wingdings"/>
              </a:rPr>
              <a:t>	</a:t>
            </a:r>
            <a:r>
              <a:rPr lang="fr-FR" sz="1600" b="1" dirty="0" smtClean="0">
                <a:sym typeface="Wingdings"/>
              </a:rPr>
              <a:t> </a:t>
            </a:r>
            <a:r>
              <a:rPr lang="fr-FR" sz="1600" dirty="0" smtClean="0"/>
              <a:t>Support financier, sous forme de cofinancement, pour des travaux pertinents par rapport à la mission de la Fondation.</a:t>
            </a:r>
          </a:p>
        </p:txBody>
      </p:sp>
      <p:grpSp>
        <p:nvGrpSpPr>
          <p:cNvPr id="8" name="Groupe 14"/>
          <p:cNvGrpSpPr/>
          <p:nvPr/>
        </p:nvGrpSpPr>
        <p:grpSpPr>
          <a:xfrm>
            <a:off x="3635896" y="6237312"/>
            <a:ext cx="5328592" cy="432048"/>
            <a:chOff x="3635896" y="6381328"/>
            <a:chExt cx="5328592" cy="432048"/>
          </a:xfrm>
        </p:grpSpPr>
        <p:sp>
          <p:nvSpPr>
            <p:cNvPr id="9" name="Rectangle 8"/>
            <p:cNvSpPr/>
            <p:nvPr/>
          </p:nvSpPr>
          <p:spPr>
            <a:xfrm>
              <a:off x="4032448" y="6427693"/>
              <a:ext cx="4932040" cy="276999"/>
            </a:xfrm>
            <a:prstGeom prst="rect">
              <a:avLst/>
            </a:prstGeom>
          </p:spPr>
          <p:txBody>
            <a:bodyPr wrap="square">
              <a:spAutoFit/>
            </a:bodyPr>
            <a:lstStyle/>
            <a:p>
              <a:r>
                <a:rPr lang="fr-FR" sz="1200" dirty="0" smtClean="0">
                  <a:hlinkClick r:id="rId3"/>
                </a:rPr>
                <a:t>http://fondation.nestle.fr/comprendre/les-projets-de-recherche/</a:t>
              </a:r>
              <a:r>
                <a:rPr lang="fr-FR" sz="1200" dirty="0" smtClean="0"/>
                <a:t> </a:t>
              </a:r>
              <a:endParaRPr lang="fr-FR" sz="1200" dirty="0"/>
            </a:p>
          </p:txBody>
        </p:sp>
        <p:pic>
          <p:nvPicPr>
            <p:cNvPr id="10" name="Picture 5" descr="C:\Documents and Settings\livia.avaltroni\Mes documents\Mes images\images i.jpg"/>
            <p:cNvPicPr>
              <a:picLocks noChangeAspect="1" noChangeArrowheads="1"/>
            </p:cNvPicPr>
            <p:nvPr/>
          </p:nvPicPr>
          <p:blipFill>
            <a:blip r:embed="rId4" cstate="print"/>
            <a:srcRect/>
            <a:stretch>
              <a:fillRect/>
            </a:stretch>
          </p:blipFill>
          <p:spPr bwMode="auto">
            <a:xfrm>
              <a:off x="3635896" y="6381328"/>
              <a:ext cx="432048" cy="432048"/>
            </a:xfrm>
            <a:prstGeom prst="rect">
              <a:avLst/>
            </a:prstGeom>
            <a:noFill/>
          </p:spPr>
        </p:pic>
      </p:grpSp>
    </p:spTree>
    <p:extLst>
      <p:ext uri="{BB962C8B-B14F-4D97-AF65-F5344CB8AC3E}">
        <p14:creationId xmlns:p14="http://schemas.microsoft.com/office/powerpoint/2010/main" val="2864746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57200" y="548680"/>
            <a:ext cx="8229600" cy="1143000"/>
          </a:xfrm>
        </p:spPr>
        <p:txBody>
          <a:bodyPr/>
          <a:lstStyle/>
          <a:p>
            <a:r>
              <a:rPr lang="fr-FR" dirty="0" smtClean="0"/>
              <a:t>  </a:t>
            </a:r>
            <a:r>
              <a:rPr lang="fr-FR" dirty="0"/>
              <a:t>Institut </a:t>
            </a:r>
            <a:r>
              <a:rPr lang="fr-FR" dirty="0" smtClean="0"/>
              <a:t>Danone</a:t>
            </a:r>
            <a:endParaRPr lang="fr-FR" dirty="0"/>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stretch>
            <a:fillRect/>
          </a:stretch>
        </p:blipFill>
        <p:spPr>
          <a:xfrm>
            <a:off x="447080" y="692696"/>
            <a:ext cx="2324720" cy="533737"/>
          </a:xfrm>
          <a:prstGeom prst="rect">
            <a:avLst/>
          </a:prstGeom>
        </p:spPr>
      </p:pic>
      <p:sp>
        <p:nvSpPr>
          <p:cNvPr id="7" name="Espace réservé du contenu 2"/>
          <p:cNvSpPr txBox="1">
            <a:spLocks/>
          </p:cNvSpPr>
          <p:nvPr/>
        </p:nvSpPr>
        <p:spPr>
          <a:xfrm>
            <a:off x="539552" y="1672208"/>
            <a:ext cx="8424936" cy="182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FR" sz="1800" b="1" dirty="0" smtClean="0">
                <a:solidFill>
                  <a:srgbClr val="FF0000"/>
                </a:solidFill>
              </a:rPr>
              <a:t>Appel d’offres « Alimentation &amp; Santé »</a:t>
            </a:r>
            <a:r>
              <a:rPr lang="fr-FR" sz="1000" b="1" dirty="0" smtClean="0"/>
              <a:t>, en partenariat avec la Fondation pour la Recherche Médicale</a:t>
            </a:r>
            <a:endParaRPr lang="fr-FR" sz="1800" b="1" dirty="0" smtClean="0"/>
          </a:p>
          <a:p>
            <a:pPr lvl="1">
              <a:spcBef>
                <a:spcPts val="600"/>
              </a:spcBef>
              <a:buFont typeface="Arial" pitchFamily="34" charset="0"/>
              <a:buNone/>
            </a:pPr>
            <a:r>
              <a:rPr lang="fr-FR" sz="1600" b="1" dirty="0" smtClean="0">
                <a:sym typeface="Wingdings"/>
              </a:rPr>
              <a:t> </a:t>
            </a:r>
            <a:r>
              <a:rPr lang="fr-FR" sz="1600" b="1" dirty="0" smtClean="0">
                <a:solidFill>
                  <a:srgbClr val="0070C0"/>
                </a:solidFill>
              </a:rPr>
              <a:t>80 K€</a:t>
            </a:r>
            <a:r>
              <a:rPr lang="fr-FR" sz="1600" dirty="0" smtClean="0"/>
              <a:t> pour </a:t>
            </a:r>
            <a:r>
              <a:rPr lang="fr-FR" sz="1600" b="1" dirty="0" smtClean="0">
                <a:solidFill>
                  <a:srgbClr val="0070C0"/>
                </a:solidFill>
              </a:rPr>
              <a:t>1 ou 2 projets</a:t>
            </a:r>
          </a:p>
          <a:p>
            <a:pPr>
              <a:spcBef>
                <a:spcPts val="600"/>
              </a:spcBef>
              <a:buFont typeface="Arial" pitchFamily="34" charset="0"/>
              <a:buNone/>
            </a:pPr>
            <a:r>
              <a:rPr lang="fr-FR" sz="1600" b="1" dirty="0" smtClean="0">
                <a:solidFill>
                  <a:srgbClr val="0070C0"/>
                </a:solidFill>
              </a:rPr>
              <a:t>Thématique – </a:t>
            </a:r>
            <a:r>
              <a:rPr lang="fr-FR" sz="1600" dirty="0" smtClean="0"/>
              <a:t>Prédéfinie par l’Institut</a:t>
            </a:r>
          </a:p>
          <a:p>
            <a:pPr>
              <a:spcBef>
                <a:spcPts val="600"/>
              </a:spcBef>
              <a:buFont typeface="Arial" pitchFamily="34" charset="0"/>
              <a:buNone/>
            </a:pPr>
            <a:r>
              <a:rPr lang="fr-FR" sz="1600" b="1" dirty="0" smtClean="0">
                <a:solidFill>
                  <a:srgbClr val="0070C0"/>
                </a:solidFill>
              </a:rPr>
              <a:t>Durée -</a:t>
            </a:r>
            <a:r>
              <a:rPr lang="fr-FR" sz="1600" dirty="0" smtClean="0">
                <a:solidFill>
                  <a:srgbClr val="0070C0"/>
                </a:solidFill>
              </a:rPr>
              <a:t> </a:t>
            </a:r>
            <a:r>
              <a:rPr lang="fr-FR" sz="1600" dirty="0" smtClean="0"/>
              <a:t>2 ans</a:t>
            </a:r>
          </a:p>
          <a:p>
            <a:pPr>
              <a:spcBef>
                <a:spcPts val="600"/>
              </a:spcBef>
              <a:buFont typeface="Arial" pitchFamily="34" charset="0"/>
              <a:buNone/>
            </a:pPr>
            <a:r>
              <a:rPr lang="fr-FR" sz="1600" b="1" dirty="0" smtClean="0">
                <a:solidFill>
                  <a:srgbClr val="0070C0"/>
                </a:solidFill>
              </a:rPr>
              <a:t>Ouverture</a:t>
            </a:r>
            <a:r>
              <a:rPr lang="fr-FR" sz="1600" dirty="0" smtClean="0"/>
              <a:t> </a:t>
            </a:r>
            <a:r>
              <a:rPr lang="fr-FR" sz="1600" dirty="0" smtClean="0">
                <a:solidFill>
                  <a:srgbClr val="0070C0"/>
                </a:solidFill>
              </a:rPr>
              <a:t>-</a:t>
            </a:r>
            <a:r>
              <a:rPr lang="fr-FR" sz="1600" dirty="0" smtClean="0"/>
              <a:t> 1</a:t>
            </a:r>
            <a:r>
              <a:rPr lang="fr-FR" sz="1600" baseline="30000" dirty="0" smtClean="0"/>
              <a:t>er</a:t>
            </a:r>
            <a:r>
              <a:rPr lang="fr-FR" sz="1600" dirty="0" smtClean="0"/>
              <a:t> trimestre / tous les 2 ans. Le prochain AO est prévu en 2015.</a:t>
            </a:r>
          </a:p>
          <a:p>
            <a:pPr>
              <a:buFont typeface="Arial" pitchFamily="34" charset="0"/>
              <a:buNone/>
            </a:pPr>
            <a:endParaRPr lang="fr-FR" dirty="0"/>
          </a:p>
        </p:txBody>
      </p:sp>
      <p:sp>
        <p:nvSpPr>
          <p:cNvPr id="8" name="Rectangle 7"/>
          <p:cNvSpPr/>
          <p:nvPr/>
        </p:nvSpPr>
        <p:spPr>
          <a:xfrm>
            <a:off x="2897560" y="6464369"/>
            <a:ext cx="6138936" cy="276999"/>
          </a:xfrm>
          <a:prstGeom prst="rect">
            <a:avLst/>
          </a:prstGeom>
        </p:spPr>
        <p:txBody>
          <a:bodyPr wrap="square">
            <a:spAutoFit/>
          </a:bodyPr>
          <a:lstStyle/>
          <a:p>
            <a:r>
              <a:rPr lang="fr-FR" sz="1200" dirty="0" smtClean="0">
                <a:hlinkClick r:id="rId3"/>
              </a:rPr>
              <a:t>http://www.institutdanone.org/financer-recherche/appel-d-offres-institut-danone/</a:t>
            </a:r>
            <a:r>
              <a:rPr lang="fr-FR" sz="1200" dirty="0" smtClean="0"/>
              <a:t> </a:t>
            </a:r>
            <a:endParaRPr lang="fr-FR" sz="1200" dirty="0"/>
          </a:p>
        </p:txBody>
      </p:sp>
      <p:pic>
        <p:nvPicPr>
          <p:cNvPr id="9" name="Picture 5" descr="C:\Documents and Settings\livia.avaltroni\Mes documents\Mes images\images i.jpg"/>
          <p:cNvPicPr>
            <a:picLocks noChangeAspect="1" noChangeArrowheads="1"/>
          </p:cNvPicPr>
          <p:nvPr/>
        </p:nvPicPr>
        <p:blipFill>
          <a:blip r:embed="rId4" cstate="print"/>
          <a:srcRect/>
          <a:stretch>
            <a:fillRect/>
          </a:stretch>
        </p:blipFill>
        <p:spPr bwMode="auto">
          <a:xfrm>
            <a:off x="2483768" y="6381328"/>
            <a:ext cx="432048" cy="432048"/>
          </a:xfrm>
          <a:prstGeom prst="rect">
            <a:avLst/>
          </a:prstGeom>
          <a:noFill/>
        </p:spPr>
      </p:pic>
      <p:sp>
        <p:nvSpPr>
          <p:cNvPr id="10" name="ZoneTexte 9"/>
          <p:cNvSpPr txBox="1"/>
          <p:nvPr/>
        </p:nvSpPr>
        <p:spPr>
          <a:xfrm>
            <a:off x="1259632" y="3429000"/>
            <a:ext cx="7416824" cy="2928461"/>
          </a:xfrm>
          <a:prstGeom prst="round2DiagRect">
            <a:avLst/>
          </a:prstGeom>
          <a:ln>
            <a:solidFill>
              <a:schemeClr val="bg1">
                <a:lumMod val="65000"/>
              </a:schemeClr>
            </a:solidFill>
          </a:ln>
          <a:effectLst>
            <a:outerShdw blurRad="215900" dist="1143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solidFill>
                  <a:srgbClr val="0070C0"/>
                </a:solidFill>
              </a:rPr>
              <a:t>Focus thématiques</a:t>
            </a:r>
          </a:p>
          <a:p>
            <a:pPr>
              <a:spcBef>
                <a:spcPts val="600"/>
              </a:spcBef>
            </a:pPr>
            <a:r>
              <a:rPr lang="fr-FR" sz="1200" dirty="0" smtClean="0"/>
              <a:t>2013 : « </a:t>
            </a:r>
            <a:r>
              <a:rPr lang="fr-FR" sz="1200" b="1" dirty="0" smtClean="0"/>
              <a:t> </a:t>
            </a:r>
            <a:r>
              <a:rPr lang="fr-FR" sz="1200" dirty="0" smtClean="0"/>
              <a:t>Alimentation - Nutrition et mode de vie, dans ses aspects épidémiologiques, socio-économiques, socio-anthropologiques ou métaboliques »</a:t>
            </a:r>
          </a:p>
          <a:p>
            <a:pPr>
              <a:spcBef>
                <a:spcPts val="600"/>
              </a:spcBef>
            </a:pPr>
            <a:r>
              <a:rPr lang="fr-FR" sz="1200" dirty="0" smtClean="0"/>
              <a:t>2011 : </a:t>
            </a:r>
            <a:r>
              <a:rPr lang="fr-FR" sz="1200" b="1" dirty="0" smtClean="0"/>
              <a:t>«</a:t>
            </a:r>
            <a:r>
              <a:rPr lang="fr-FR" sz="1200" dirty="0" smtClean="0"/>
              <a:t> Nutrition et développement » ou « Sécurité alimentaire »</a:t>
            </a:r>
          </a:p>
          <a:p>
            <a:pPr>
              <a:spcBef>
                <a:spcPts val="600"/>
              </a:spcBef>
            </a:pPr>
            <a:r>
              <a:rPr lang="fr-FR" sz="1200" dirty="0" smtClean="0"/>
              <a:t>2009 : « Alimentation et développement physiologique ou Alimentation et pathologie(s) » </a:t>
            </a:r>
          </a:p>
          <a:p>
            <a:pPr>
              <a:spcBef>
                <a:spcPts val="600"/>
              </a:spcBef>
            </a:pPr>
            <a:r>
              <a:rPr lang="fr-FR" sz="1200" dirty="0" smtClean="0"/>
              <a:t>2007 : « Alimentation et développement physiopathologique »</a:t>
            </a:r>
          </a:p>
          <a:p>
            <a:pPr>
              <a:spcBef>
                <a:spcPts val="600"/>
              </a:spcBef>
            </a:pPr>
            <a:r>
              <a:rPr lang="fr-FR" sz="1200" dirty="0" smtClean="0"/>
              <a:t>2005 : « Alimentation, activité physique et développement de l’enfant »</a:t>
            </a:r>
          </a:p>
          <a:p>
            <a:pPr>
              <a:spcBef>
                <a:spcPts val="600"/>
              </a:spcBef>
            </a:pPr>
            <a:r>
              <a:rPr lang="fr-FR" sz="1200" dirty="0" smtClean="0"/>
              <a:t>2002 : Alimentation, nutrition et développement </a:t>
            </a:r>
          </a:p>
          <a:p>
            <a:pPr>
              <a:spcBef>
                <a:spcPts val="600"/>
              </a:spcBef>
            </a:pPr>
            <a:r>
              <a:rPr lang="fr-FR" sz="1200" dirty="0" smtClean="0"/>
              <a:t>2000 : Alimentation, nutrition et gènes</a:t>
            </a:r>
          </a:p>
          <a:p>
            <a:pPr>
              <a:spcBef>
                <a:spcPts val="600"/>
              </a:spcBef>
            </a:pPr>
            <a:r>
              <a:rPr lang="fr-FR" sz="1200" dirty="0" smtClean="0"/>
              <a:t>1998 : Comportements alimentaires au cours du développement</a:t>
            </a:r>
          </a:p>
        </p:txBody>
      </p:sp>
    </p:spTree>
    <p:extLst>
      <p:ext uri="{BB962C8B-B14F-4D97-AF65-F5344CB8AC3E}">
        <p14:creationId xmlns:p14="http://schemas.microsoft.com/office/powerpoint/2010/main" val="36914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57200" y="476672"/>
            <a:ext cx="8229600" cy="1143000"/>
          </a:xfrm>
        </p:spPr>
        <p:txBody>
          <a:bodyPr/>
          <a:lstStyle/>
          <a:p>
            <a:r>
              <a:rPr lang="fr-FR" dirty="0" smtClean="0"/>
              <a:t>  </a:t>
            </a:r>
            <a:r>
              <a:rPr lang="fr-FR" dirty="0"/>
              <a:t>F</a:t>
            </a:r>
            <a:r>
              <a:rPr lang="fr-FR" dirty="0" smtClean="0"/>
              <a:t>onds Français </a:t>
            </a:r>
            <a:br>
              <a:rPr lang="fr-FR" dirty="0" smtClean="0"/>
            </a:br>
            <a:r>
              <a:rPr lang="fr-FR" dirty="0" smtClean="0"/>
              <a:t>Alimentation </a:t>
            </a:r>
            <a:r>
              <a:rPr lang="fr-FR" dirty="0"/>
              <a:t>&amp; Santé</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print"/>
          <a:stretch>
            <a:fillRect/>
          </a:stretch>
        </p:blipFill>
        <p:spPr>
          <a:xfrm>
            <a:off x="481188" y="692696"/>
            <a:ext cx="1786556" cy="609476"/>
          </a:xfrm>
          <a:prstGeom prst="rect">
            <a:avLst/>
          </a:prstGeom>
        </p:spPr>
      </p:pic>
      <p:sp>
        <p:nvSpPr>
          <p:cNvPr id="7" name="Espace réservé du contenu 2"/>
          <p:cNvSpPr txBox="1">
            <a:spLocks/>
          </p:cNvSpPr>
          <p:nvPr/>
        </p:nvSpPr>
        <p:spPr>
          <a:xfrm>
            <a:off x="539552" y="1988840"/>
            <a:ext cx="8229600" cy="4248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Font typeface="Arial" pitchFamily="34" charset="0"/>
              <a:buNone/>
            </a:pPr>
            <a:r>
              <a:rPr lang="fr-FR" sz="1800" b="1" smtClean="0">
                <a:solidFill>
                  <a:srgbClr val="FF0000"/>
                </a:solidFill>
              </a:rPr>
              <a:t>Appel à projets</a:t>
            </a:r>
            <a:endParaRPr lang="fr-FR" sz="1800" smtClean="0"/>
          </a:p>
          <a:p>
            <a:pPr>
              <a:spcBef>
                <a:spcPts val="1800"/>
              </a:spcBef>
            </a:pPr>
            <a:r>
              <a:rPr lang="fr-FR" sz="1600" b="1" smtClean="0">
                <a:solidFill>
                  <a:srgbClr val="0070C0"/>
                </a:solidFill>
              </a:rPr>
              <a:t>Objectifs</a:t>
            </a:r>
            <a:r>
              <a:rPr lang="fr-FR" sz="1600" smtClean="0"/>
              <a:t> </a:t>
            </a:r>
          </a:p>
          <a:p>
            <a:pPr lvl="1"/>
            <a:r>
              <a:rPr lang="fr-FR" sz="1400" smtClean="0"/>
              <a:t>Favoriser la compréhension des déterminants des pratiques alimentaires et des liens entre alimentation et santé, ainsi que la promotion d’une alimentation source de plaisir et de santé</a:t>
            </a:r>
          </a:p>
          <a:p>
            <a:pPr>
              <a:spcBef>
                <a:spcPts val="1200"/>
              </a:spcBef>
            </a:pPr>
            <a:r>
              <a:rPr lang="fr-FR" sz="1600" b="1" smtClean="0">
                <a:solidFill>
                  <a:srgbClr val="0070C0"/>
                </a:solidFill>
              </a:rPr>
              <a:t>1,2 M€ / 4 thématiques </a:t>
            </a:r>
            <a:r>
              <a:rPr lang="fr-FR" sz="1600" smtClean="0"/>
              <a:t>différentes chaque année </a:t>
            </a:r>
          </a:p>
          <a:p>
            <a:pPr>
              <a:spcBef>
                <a:spcPts val="1200"/>
              </a:spcBef>
            </a:pPr>
            <a:r>
              <a:rPr lang="fr-FR" sz="1600" b="1" smtClean="0">
                <a:solidFill>
                  <a:srgbClr val="0070C0"/>
                </a:solidFill>
              </a:rPr>
              <a:t>Critères indispensables </a:t>
            </a:r>
            <a:r>
              <a:rPr lang="fr-FR" sz="1600" smtClean="0"/>
              <a:t>:</a:t>
            </a:r>
          </a:p>
          <a:p>
            <a:pPr lvl="2"/>
            <a:r>
              <a:rPr lang="fr-FR" sz="1400" smtClean="0"/>
              <a:t>Développement de partenariats entre les acteurs locaux de la recherche et de la prévention, publics et privés</a:t>
            </a:r>
          </a:p>
          <a:p>
            <a:pPr lvl="2"/>
            <a:r>
              <a:rPr lang="fr-FR" sz="1400" smtClean="0"/>
              <a:t>Transdisciplinarité de l’approche</a:t>
            </a:r>
          </a:p>
          <a:p>
            <a:pPr lvl="2"/>
            <a:r>
              <a:rPr lang="fr-FR" sz="1400" smtClean="0"/>
              <a:t>Les projets devront se dérouler sur le territoire français (ou sur un autre territoire dans la mesure où cela aurait un intérêt direct pour la population française) </a:t>
            </a:r>
          </a:p>
          <a:p>
            <a:pPr>
              <a:spcBef>
                <a:spcPts val="1200"/>
              </a:spcBef>
            </a:pPr>
            <a:r>
              <a:rPr lang="fr-FR" sz="1600" b="1" smtClean="0">
                <a:solidFill>
                  <a:srgbClr val="0070C0"/>
                </a:solidFill>
              </a:rPr>
              <a:t>Durée</a:t>
            </a:r>
            <a:r>
              <a:rPr lang="fr-FR" sz="1600" smtClean="0"/>
              <a:t> – varie en fonction de la thématique : 1, 2 ou 3 ans</a:t>
            </a:r>
          </a:p>
          <a:p>
            <a:pPr>
              <a:spcBef>
                <a:spcPts val="1200"/>
              </a:spcBef>
            </a:pPr>
            <a:r>
              <a:rPr lang="fr-FR" sz="1600" b="1" smtClean="0">
                <a:solidFill>
                  <a:srgbClr val="0070C0"/>
                </a:solidFill>
              </a:rPr>
              <a:t>Ouverture</a:t>
            </a:r>
            <a:r>
              <a:rPr lang="fr-FR" sz="1600" smtClean="0"/>
              <a:t> – 1</a:t>
            </a:r>
            <a:r>
              <a:rPr lang="fr-FR" sz="1600" baseline="30000" smtClean="0"/>
              <a:t>er</a:t>
            </a:r>
            <a:r>
              <a:rPr lang="fr-FR" sz="1600" smtClean="0"/>
              <a:t> semestre (juin en 2012) / annuel</a:t>
            </a:r>
          </a:p>
          <a:p>
            <a:endParaRPr lang="fr-FR" sz="2000" dirty="0"/>
          </a:p>
        </p:txBody>
      </p:sp>
      <p:grpSp>
        <p:nvGrpSpPr>
          <p:cNvPr id="8" name="Groupe 6"/>
          <p:cNvGrpSpPr/>
          <p:nvPr/>
        </p:nvGrpSpPr>
        <p:grpSpPr>
          <a:xfrm>
            <a:off x="4067944" y="6381328"/>
            <a:ext cx="5040560" cy="432048"/>
            <a:chOff x="3635896" y="6237312"/>
            <a:chExt cx="5040560" cy="432048"/>
          </a:xfrm>
        </p:grpSpPr>
        <p:sp>
          <p:nvSpPr>
            <p:cNvPr id="9" name="Rectangle 8"/>
            <p:cNvSpPr/>
            <p:nvPr/>
          </p:nvSpPr>
          <p:spPr>
            <a:xfrm>
              <a:off x="4067944" y="6309320"/>
              <a:ext cx="4608512" cy="276999"/>
            </a:xfrm>
            <a:prstGeom prst="rect">
              <a:avLst/>
            </a:prstGeom>
          </p:spPr>
          <p:txBody>
            <a:bodyPr wrap="square">
              <a:spAutoFit/>
            </a:bodyPr>
            <a:lstStyle/>
            <a:p>
              <a:r>
                <a:rPr lang="fr-FR" sz="1200" dirty="0" smtClean="0">
                  <a:hlinkClick r:id="rId3"/>
                </a:rPr>
                <a:t>http://www.alimentation-sante.org/aap2012/</a:t>
              </a:r>
              <a:r>
                <a:rPr lang="fr-FR" sz="1200" dirty="0" smtClean="0"/>
                <a:t> </a:t>
              </a:r>
              <a:endParaRPr lang="fr-FR" sz="1200" dirty="0"/>
            </a:p>
          </p:txBody>
        </p:sp>
        <p:pic>
          <p:nvPicPr>
            <p:cNvPr id="10" name="Picture 5" descr="C:\Documents and Settings\livia.avaltroni\Mes documents\Mes images\images i.jpg"/>
            <p:cNvPicPr>
              <a:picLocks noChangeAspect="1" noChangeArrowheads="1"/>
            </p:cNvPicPr>
            <p:nvPr/>
          </p:nvPicPr>
          <p:blipFill>
            <a:blip r:embed="rId4" cstate="print"/>
            <a:srcRect/>
            <a:stretch>
              <a:fillRect/>
            </a:stretch>
          </p:blipFill>
          <p:spPr bwMode="auto">
            <a:xfrm>
              <a:off x="3635896" y="6237312"/>
              <a:ext cx="432048" cy="432048"/>
            </a:xfrm>
            <a:prstGeom prst="rect">
              <a:avLst/>
            </a:prstGeom>
            <a:noFill/>
          </p:spPr>
        </p:pic>
      </p:grpSp>
    </p:spTree>
    <p:extLst>
      <p:ext uri="{BB962C8B-B14F-4D97-AF65-F5344CB8AC3E}">
        <p14:creationId xmlns:p14="http://schemas.microsoft.com/office/powerpoint/2010/main" val="170499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57200" y="476672"/>
            <a:ext cx="8229600" cy="1143000"/>
          </a:xfrm>
        </p:spPr>
        <p:txBody>
          <a:bodyPr/>
          <a:lstStyle/>
          <a:p>
            <a:r>
              <a:rPr lang="fr-FR" dirty="0" smtClean="0"/>
              <a:t>  </a:t>
            </a:r>
            <a:r>
              <a:rPr lang="fr-FR" dirty="0"/>
              <a:t>Institut </a:t>
            </a:r>
            <a:r>
              <a:rPr lang="fr-FR" dirty="0" smtClean="0"/>
              <a:t/>
            </a:r>
            <a:br>
              <a:rPr lang="fr-FR" dirty="0" smtClean="0"/>
            </a:br>
            <a:r>
              <a:rPr lang="fr-FR" dirty="0" smtClean="0"/>
              <a:t>Benjamin </a:t>
            </a:r>
            <a:r>
              <a:rPr lang="fr-FR" dirty="0"/>
              <a:t>Delessert </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stretch>
            <a:fillRect/>
          </a:stretch>
        </p:blipFill>
        <p:spPr>
          <a:xfrm>
            <a:off x="467544" y="710208"/>
            <a:ext cx="1028700" cy="990600"/>
          </a:xfrm>
          <a:prstGeom prst="rect">
            <a:avLst/>
          </a:prstGeom>
        </p:spPr>
      </p:pic>
      <p:sp>
        <p:nvSpPr>
          <p:cNvPr id="7" name="Espace réservé du contenu 2"/>
          <p:cNvSpPr txBox="1">
            <a:spLocks/>
          </p:cNvSpPr>
          <p:nvPr/>
        </p:nvSpPr>
        <p:spPr>
          <a:xfrm>
            <a:off x="539552" y="2104256"/>
            <a:ext cx="8424936" cy="26928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FR" sz="1800" b="1" smtClean="0">
                <a:solidFill>
                  <a:srgbClr val="FF0000"/>
                </a:solidFill>
              </a:rPr>
              <a:t>Prix de projet de recherche</a:t>
            </a:r>
          </a:p>
          <a:p>
            <a:pPr lvl="1">
              <a:spcBef>
                <a:spcPts val="1200"/>
              </a:spcBef>
              <a:buFont typeface="Arial" pitchFamily="34" charset="0"/>
              <a:buNone/>
            </a:pPr>
            <a:r>
              <a:rPr lang="fr-FR" sz="1600" b="1" smtClean="0">
                <a:sym typeface="Wingdings"/>
              </a:rPr>
              <a:t> Maxi </a:t>
            </a:r>
            <a:r>
              <a:rPr lang="fr-FR" sz="1600" b="1" smtClean="0">
                <a:solidFill>
                  <a:srgbClr val="0070C0"/>
                </a:solidFill>
              </a:rPr>
              <a:t>20 K€ / projet</a:t>
            </a:r>
          </a:p>
          <a:p>
            <a:pPr>
              <a:spcBef>
                <a:spcPts val="1200"/>
              </a:spcBef>
            </a:pPr>
            <a:r>
              <a:rPr lang="fr-FR" sz="1600" b="1" smtClean="0">
                <a:solidFill>
                  <a:srgbClr val="0070C0"/>
                </a:solidFill>
              </a:rPr>
              <a:t>Thématique – </a:t>
            </a:r>
            <a:r>
              <a:rPr lang="fr-FR" sz="1600" smtClean="0"/>
              <a:t>Projets de recherche dans les domaines : </a:t>
            </a:r>
          </a:p>
          <a:p>
            <a:pPr lvl="1">
              <a:spcBef>
                <a:spcPts val="300"/>
              </a:spcBef>
            </a:pPr>
            <a:r>
              <a:rPr lang="fr-FR" sz="1600" smtClean="0"/>
              <a:t>de la nutrition humaine, en relation avec les glucides, </a:t>
            </a:r>
          </a:p>
          <a:p>
            <a:pPr lvl="1">
              <a:spcBef>
                <a:spcPts val="0"/>
              </a:spcBef>
            </a:pPr>
            <a:r>
              <a:rPr lang="fr-FR" sz="1600" smtClean="0"/>
              <a:t>des sciences médicales, humaines et sociales, en relation avec le comportement alimentaire.</a:t>
            </a:r>
          </a:p>
          <a:p>
            <a:pPr>
              <a:spcBef>
                <a:spcPts val="600"/>
              </a:spcBef>
            </a:pPr>
            <a:r>
              <a:rPr lang="fr-FR" sz="1600" b="1" smtClean="0">
                <a:solidFill>
                  <a:srgbClr val="0070C0"/>
                </a:solidFill>
              </a:rPr>
              <a:t>Durée –</a:t>
            </a:r>
            <a:r>
              <a:rPr lang="fr-FR" sz="1600" smtClean="0">
                <a:solidFill>
                  <a:srgbClr val="0070C0"/>
                </a:solidFill>
              </a:rPr>
              <a:t> </a:t>
            </a:r>
            <a:r>
              <a:rPr lang="fr-FR" sz="1600" smtClean="0"/>
              <a:t>1 an</a:t>
            </a:r>
          </a:p>
          <a:p>
            <a:pPr>
              <a:spcBef>
                <a:spcPts val="600"/>
              </a:spcBef>
            </a:pPr>
            <a:r>
              <a:rPr lang="fr-FR" sz="1600" b="1" smtClean="0">
                <a:solidFill>
                  <a:srgbClr val="0070C0"/>
                </a:solidFill>
              </a:rPr>
              <a:t>Ouverture</a:t>
            </a:r>
            <a:r>
              <a:rPr lang="fr-FR" sz="1600" smtClean="0"/>
              <a:t> </a:t>
            </a:r>
            <a:r>
              <a:rPr lang="fr-FR" sz="1600" smtClean="0">
                <a:solidFill>
                  <a:srgbClr val="0070C0"/>
                </a:solidFill>
              </a:rPr>
              <a:t>-</a:t>
            </a:r>
            <a:r>
              <a:rPr lang="fr-FR" sz="1600" smtClean="0"/>
              <a:t> 1</a:t>
            </a:r>
            <a:r>
              <a:rPr lang="fr-FR" sz="1600" baseline="30000" smtClean="0"/>
              <a:t>er</a:t>
            </a:r>
            <a:r>
              <a:rPr lang="fr-FR" sz="1600" smtClean="0"/>
              <a:t> semestre (avril en 2013)</a:t>
            </a:r>
          </a:p>
          <a:p>
            <a:pPr>
              <a:buFont typeface="Arial" pitchFamily="34" charset="0"/>
              <a:buNone/>
            </a:pPr>
            <a:endParaRPr lang="fr-FR" dirty="0"/>
          </a:p>
        </p:txBody>
      </p:sp>
      <p:sp>
        <p:nvSpPr>
          <p:cNvPr id="8" name="Rectangle 7"/>
          <p:cNvSpPr/>
          <p:nvPr/>
        </p:nvSpPr>
        <p:spPr>
          <a:xfrm>
            <a:off x="2483768" y="5157192"/>
            <a:ext cx="6408712" cy="276999"/>
          </a:xfrm>
          <a:prstGeom prst="rect">
            <a:avLst/>
          </a:prstGeom>
        </p:spPr>
        <p:txBody>
          <a:bodyPr wrap="square">
            <a:spAutoFit/>
          </a:bodyPr>
          <a:lstStyle/>
          <a:p>
            <a:r>
              <a:rPr lang="fr-FR" sz="1200" dirty="0" smtClean="0">
                <a:hlinkClick r:id="rId3"/>
              </a:rPr>
              <a:t>http://www.institut-benjamin-delessert.net/opencms/sites/fr/prix/rechprojets.html</a:t>
            </a:r>
            <a:r>
              <a:rPr lang="fr-FR" sz="1200" dirty="0" smtClean="0"/>
              <a:t> </a:t>
            </a:r>
            <a:endParaRPr lang="fr-FR" sz="1200" dirty="0"/>
          </a:p>
        </p:txBody>
      </p:sp>
      <p:pic>
        <p:nvPicPr>
          <p:cNvPr id="9" name="Picture 5" descr="C:\Documents and Settings\livia.avaltroni\Mes documents\Mes images\images i.jpg"/>
          <p:cNvPicPr>
            <a:picLocks noChangeAspect="1" noChangeArrowheads="1"/>
          </p:cNvPicPr>
          <p:nvPr/>
        </p:nvPicPr>
        <p:blipFill>
          <a:blip r:embed="rId4" cstate="print"/>
          <a:srcRect/>
          <a:stretch>
            <a:fillRect/>
          </a:stretch>
        </p:blipFill>
        <p:spPr bwMode="auto">
          <a:xfrm>
            <a:off x="2051720" y="5085184"/>
            <a:ext cx="432048" cy="432048"/>
          </a:xfrm>
          <a:prstGeom prst="rect">
            <a:avLst/>
          </a:prstGeom>
          <a:noFill/>
        </p:spPr>
      </p:pic>
    </p:spTree>
    <p:extLst>
      <p:ext uri="{BB962C8B-B14F-4D97-AF65-F5344CB8AC3E}">
        <p14:creationId xmlns:p14="http://schemas.microsoft.com/office/powerpoint/2010/main" val="3881204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57200" y="476672"/>
            <a:ext cx="8229600" cy="1143000"/>
          </a:xfrm>
        </p:spPr>
        <p:txBody>
          <a:bodyPr/>
          <a:lstStyle/>
          <a:p>
            <a:r>
              <a:rPr lang="fr-FR" dirty="0" smtClean="0"/>
              <a:t>  </a:t>
            </a:r>
            <a:r>
              <a:rPr lang="fr-FR" dirty="0"/>
              <a:t>Appels thématiques </a:t>
            </a:r>
            <a:r>
              <a:rPr lang="fr-FR" dirty="0" smtClean="0"/>
              <a:t/>
            </a:r>
            <a:br>
              <a:rPr lang="fr-FR" dirty="0" smtClean="0"/>
            </a:br>
            <a:r>
              <a:rPr lang="fr-FR" dirty="0" smtClean="0"/>
              <a:t>H2020 </a:t>
            </a:r>
            <a:r>
              <a:rPr lang="fr-FR" dirty="0"/>
              <a:t>défis sociétaux</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print"/>
          <a:stretch>
            <a:fillRect/>
          </a:stretch>
        </p:blipFill>
        <p:spPr>
          <a:xfrm>
            <a:off x="467544" y="764704"/>
            <a:ext cx="1252136" cy="880740"/>
          </a:xfrm>
          <a:prstGeom prst="rect">
            <a:avLst/>
          </a:prstGeom>
        </p:spPr>
      </p:pic>
      <p:sp>
        <p:nvSpPr>
          <p:cNvPr id="7" name="ZoneTexte 6"/>
          <p:cNvSpPr txBox="1"/>
          <p:nvPr/>
        </p:nvSpPr>
        <p:spPr>
          <a:xfrm>
            <a:off x="611560" y="1988840"/>
            <a:ext cx="8136904" cy="2862322"/>
          </a:xfrm>
          <a:prstGeom prst="rect">
            <a:avLst/>
          </a:prstGeom>
          <a:noFill/>
        </p:spPr>
        <p:txBody>
          <a:bodyPr wrap="square" rtlCol="0">
            <a:spAutoFit/>
          </a:bodyPr>
          <a:lstStyle/>
          <a:p>
            <a:endParaRPr lang="fr-FR" dirty="0" smtClean="0"/>
          </a:p>
          <a:p>
            <a:pPr marL="342900" indent="-342900">
              <a:buFont typeface="+mj-lt"/>
              <a:buAutoNum type="arabicPeriod"/>
            </a:pPr>
            <a:r>
              <a:rPr lang="fr-FR" b="1" dirty="0" smtClean="0"/>
              <a:t>SANTE, EVOLUTION DEMOGRAPHIQUE ET BIEN-ETRE</a:t>
            </a:r>
          </a:p>
          <a:p>
            <a:pPr marL="342900" indent="-342900">
              <a:buFont typeface="+mj-lt"/>
              <a:buAutoNum type="arabicPeriod"/>
            </a:pPr>
            <a:endParaRPr lang="fr-FR" b="1" dirty="0" smtClean="0"/>
          </a:p>
          <a:p>
            <a:pPr marL="342900" indent="-342900">
              <a:buFont typeface="+mj-lt"/>
              <a:buAutoNum type="arabicPeriod"/>
            </a:pPr>
            <a:r>
              <a:rPr lang="fr-FR" b="1" dirty="0" smtClean="0"/>
              <a:t>ENJEUX DE LA BIOECONOMIE EUROPEENE: SECURITE ALIMENTAIRE, AGRICULTURE ET SYLVICULTURE DURABLES, RECHERCHE MARINE, MARITIME ET SUR LES EAUX INTERIEURES </a:t>
            </a:r>
          </a:p>
          <a:p>
            <a:pPr marL="342900" indent="-342900">
              <a:buFont typeface="+mj-lt"/>
              <a:buAutoNum type="arabicPeriod"/>
            </a:pPr>
            <a:endParaRPr lang="fr-FR" b="1" dirty="0" smtClean="0"/>
          </a:p>
          <a:p>
            <a:pPr marL="342900" indent="-342900">
              <a:buFont typeface="+mj-lt"/>
              <a:buAutoNum type="arabicPeriod"/>
            </a:pPr>
            <a:r>
              <a:rPr lang="fr-FR" b="1" dirty="0" smtClean="0"/>
              <a:t>L'EUROPE DANS UN MONDE DE MUTATION - DES SOCIETES OUVERTES A TOUS, IONVANTES ET ENCOURAGEANT LA REFLEXION</a:t>
            </a:r>
          </a:p>
          <a:p>
            <a:endParaRPr lang="fr-FR" b="1" dirty="0" smtClean="0">
              <a:solidFill>
                <a:srgbClr val="FF0000"/>
              </a:solidFill>
            </a:endParaRPr>
          </a:p>
        </p:txBody>
      </p:sp>
    </p:spTree>
    <p:extLst>
      <p:ext uri="{BB962C8B-B14F-4D97-AF65-F5344CB8AC3E}">
        <p14:creationId xmlns:p14="http://schemas.microsoft.com/office/powerpoint/2010/main" val="4076348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checkerboard(across)">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checkerboard(across)">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467544" y="98072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t>1.SANTE, EVOLUTION DEMOGRAPHIQUE ET BIEN-ETRE</a:t>
            </a:r>
            <a:r>
              <a:rPr lang="fr-FR" sz="4000" dirty="0" smtClean="0"/>
              <a:t/>
            </a:r>
            <a:br>
              <a:rPr lang="fr-FR" sz="4000" dirty="0" smtClean="0"/>
            </a:br>
            <a:endParaRPr lang="fr-FR" sz="4000" dirty="0"/>
          </a:p>
        </p:txBody>
      </p:sp>
      <p:pic>
        <p:nvPicPr>
          <p:cNvPr id="9" name="Picture 2"/>
          <p:cNvPicPr>
            <a:picLocks noChangeAspect="1" noChangeArrowheads="1"/>
          </p:cNvPicPr>
          <p:nvPr/>
        </p:nvPicPr>
        <p:blipFill>
          <a:blip r:embed="rId2" cstate="print"/>
          <a:srcRect l="21259" t="27400" r="13642" b="16321"/>
          <a:stretch>
            <a:fillRect/>
          </a:stretch>
        </p:blipFill>
        <p:spPr bwMode="auto">
          <a:xfrm>
            <a:off x="467544" y="2411372"/>
            <a:ext cx="8229600" cy="4446628"/>
          </a:xfrm>
          <a:prstGeom prst="rect">
            <a:avLst/>
          </a:prstGeom>
          <a:noFill/>
          <a:ln w="9525">
            <a:noFill/>
            <a:miter lim="800000"/>
            <a:headEnd/>
            <a:tailEnd/>
          </a:ln>
        </p:spPr>
      </p:pic>
      <p:sp>
        <p:nvSpPr>
          <p:cNvPr id="10" name="Rectangle à coins arrondis 9"/>
          <p:cNvSpPr/>
          <p:nvPr/>
        </p:nvSpPr>
        <p:spPr>
          <a:xfrm>
            <a:off x="6300192" y="2924944"/>
            <a:ext cx="2592288" cy="504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SANTE + SHS</a:t>
            </a:r>
            <a:endParaRPr lang="fr-FR"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2627784" y="4509120"/>
            <a:ext cx="37444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Connecteur droit 13"/>
          <p:cNvCxnSpPr/>
          <p:nvPr/>
        </p:nvCxnSpPr>
        <p:spPr>
          <a:xfrm>
            <a:off x="5840016" y="4869160"/>
            <a:ext cx="25484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Connecteur droit 15"/>
          <p:cNvCxnSpPr/>
          <p:nvPr/>
        </p:nvCxnSpPr>
        <p:spPr>
          <a:xfrm>
            <a:off x="611560" y="5229200"/>
            <a:ext cx="75608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Connecteur droit 16"/>
          <p:cNvCxnSpPr/>
          <p:nvPr/>
        </p:nvCxnSpPr>
        <p:spPr>
          <a:xfrm>
            <a:off x="611560" y="5589240"/>
            <a:ext cx="151216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98471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a:spLocks noGrp="1"/>
          </p:cNvSpPr>
          <p:nvPr>
            <p:ph type="title"/>
          </p:nvPr>
        </p:nvSpPr>
        <p:spPr>
          <a:xfrm>
            <a:off x="0" y="1052736"/>
            <a:ext cx="9144000" cy="782960"/>
          </a:xfrm>
        </p:spPr>
        <p:txBody>
          <a:bodyPr/>
          <a:lstStyle/>
          <a:p>
            <a:r>
              <a:rPr lang="fr-FR" sz="4000" b="1" dirty="0" smtClean="0"/>
              <a:t>2.ENJEUX DE LA BIOECONOMIE EUROPEENE</a:t>
            </a:r>
            <a:endParaRPr lang="fr-FR" sz="4000" b="1" dirty="0"/>
          </a:p>
        </p:txBody>
      </p:sp>
      <p:pic>
        <p:nvPicPr>
          <p:cNvPr id="18" name="Picture 3"/>
          <p:cNvPicPr>
            <a:picLocks noGrp="1" noChangeAspect="1" noChangeArrowheads="1"/>
          </p:cNvPicPr>
          <p:nvPr>
            <p:ph idx="1"/>
          </p:nvPr>
        </p:nvPicPr>
        <p:blipFill>
          <a:blip r:embed="rId3" cstate="print"/>
          <a:srcRect l="21784" t="29920" r="12592" b="16640"/>
          <a:stretch>
            <a:fillRect/>
          </a:stretch>
        </p:blipFill>
        <p:spPr bwMode="auto">
          <a:xfrm>
            <a:off x="539552" y="2492896"/>
            <a:ext cx="8229600" cy="4188538"/>
          </a:xfrm>
          <a:prstGeom prst="rect">
            <a:avLst/>
          </a:prstGeom>
          <a:noFill/>
          <a:ln w="9525">
            <a:noFill/>
            <a:miter lim="800000"/>
            <a:headEnd/>
            <a:tailEnd/>
          </a:ln>
        </p:spPr>
      </p:pic>
      <p:cxnSp>
        <p:nvCxnSpPr>
          <p:cNvPr id="19" name="Connecteur droit 18"/>
          <p:cNvCxnSpPr/>
          <p:nvPr/>
        </p:nvCxnSpPr>
        <p:spPr>
          <a:xfrm>
            <a:off x="1115616" y="2924944"/>
            <a:ext cx="52565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Connecteur droit 19"/>
          <p:cNvCxnSpPr/>
          <p:nvPr/>
        </p:nvCxnSpPr>
        <p:spPr>
          <a:xfrm>
            <a:off x="5364088" y="4221088"/>
            <a:ext cx="25484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Connecteur droit 20"/>
          <p:cNvCxnSpPr/>
          <p:nvPr/>
        </p:nvCxnSpPr>
        <p:spPr>
          <a:xfrm>
            <a:off x="611560" y="3933056"/>
            <a:ext cx="446449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Connecteur droit 21"/>
          <p:cNvCxnSpPr/>
          <p:nvPr/>
        </p:nvCxnSpPr>
        <p:spPr>
          <a:xfrm>
            <a:off x="611560" y="3573016"/>
            <a:ext cx="806489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Connecteur droit 22"/>
          <p:cNvCxnSpPr/>
          <p:nvPr/>
        </p:nvCxnSpPr>
        <p:spPr>
          <a:xfrm>
            <a:off x="3995936" y="5949280"/>
            <a:ext cx="43924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Connecteur droit 23"/>
          <p:cNvCxnSpPr/>
          <p:nvPr/>
        </p:nvCxnSpPr>
        <p:spPr>
          <a:xfrm>
            <a:off x="611560" y="6309320"/>
            <a:ext cx="1656184" cy="0"/>
          </a:xfrm>
          <a:prstGeom prst="line">
            <a:avLst/>
          </a:prstGeom>
        </p:spPr>
        <p:style>
          <a:lnRef idx="3">
            <a:schemeClr val="accent2"/>
          </a:lnRef>
          <a:fillRef idx="0">
            <a:schemeClr val="accent2"/>
          </a:fillRef>
          <a:effectRef idx="2">
            <a:schemeClr val="accent2"/>
          </a:effectRef>
          <a:fontRef idx="minor">
            <a:schemeClr val="tx1"/>
          </a:fontRef>
        </p:style>
      </p:cxnSp>
      <p:sp>
        <p:nvSpPr>
          <p:cNvPr id="25" name="Rectangle à coins arrondis 24"/>
          <p:cNvSpPr/>
          <p:nvPr/>
        </p:nvSpPr>
        <p:spPr>
          <a:xfrm>
            <a:off x="6732240" y="2132856"/>
            <a:ext cx="2232248" cy="504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Agri-Agro + SHS</a:t>
            </a:r>
            <a:endParaRPr lang="fr-FR" dirty="0"/>
          </a:p>
        </p:txBody>
      </p:sp>
    </p:spTree>
    <p:extLst>
      <p:ext uri="{BB962C8B-B14F-4D97-AF65-F5344CB8AC3E}">
        <p14:creationId xmlns:p14="http://schemas.microsoft.com/office/powerpoint/2010/main" val="2555121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Picture 3"/>
          <p:cNvPicPr>
            <a:picLocks noGrp="1" noChangeAspect="1" noChangeArrowheads="1"/>
          </p:cNvPicPr>
          <p:nvPr>
            <p:ph idx="1"/>
          </p:nvPr>
        </p:nvPicPr>
        <p:blipFill>
          <a:blip r:embed="rId2" cstate="print"/>
          <a:srcRect l="21163" t="11769" r="12214" b="7090"/>
          <a:stretch>
            <a:fillRect/>
          </a:stretch>
        </p:blipFill>
        <p:spPr bwMode="auto">
          <a:xfrm>
            <a:off x="539552" y="908720"/>
            <a:ext cx="7757097" cy="5877272"/>
          </a:xfrm>
          <a:prstGeom prst="rect">
            <a:avLst/>
          </a:prstGeom>
          <a:noFill/>
          <a:ln w="9525">
            <a:noFill/>
            <a:miter lim="800000"/>
            <a:headEnd/>
            <a:tailEnd/>
          </a:ln>
        </p:spPr>
      </p:pic>
      <p:cxnSp>
        <p:nvCxnSpPr>
          <p:cNvPr id="17" name="Connecteur droit 16"/>
          <p:cNvCxnSpPr/>
          <p:nvPr/>
        </p:nvCxnSpPr>
        <p:spPr>
          <a:xfrm>
            <a:off x="2627784" y="1224136"/>
            <a:ext cx="25484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Connecteur droit 25"/>
          <p:cNvCxnSpPr/>
          <p:nvPr/>
        </p:nvCxnSpPr>
        <p:spPr>
          <a:xfrm>
            <a:off x="3779912" y="2808312"/>
            <a:ext cx="338437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Connecteur droit 26"/>
          <p:cNvCxnSpPr/>
          <p:nvPr/>
        </p:nvCxnSpPr>
        <p:spPr>
          <a:xfrm>
            <a:off x="755576" y="3168352"/>
            <a:ext cx="266429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Connecteur droit 27"/>
          <p:cNvCxnSpPr/>
          <p:nvPr/>
        </p:nvCxnSpPr>
        <p:spPr>
          <a:xfrm>
            <a:off x="827584" y="4104456"/>
            <a:ext cx="41764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Connecteur droit 28"/>
          <p:cNvCxnSpPr/>
          <p:nvPr/>
        </p:nvCxnSpPr>
        <p:spPr>
          <a:xfrm>
            <a:off x="1403648" y="4392488"/>
            <a:ext cx="61206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Connecteur droit 29"/>
          <p:cNvCxnSpPr/>
          <p:nvPr/>
        </p:nvCxnSpPr>
        <p:spPr>
          <a:xfrm>
            <a:off x="683568" y="4752528"/>
            <a:ext cx="482453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Connecteur droit 30"/>
          <p:cNvCxnSpPr/>
          <p:nvPr/>
        </p:nvCxnSpPr>
        <p:spPr>
          <a:xfrm>
            <a:off x="611560" y="6336704"/>
            <a:ext cx="4464496" cy="0"/>
          </a:xfrm>
          <a:prstGeom prst="line">
            <a:avLst/>
          </a:prstGeom>
        </p:spPr>
        <p:style>
          <a:lnRef idx="3">
            <a:schemeClr val="accent2"/>
          </a:lnRef>
          <a:fillRef idx="0">
            <a:schemeClr val="accent2"/>
          </a:fillRef>
          <a:effectRef idx="2">
            <a:schemeClr val="accent2"/>
          </a:effectRef>
          <a:fontRef idx="minor">
            <a:schemeClr val="tx1"/>
          </a:fontRef>
        </p:style>
      </p:cxnSp>
      <p:sp>
        <p:nvSpPr>
          <p:cNvPr id="32" name="Rectangle à coins arrondis 31"/>
          <p:cNvSpPr/>
          <p:nvPr/>
        </p:nvSpPr>
        <p:spPr>
          <a:xfrm>
            <a:off x="6228184" y="1152128"/>
            <a:ext cx="2808312" cy="504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Santé + Agri-Agro + SHS</a:t>
            </a:r>
            <a:endParaRPr lang="fr-FR"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487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Grp="1" noChangeAspect="1" noChangeArrowheads="1"/>
          </p:cNvPicPr>
          <p:nvPr>
            <p:ph idx="1"/>
          </p:nvPr>
        </p:nvPicPr>
        <p:blipFill>
          <a:blip r:embed="rId3" cstate="print"/>
          <a:srcRect l="21876" t="15910" r="12495" b="7722"/>
          <a:stretch>
            <a:fillRect/>
          </a:stretch>
        </p:blipFill>
        <p:spPr bwMode="auto">
          <a:xfrm>
            <a:off x="611560" y="1196752"/>
            <a:ext cx="7326814" cy="5328592"/>
          </a:xfrm>
          <a:prstGeom prst="rect">
            <a:avLst/>
          </a:prstGeom>
          <a:noFill/>
          <a:ln w="9525">
            <a:noFill/>
            <a:miter lim="800000"/>
            <a:headEnd/>
            <a:tailEnd/>
          </a:ln>
        </p:spPr>
      </p:pic>
      <p:cxnSp>
        <p:nvCxnSpPr>
          <p:cNvPr id="18" name="Connecteur droit 17"/>
          <p:cNvCxnSpPr/>
          <p:nvPr/>
        </p:nvCxnSpPr>
        <p:spPr>
          <a:xfrm>
            <a:off x="683568" y="3140968"/>
            <a:ext cx="25484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Connecteur droit 18"/>
          <p:cNvCxnSpPr/>
          <p:nvPr/>
        </p:nvCxnSpPr>
        <p:spPr>
          <a:xfrm>
            <a:off x="5076056" y="3140968"/>
            <a:ext cx="25484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Connecteur droit 19"/>
          <p:cNvCxnSpPr/>
          <p:nvPr/>
        </p:nvCxnSpPr>
        <p:spPr>
          <a:xfrm>
            <a:off x="5148064" y="5229200"/>
            <a:ext cx="23042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Connecteur droit 20"/>
          <p:cNvCxnSpPr/>
          <p:nvPr/>
        </p:nvCxnSpPr>
        <p:spPr>
          <a:xfrm>
            <a:off x="683568" y="5517232"/>
            <a:ext cx="3672408" cy="0"/>
          </a:xfrm>
          <a:prstGeom prst="line">
            <a:avLst/>
          </a:prstGeom>
        </p:spPr>
        <p:style>
          <a:lnRef idx="3">
            <a:schemeClr val="accent2"/>
          </a:lnRef>
          <a:fillRef idx="0">
            <a:schemeClr val="accent2"/>
          </a:fillRef>
          <a:effectRef idx="2">
            <a:schemeClr val="accent2"/>
          </a:effectRef>
          <a:fontRef idx="minor">
            <a:schemeClr val="tx1"/>
          </a:fontRef>
        </p:style>
      </p:cxnSp>
      <p:sp>
        <p:nvSpPr>
          <p:cNvPr id="22" name="Rectangle à coins arrondis 21"/>
          <p:cNvSpPr/>
          <p:nvPr/>
        </p:nvSpPr>
        <p:spPr>
          <a:xfrm>
            <a:off x="6588224" y="1268760"/>
            <a:ext cx="2232248" cy="504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Agro + SHS</a:t>
            </a:r>
            <a:endParaRPr lang="fr-FR" dirty="0"/>
          </a:p>
        </p:txBody>
      </p:sp>
    </p:spTree>
    <p:extLst>
      <p:ext uri="{BB962C8B-B14F-4D97-AF65-F5344CB8AC3E}">
        <p14:creationId xmlns:p14="http://schemas.microsoft.com/office/powerpoint/2010/main" val="3612353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t>Programme :</a:t>
            </a:r>
          </a:p>
          <a:p>
            <a:pPr marL="0" indent="0">
              <a:buNone/>
            </a:pPr>
            <a:endParaRPr lang="fr-FR" sz="1400" dirty="0" smtClean="0"/>
          </a:p>
          <a:p>
            <a:pPr marL="0" indent="0">
              <a:buNone/>
            </a:pPr>
            <a:r>
              <a:rPr lang="fr-FR" sz="2000" dirty="0" smtClean="0"/>
              <a:t>9h : accueil café</a:t>
            </a:r>
            <a:endParaRPr lang="fr-FR" sz="2000" dirty="0"/>
          </a:p>
          <a:p>
            <a:pPr marL="0" indent="0">
              <a:buNone/>
            </a:pPr>
            <a:endParaRPr lang="fr-FR" sz="1400" dirty="0" smtClean="0"/>
          </a:p>
          <a:p>
            <a:pPr marL="0" indent="0">
              <a:buNone/>
            </a:pPr>
            <a:r>
              <a:rPr lang="fr-FR" sz="2000" dirty="0" smtClean="0"/>
              <a:t>9h30 : </a:t>
            </a:r>
            <a:r>
              <a:rPr lang="fr-FR" sz="2000" dirty="0" smtClean="0">
                <a:solidFill>
                  <a:schemeClr val="accent6">
                    <a:lumMod val="75000"/>
                  </a:schemeClr>
                </a:solidFill>
              </a:rPr>
              <a:t>Partie 1 - Présentation des différents types de financements</a:t>
            </a:r>
          </a:p>
          <a:p>
            <a:pPr marL="0" indent="0">
              <a:buNone/>
            </a:pPr>
            <a:r>
              <a:rPr lang="fr-FR" sz="2000" dirty="0" smtClean="0"/>
              <a:t>11h00 : pause</a:t>
            </a:r>
          </a:p>
          <a:p>
            <a:pPr marL="0" indent="0">
              <a:buNone/>
            </a:pPr>
            <a:r>
              <a:rPr lang="fr-FR" sz="2000" dirty="0" smtClean="0"/>
              <a:t>11h45 : </a:t>
            </a:r>
            <a:r>
              <a:rPr lang="fr-FR" sz="2000" dirty="0">
                <a:solidFill>
                  <a:schemeClr val="accent6">
                    <a:lumMod val="75000"/>
                  </a:schemeClr>
                </a:solidFill>
              </a:rPr>
              <a:t>Partie 1 - Présentation des différents types de </a:t>
            </a:r>
            <a:r>
              <a:rPr lang="fr-FR" sz="2000" dirty="0" smtClean="0">
                <a:solidFill>
                  <a:schemeClr val="accent6">
                    <a:lumMod val="75000"/>
                  </a:schemeClr>
                </a:solidFill>
              </a:rPr>
              <a:t>financements </a:t>
            </a:r>
            <a:r>
              <a:rPr lang="fr-FR" sz="2000" dirty="0" smtClean="0"/>
              <a:t>(suite et fin)</a:t>
            </a:r>
          </a:p>
          <a:p>
            <a:pPr marL="0" indent="0">
              <a:buNone/>
            </a:pPr>
            <a:endParaRPr lang="fr-FR" sz="1400" dirty="0" smtClean="0"/>
          </a:p>
          <a:p>
            <a:pPr marL="0" indent="0">
              <a:buNone/>
            </a:pPr>
            <a:r>
              <a:rPr lang="fr-FR" sz="2000" dirty="0" smtClean="0"/>
              <a:t>12h30 : repas</a:t>
            </a:r>
          </a:p>
          <a:p>
            <a:pPr marL="0" indent="0">
              <a:buNone/>
            </a:pPr>
            <a:endParaRPr lang="fr-FR" sz="1400" dirty="0"/>
          </a:p>
          <a:p>
            <a:pPr marL="0" indent="0">
              <a:buNone/>
            </a:pPr>
            <a:r>
              <a:rPr lang="fr-FR" sz="2000" dirty="0"/>
              <a:t>14h30 : </a:t>
            </a:r>
            <a:r>
              <a:rPr lang="fr-FR" sz="2000" dirty="0">
                <a:solidFill>
                  <a:srgbClr val="E46C0A"/>
                </a:solidFill>
              </a:rPr>
              <a:t>Partie 2 - Conseils et outils pour le montage de projet </a:t>
            </a:r>
          </a:p>
          <a:p>
            <a:pPr marL="0" indent="0">
              <a:buNone/>
            </a:pPr>
            <a:r>
              <a:rPr lang="fr-FR" sz="2000" dirty="0" smtClean="0"/>
              <a:t>15h30 </a:t>
            </a:r>
            <a:r>
              <a:rPr lang="fr-FR" sz="2000" dirty="0"/>
              <a:t>: pause</a:t>
            </a:r>
          </a:p>
          <a:p>
            <a:pPr marL="0" indent="0">
              <a:buNone/>
            </a:pPr>
            <a:endParaRPr lang="fr-FR" sz="1400" dirty="0"/>
          </a:p>
          <a:p>
            <a:pPr marL="0" indent="0">
              <a:buNone/>
            </a:pPr>
            <a:r>
              <a:rPr lang="fr-FR" sz="2000" dirty="0"/>
              <a:t>15h45 : </a:t>
            </a:r>
            <a:r>
              <a:rPr lang="fr-FR" sz="2000" dirty="0">
                <a:solidFill>
                  <a:srgbClr val="E46C0A"/>
                </a:solidFill>
              </a:rPr>
              <a:t>Partie 3 - Ateliers</a:t>
            </a:r>
            <a:endParaRPr lang="fr-FR" sz="1600" dirty="0">
              <a:solidFill>
                <a:srgbClr val="E46C0A"/>
              </a:solidFill>
            </a:endParaRPr>
          </a:p>
          <a:p>
            <a:pPr marL="0" indent="0">
              <a:buNone/>
            </a:pPr>
            <a:endParaRPr lang="fr-FR" sz="1400" dirty="0" smtClean="0"/>
          </a:p>
          <a:p>
            <a:pPr marL="0" indent="0">
              <a:buNone/>
            </a:pPr>
            <a:r>
              <a:rPr lang="fr-FR" sz="2000" dirty="0"/>
              <a:t>17h30 : fin du séminaire</a:t>
            </a:r>
          </a:p>
          <a:p>
            <a:pPr marL="457200" indent="-457200">
              <a:buAutoNum type="arabicPeriod"/>
            </a:pPr>
            <a:endParaRPr lang="fr-FR" sz="2000" dirty="0"/>
          </a:p>
        </p:txBody>
      </p:sp>
    </p:spTree>
    <p:extLst>
      <p:ext uri="{BB962C8B-B14F-4D97-AF65-F5344CB8AC3E}">
        <p14:creationId xmlns:p14="http://schemas.microsoft.com/office/powerpoint/2010/main" val="883612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a:spLocks noGrp="1"/>
          </p:cNvSpPr>
          <p:nvPr>
            <p:ph type="title"/>
          </p:nvPr>
        </p:nvSpPr>
        <p:spPr>
          <a:xfrm>
            <a:off x="251520" y="908720"/>
            <a:ext cx="8892480" cy="1440160"/>
          </a:xfrm>
        </p:spPr>
        <p:txBody>
          <a:bodyPr>
            <a:normAutofit/>
          </a:bodyPr>
          <a:lstStyle/>
          <a:p>
            <a:r>
              <a:rPr lang="fr-FR" sz="3200" b="1" dirty="0" smtClean="0"/>
              <a:t>3. L'EUROPE DANS UN MONDE DE MUTATION</a:t>
            </a:r>
          </a:p>
        </p:txBody>
      </p:sp>
      <p:pic>
        <p:nvPicPr>
          <p:cNvPr id="13" name="Picture 2"/>
          <p:cNvPicPr>
            <a:picLocks noChangeAspect="1" noChangeArrowheads="1"/>
          </p:cNvPicPr>
          <p:nvPr/>
        </p:nvPicPr>
        <p:blipFill>
          <a:blip r:embed="rId3" cstate="print"/>
          <a:srcRect l="18109" t="9760" r="16792" b="16740"/>
          <a:stretch>
            <a:fillRect/>
          </a:stretch>
        </p:blipFill>
        <p:spPr bwMode="auto">
          <a:xfrm>
            <a:off x="467544" y="1412776"/>
            <a:ext cx="7776864" cy="5373216"/>
          </a:xfrm>
          <a:prstGeom prst="rect">
            <a:avLst/>
          </a:prstGeom>
          <a:noFill/>
          <a:ln w="9525">
            <a:noFill/>
            <a:miter lim="800000"/>
            <a:headEnd/>
            <a:tailEnd/>
          </a:ln>
        </p:spPr>
      </p:pic>
      <p:cxnSp>
        <p:nvCxnSpPr>
          <p:cNvPr id="16" name="Connecteur droit 15"/>
          <p:cNvCxnSpPr/>
          <p:nvPr/>
        </p:nvCxnSpPr>
        <p:spPr>
          <a:xfrm>
            <a:off x="971600" y="2636912"/>
            <a:ext cx="5976664" cy="0"/>
          </a:xfrm>
          <a:prstGeom prst="line">
            <a:avLst/>
          </a:prstGeom>
        </p:spPr>
        <p:style>
          <a:lnRef idx="3">
            <a:schemeClr val="accent2"/>
          </a:lnRef>
          <a:fillRef idx="0">
            <a:schemeClr val="accent2"/>
          </a:fillRef>
          <a:effectRef idx="2">
            <a:schemeClr val="accent2"/>
          </a:effectRef>
          <a:fontRef idx="minor">
            <a:schemeClr val="tx1"/>
          </a:fontRef>
        </p:style>
      </p:cxnSp>
      <p:sp>
        <p:nvSpPr>
          <p:cNvPr id="17" name="Rectangle à coins arrondis 16"/>
          <p:cNvSpPr/>
          <p:nvPr/>
        </p:nvSpPr>
        <p:spPr>
          <a:xfrm>
            <a:off x="7740352" y="2276872"/>
            <a:ext cx="1080120" cy="504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SHS</a:t>
            </a:r>
            <a:endParaRPr lang="fr-FR" dirty="0"/>
          </a:p>
        </p:txBody>
      </p:sp>
      <p:cxnSp>
        <p:nvCxnSpPr>
          <p:cNvPr id="23" name="Connecteur droit 22"/>
          <p:cNvCxnSpPr/>
          <p:nvPr/>
        </p:nvCxnSpPr>
        <p:spPr>
          <a:xfrm>
            <a:off x="5940152" y="3212976"/>
            <a:ext cx="21602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Connecteur droit 23"/>
          <p:cNvCxnSpPr/>
          <p:nvPr/>
        </p:nvCxnSpPr>
        <p:spPr>
          <a:xfrm>
            <a:off x="539552" y="3573016"/>
            <a:ext cx="1800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Connecteur droit 24"/>
          <p:cNvCxnSpPr/>
          <p:nvPr/>
        </p:nvCxnSpPr>
        <p:spPr>
          <a:xfrm>
            <a:off x="467544" y="5013176"/>
            <a:ext cx="172819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70308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3" cstate="print"/>
          <a:srcRect l="17584" t="24040" r="16792" b="23881"/>
          <a:stretch>
            <a:fillRect/>
          </a:stretch>
        </p:blipFill>
        <p:spPr bwMode="auto">
          <a:xfrm>
            <a:off x="539552" y="1700808"/>
            <a:ext cx="8496944" cy="4350435"/>
          </a:xfrm>
          <a:prstGeom prst="rect">
            <a:avLst/>
          </a:prstGeom>
          <a:noFill/>
          <a:ln w="9525">
            <a:noFill/>
            <a:miter lim="800000"/>
            <a:headEnd/>
            <a:tailEnd/>
          </a:ln>
        </p:spPr>
      </p:pic>
      <p:sp>
        <p:nvSpPr>
          <p:cNvPr id="18" name="Rectangle à coins arrondis 17"/>
          <p:cNvSpPr/>
          <p:nvPr/>
        </p:nvSpPr>
        <p:spPr>
          <a:xfrm>
            <a:off x="7884368" y="2564904"/>
            <a:ext cx="1080120" cy="504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SHS</a:t>
            </a:r>
            <a:endParaRPr lang="fr-FR" dirty="0"/>
          </a:p>
        </p:txBody>
      </p:sp>
    </p:spTree>
    <p:extLst>
      <p:ext uri="{BB962C8B-B14F-4D97-AF65-F5344CB8AC3E}">
        <p14:creationId xmlns:p14="http://schemas.microsoft.com/office/powerpoint/2010/main" val="2151217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4" name="Titre 1"/>
          <p:cNvSpPr>
            <a:spLocks noGrp="1"/>
          </p:cNvSpPr>
          <p:nvPr>
            <p:ph type="title"/>
          </p:nvPr>
        </p:nvSpPr>
        <p:spPr>
          <a:xfrm>
            <a:off x="457200" y="629816"/>
            <a:ext cx="8229600" cy="1143000"/>
          </a:xfrm>
        </p:spPr>
        <p:txBody>
          <a:bodyPr/>
          <a:lstStyle/>
          <a:p>
            <a:r>
              <a:rPr lang="fr-FR" dirty="0" smtClean="0"/>
              <a:t>  </a:t>
            </a:r>
            <a:r>
              <a:rPr lang="fr-FR" dirty="0"/>
              <a:t>Autres programmes </a:t>
            </a:r>
            <a:br>
              <a:rPr lang="fr-FR" dirty="0"/>
            </a:br>
            <a:r>
              <a:rPr lang="fr-FR" dirty="0"/>
              <a:t>de la CE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Picture 2" descr="European Commission logo"/>
          <p:cNvPicPr>
            <a:picLocks noChangeAspect="1" noChangeArrowheads="1"/>
          </p:cNvPicPr>
          <p:nvPr/>
        </p:nvPicPr>
        <p:blipFill>
          <a:blip r:embed="rId2" cstate="print"/>
          <a:srcRect/>
          <a:stretch>
            <a:fillRect/>
          </a:stretch>
        </p:blipFill>
        <p:spPr bwMode="auto">
          <a:xfrm>
            <a:off x="467544" y="711348"/>
            <a:ext cx="1638300" cy="1133476"/>
          </a:xfrm>
          <a:prstGeom prst="rect">
            <a:avLst/>
          </a:prstGeom>
          <a:noFill/>
        </p:spPr>
      </p:pic>
      <p:sp>
        <p:nvSpPr>
          <p:cNvPr id="8" name="Rectangle 7"/>
          <p:cNvSpPr/>
          <p:nvPr/>
        </p:nvSpPr>
        <p:spPr>
          <a:xfrm>
            <a:off x="539552" y="2483018"/>
            <a:ext cx="8136904" cy="3970318"/>
          </a:xfrm>
          <a:prstGeom prst="rect">
            <a:avLst/>
          </a:prstGeom>
        </p:spPr>
        <p:txBody>
          <a:bodyPr wrap="square">
            <a:spAutoFit/>
          </a:bodyPr>
          <a:lstStyle/>
          <a:p>
            <a:r>
              <a:rPr lang="fr-FR" b="1" dirty="0" smtClean="0"/>
              <a:t>DG CULTURE</a:t>
            </a:r>
          </a:p>
          <a:p>
            <a:endParaRPr lang="fr-FR" b="1" dirty="0" smtClean="0"/>
          </a:p>
          <a:p>
            <a:r>
              <a:rPr lang="fr-FR" b="1" dirty="0" smtClean="0"/>
              <a:t>Soutien aux projets culturels</a:t>
            </a:r>
          </a:p>
          <a:p>
            <a:pPr>
              <a:buFont typeface="Arial" pitchFamily="34" charset="0"/>
              <a:buChar char="•"/>
            </a:pPr>
            <a:r>
              <a:rPr lang="en-US" dirty="0" err="1" smtClean="0">
                <a:solidFill>
                  <a:schemeClr val="bg1">
                    <a:lumMod val="50000"/>
                  </a:schemeClr>
                </a:solidFill>
              </a:rPr>
              <a:t>Projets</a:t>
            </a:r>
            <a:r>
              <a:rPr lang="en-US" dirty="0" smtClean="0">
                <a:solidFill>
                  <a:schemeClr val="bg1">
                    <a:lumMod val="50000"/>
                  </a:schemeClr>
                </a:solidFill>
              </a:rPr>
              <a:t> de </a:t>
            </a:r>
            <a:r>
              <a:rPr lang="en-US" dirty="0" err="1" smtClean="0">
                <a:solidFill>
                  <a:schemeClr val="bg1">
                    <a:lumMod val="50000"/>
                  </a:schemeClr>
                </a:solidFill>
              </a:rPr>
              <a:t>coopération</a:t>
            </a:r>
            <a:r>
              <a:rPr lang="en-US" dirty="0" smtClean="0">
                <a:solidFill>
                  <a:schemeClr val="bg1">
                    <a:lumMod val="50000"/>
                  </a:schemeClr>
                </a:solidFill>
              </a:rPr>
              <a:t> entre institutions </a:t>
            </a:r>
            <a:r>
              <a:rPr lang="en-US" dirty="0" err="1" smtClean="0">
                <a:solidFill>
                  <a:schemeClr val="bg1">
                    <a:lumMod val="50000"/>
                  </a:schemeClr>
                </a:solidFill>
              </a:rPr>
              <a:t>culturelles</a:t>
            </a:r>
            <a:endParaRPr lang="en-US" dirty="0" smtClean="0">
              <a:solidFill>
                <a:schemeClr val="bg1">
                  <a:lumMod val="50000"/>
                </a:schemeClr>
              </a:solidFill>
            </a:endParaRPr>
          </a:p>
          <a:p>
            <a:pPr>
              <a:buFont typeface="Arial" pitchFamily="34" charset="0"/>
              <a:buChar char="•"/>
            </a:pPr>
            <a:r>
              <a:rPr lang="en-US" dirty="0" err="1" smtClean="0">
                <a:solidFill>
                  <a:schemeClr val="bg1">
                    <a:lumMod val="50000"/>
                  </a:schemeClr>
                </a:solidFill>
              </a:rPr>
              <a:t>Projets</a:t>
            </a:r>
            <a:r>
              <a:rPr lang="en-US" dirty="0" smtClean="0">
                <a:solidFill>
                  <a:schemeClr val="bg1">
                    <a:lumMod val="50000"/>
                  </a:schemeClr>
                </a:solidFill>
              </a:rPr>
              <a:t> de </a:t>
            </a:r>
            <a:r>
              <a:rPr lang="en-US" dirty="0" err="1" smtClean="0">
                <a:solidFill>
                  <a:schemeClr val="bg1">
                    <a:lumMod val="50000"/>
                  </a:schemeClr>
                </a:solidFill>
              </a:rPr>
              <a:t>traduction</a:t>
            </a:r>
            <a:r>
              <a:rPr lang="en-US" dirty="0" smtClean="0">
                <a:solidFill>
                  <a:schemeClr val="bg1">
                    <a:lumMod val="50000"/>
                  </a:schemeClr>
                </a:solidFill>
              </a:rPr>
              <a:t> </a:t>
            </a:r>
            <a:r>
              <a:rPr lang="en-US" dirty="0" err="1" smtClean="0">
                <a:solidFill>
                  <a:schemeClr val="bg1">
                    <a:lumMod val="50000"/>
                  </a:schemeClr>
                </a:solidFill>
              </a:rPr>
              <a:t>littéraire</a:t>
            </a:r>
            <a:endParaRPr lang="en-US" dirty="0" smtClean="0">
              <a:solidFill>
                <a:schemeClr val="bg1">
                  <a:lumMod val="50000"/>
                </a:schemeClr>
              </a:solidFill>
            </a:endParaRPr>
          </a:p>
          <a:p>
            <a:pPr>
              <a:buFont typeface="Arial" pitchFamily="34" charset="0"/>
              <a:buChar char="•"/>
            </a:pPr>
            <a:r>
              <a:rPr lang="en-US" dirty="0" err="1" smtClean="0">
                <a:solidFill>
                  <a:schemeClr val="bg1">
                    <a:lumMod val="50000"/>
                  </a:schemeClr>
                </a:solidFill>
              </a:rPr>
              <a:t>Projets</a:t>
            </a:r>
            <a:r>
              <a:rPr lang="en-US" dirty="0" smtClean="0">
                <a:solidFill>
                  <a:schemeClr val="bg1">
                    <a:lumMod val="50000"/>
                  </a:schemeClr>
                </a:solidFill>
              </a:rPr>
              <a:t> de </a:t>
            </a:r>
            <a:r>
              <a:rPr lang="en-US" dirty="0" err="1" smtClean="0">
                <a:solidFill>
                  <a:schemeClr val="bg1">
                    <a:lumMod val="50000"/>
                  </a:schemeClr>
                </a:solidFill>
              </a:rPr>
              <a:t>coopération</a:t>
            </a:r>
            <a:r>
              <a:rPr lang="en-US" dirty="0" smtClean="0">
                <a:solidFill>
                  <a:schemeClr val="bg1">
                    <a:lumMod val="50000"/>
                  </a:schemeClr>
                </a:solidFill>
              </a:rPr>
              <a:t> avec des pays tiers</a:t>
            </a:r>
          </a:p>
          <a:p>
            <a:pPr>
              <a:buFont typeface="Arial" pitchFamily="34" charset="0"/>
              <a:buChar char="•"/>
            </a:pPr>
            <a:r>
              <a:rPr lang="fr-FR" dirty="0" smtClean="0">
                <a:solidFill>
                  <a:schemeClr val="bg1">
                    <a:lumMod val="50000"/>
                  </a:schemeClr>
                </a:solidFill>
              </a:rPr>
              <a:t>Support aux festivals culturels européens</a:t>
            </a:r>
          </a:p>
          <a:p>
            <a:endParaRPr lang="fr-FR" b="1" dirty="0" smtClean="0"/>
          </a:p>
          <a:p>
            <a:r>
              <a:rPr lang="fr-FR" b="1" dirty="0" smtClean="0"/>
              <a:t>DG HEALTH &amp; CONSUMERS</a:t>
            </a:r>
          </a:p>
          <a:p>
            <a:endParaRPr lang="fr-FR" b="1" dirty="0" smtClean="0"/>
          </a:p>
          <a:p>
            <a:r>
              <a:rPr lang="fr-FR" b="1" dirty="0" smtClean="0">
                <a:solidFill>
                  <a:schemeClr val="bg1">
                    <a:lumMod val="50000"/>
                  </a:schemeClr>
                </a:solidFill>
              </a:rPr>
              <a:t>Développement durable</a:t>
            </a:r>
          </a:p>
          <a:p>
            <a:r>
              <a:rPr lang="fr-FR" b="1" dirty="0" smtClean="0">
                <a:solidFill>
                  <a:schemeClr val="bg1">
                    <a:lumMod val="50000"/>
                  </a:schemeClr>
                </a:solidFill>
              </a:rPr>
              <a:t>Sécurité alimentaire</a:t>
            </a:r>
          </a:p>
          <a:p>
            <a:endParaRPr lang="fr-FR" b="1" dirty="0" smtClean="0"/>
          </a:p>
          <a:p>
            <a:endParaRPr lang="fr-FR" b="1" dirty="0" smtClean="0"/>
          </a:p>
        </p:txBody>
      </p:sp>
      <p:sp>
        <p:nvSpPr>
          <p:cNvPr id="9" name="Rectangle à coins arrondis 8"/>
          <p:cNvSpPr/>
          <p:nvPr/>
        </p:nvSpPr>
        <p:spPr>
          <a:xfrm>
            <a:off x="539552" y="2483018"/>
            <a:ext cx="7416824" cy="504056"/>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539552" y="4643258"/>
            <a:ext cx="7416824" cy="504056"/>
          </a:xfrm>
          <a:prstGeom prst="roundRect">
            <a:avLst/>
          </a:prstGeom>
          <a:solidFill>
            <a:schemeClr val="accent3">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1983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1" name="Espace réservé du contenu 3"/>
          <p:cNvGraphicFramePr>
            <a:graphicFrameLocks/>
          </p:cNvGraphicFramePr>
          <p:nvPr>
            <p:extLst>
              <p:ext uri="{D42A27DB-BD31-4B8C-83A1-F6EECF244321}">
                <p14:modId xmlns:p14="http://schemas.microsoft.com/office/powerpoint/2010/main" val="2086885883"/>
              </p:ext>
            </p:extLst>
          </p:nvPr>
        </p:nvGraphicFramePr>
        <p:xfrm>
          <a:off x="971600" y="1728192"/>
          <a:ext cx="7488832" cy="3356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a:spLocks noChangeAspect="1" noChangeArrowheads="1"/>
          </p:cNvSpPr>
          <p:nvPr/>
        </p:nvSpPr>
        <p:spPr bwMode="auto">
          <a:xfrm>
            <a:off x="1979712" y="503833"/>
            <a:ext cx="5472608" cy="1196975"/>
          </a:xfrm>
          <a:prstGeom prst="rect">
            <a:avLst/>
          </a:prstGeom>
          <a:noFill/>
          <a:ln w="9525">
            <a:noFill/>
            <a:miter lim="800000"/>
            <a:headEnd/>
            <a:tailEnd/>
          </a:ln>
        </p:spPr>
        <p:txBody>
          <a:bodyPr anchor="ctr"/>
          <a:lstStyle/>
          <a:p>
            <a:pPr algn="ctr">
              <a:buNone/>
              <a:defRPr/>
            </a:pPr>
            <a:r>
              <a:rPr lang="fr-FR" sz="3600" dirty="0" smtClean="0">
                <a:solidFill>
                  <a:srgbClr val="F3A10D"/>
                </a:solidFill>
                <a:latin typeface="Tahoma" pitchFamily="34" charset="0"/>
              </a:rPr>
              <a:t>JPI</a:t>
            </a:r>
            <a:endParaRPr lang="fr-FR" sz="3600" dirty="0">
              <a:solidFill>
                <a:srgbClr val="F3A10D"/>
              </a:solidFill>
              <a:latin typeface="Tahoma" pitchFamily="34" charset="0"/>
            </a:endParaRPr>
          </a:p>
        </p:txBody>
      </p:sp>
      <p:pic>
        <p:nvPicPr>
          <p:cNvPr id="13" name="Picture 2"/>
          <p:cNvPicPr>
            <a:picLocks noChangeAspect="1" noChangeArrowheads="1"/>
          </p:cNvPicPr>
          <p:nvPr/>
        </p:nvPicPr>
        <p:blipFill>
          <a:blip r:embed="rId7" cstate="print"/>
          <a:srcRect l="14434" t="12280" r="29917" b="70920"/>
          <a:stretch>
            <a:fillRect/>
          </a:stretch>
        </p:blipFill>
        <p:spPr bwMode="auto">
          <a:xfrm>
            <a:off x="899592" y="5417840"/>
            <a:ext cx="7632848" cy="1440160"/>
          </a:xfrm>
          <a:prstGeom prst="rect">
            <a:avLst/>
          </a:prstGeom>
          <a:noFill/>
          <a:ln w="9525">
            <a:noFill/>
            <a:miter lim="800000"/>
            <a:headEnd/>
            <a:tailEnd/>
          </a:ln>
        </p:spPr>
      </p:pic>
    </p:spTree>
    <p:extLst>
      <p:ext uri="{BB962C8B-B14F-4D97-AF65-F5344CB8AC3E}">
        <p14:creationId xmlns:p14="http://schemas.microsoft.com/office/powerpoint/2010/main" val="2955446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2. Je souhaiterais développer un projet collaboratif avec un ou plusieurs laboratoires publics </a:t>
            </a:r>
          </a:p>
          <a:p>
            <a:pPr marL="0" indent="0">
              <a:buNone/>
            </a:pPr>
            <a:r>
              <a:rPr lang="fr-FR" sz="1400" dirty="0">
                <a:solidFill>
                  <a:srgbClr val="000000"/>
                </a:solidFill>
              </a:rPr>
              <a:t>et/ou privés</a:t>
            </a:r>
          </a:p>
          <a:p>
            <a:pPr>
              <a:buAutoNum type="arabicPeriod"/>
            </a:pPr>
            <a:endParaRPr lang="fr-FR" sz="1400" dirty="0"/>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Picture 2"/>
          <p:cNvPicPr>
            <a:picLocks noChangeAspect="1" noChangeArrowheads="1"/>
          </p:cNvPicPr>
          <p:nvPr/>
        </p:nvPicPr>
        <p:blipFill>
          <a:blip r:embed="rId2" cstate="print"/>
          <a:srcRect l="14434" t="12280" r="15742" b="57480"/>
          <a:stretch>
            <a:fillRect/>
          </a:stretch>
        </p:blipFill>
        <p:spPr bwMode="auto">
          <a:xfrm>
            <a:off x="1799184" y="1433754"/>
            <a:ext cx="5509120" cy="1491190"/>
          </a:xfrm>
          <a:prstGeom prst="rect">
            <a:avLst/>
          </a:prstGeom>
          <a:noFill/>
          <a:ln w="9525">
            <a:noFill/>
            <a:miter lim="800000"/>
            <a:headEnd/>
            <a:tailEnd/>
          </a:ln>
        </p:spPr>
      </p:pic>
      <p:sp>
        <p:nvSpPr>
          <p:cNvPr id="9" name="Rectangle 8"/>
          <p:cNvSpPr/>
          <p:nvPr/>
        </p:nvSpPr>
        <p:spPr>
          <a:xfrm>
            <a:off x="395536" y="3068960"/>
            <a:ext cx="8424936" cy="2862322"/>
          </a:xfrm>
          <a:prstGeom prst="rect">
            <a:avLst/>
          </a:prstGeom>
        </p:spPr>
        <p:txBody>
          <a:bodyPr wrap="square">
            <a:spAutoFit/>
          </a:bodyPr>
          <a:lstStyle/>
          <a:p>
            <a:pPr marL="342900" indent="-342900">
              <a:spcBef>
                <a:spcPts val="600"/>
              </a:spcBef>
              <a:spcAft>
                <a:spcPts val="600"/>
              </a:spcAft>
              <a:buAutoNum type="arabicParenR"/>
            </a:pPr>
            <a:r>
              <a:rPr lang="en-US" sz="2000" dirty="0" smtClean="0"/>
              <a:t>Improving input, waste and side flow strategies to increase resource efficiency and provide added value in food products and food processing, manufacture, reducing input (energy, water) in the food chain</a:t>
            </a:r>
          </a:p>
          <a:p>
            <a:pPr marL="342900" indent="-342900">
              <a:spcBef>
                <a:spcPts val="600"/>
              </a:spcBef>
              <a:spcAft>
                <a:spcPts val="600"/>
              </a:spcAft>
              <a:buAutoNum type="arabicParenR"/>
            </a:pPr>
            <a:r>
              <a:rPr lang="en-US" sz="2000" dirty="0" smtClean="0"/>
              <a:t>Innovation in food processing technologies and food products to support a sustainable food chain</a:t>
            </a:r>
          </a:p>
          <a:p>
            <a:pPr marL="342900" indent="-342900">
              <a:spcBef>
                <a:spcPts val="600"/>
              </a:spcBef>
              <a:spcAft>
                <a:spcPts val="600"/>
              </a:spcAft>
              <a:buAutoNum type="arabicParenR"/>
            </a:pPr>
            <a:r>
              <a:rPr lang="en-US" sz="2000" dirty="0" smtClean="0">
                <a:solidFill>
                  <a:srgbClr val="FF0000"/>
                </a:solidFill>
              </a:rPr>
              <a:t>Understanding consumer </a:t>
            </a:r>
            <a:r>
              <a:rPr lang="en-US" sz="2000" dirty="0" err="1" smtClean="0">
                <a:solidFill>
                  <a:srgbClr val="FF0000"/>
                </a:solidFill>
              </a:rPr>
              <a:t>behaviour</a:t>
            </a:r>
            <a:r>
              <a:rPr lang="en-US" sz="2000" dirty="0" smtClean="0">
                <a:solidFill>
                  <a:srgbClr val="FF0000"/>
                </a:solidFill>
              </a:rPr>
              <a:t> to encourage a (more) sustainable food choice</a:t>
            </a:r>
            <a:endParaRPr lang="en-US" sz="2000" dirty="0">
              <a:solidFill>
                <a:srgbClr val="FF0000"/>
              </a:solidFill>
            </a:endParaRPr>
          </a:p>
        </p:txBody>
      </p:sp>
      <p:sp>
        <p:nvSpPr>
          <p:cNvPr id="10" name="Flèche droite rayée 9"/>
          <p:cNvSpPr/>
          <p:nvPr/>
        </p:nvSpPr>
        <p:spPr>
          <a:xfrm>
            <a:off x="2915816" y="5877272"/>
            <a:ext cx="3816424" cy="764704"/>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Deadline 1</a:t>
            </a:r>
            <a:r>
              <a:rPr lang="fr-FR" baseline="30000" dirty="0" smtClean="0"/>
              <a:t>er</a:t>
            </a:r>
            <a:r>
              <a:rPr lang="fr-FR" dirty="0" smtClean="0"/>
              <a:t> appel : 3 mai</a:t>
            </a:r>
            <a:endParaRPr lang="fr-FR" dirty="0"/>
          </a:p>
        </p:txBody>
      </p:sp>
      <p:sp>
        <p:nvSpPr>
          <p:cNvPr id="14" name="Titre 1"/>
          <p:cNvSpPr txBox="1">
            <a:spLocks/>
          </p:cNvSpPr>
          <p:nvPr/>
        </p:nvSpPr>
        <p:spPr>
          <a:xfrm>
            <a:off x="457200" y="62981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  </a:t>
            </a:r>
            <a:r>
              <a:rPr lang="fr-FR" dirty="0"/>
              <a:t>ERA-NET SUSFOOD</a:t>
            </a:r>
          </a:p>
        </p:txBody>
      </p:sp>
    </p:spTree>
    <p:extLst>
      <p:ext uri="{BB962C8B-B14F-4D97-AF65-F5344CB8AC3E}">
        <p14:creationId xmlns:p14="http://schemas.microsoft.com/office/powerpoint/2010/main" val="3834963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a:solidFill>
                  <a:schemeClr val="accent6">
                    <a:lumMod val="75000"/>
                  </a:schemeClr>
                </a:solidFill>
              </a:rPr>
              <a:t>Partie 1 - Présentation des différents types de financements </a:t>
            </a:r>
            <a:r>
              <a:rPr lang="fr-FR" sz="2000" dirty="0" smtClean="0">
                <a:solidFill>
                  <a:schemeClr val="accent6">
                    <a:lumMod val="75000"/>
                  </a:schemeClr>
                </a:solidFill>
              </a:rPr>
              <a:t>:</a:t>
            </a:r>
          </a:p>
          <a:p>
            <a:pPr marL="0" indent="0" algn="ctr">
              <a:buNone/>
            </a:pPr>
            <a:endParaRPr lang="fr-FR" sz="2000" dirty="0">
              <a:solidFill>
                <a:schemeClr val="accent6">
                  <a:lumMod val="75000"/>
                </a:schemeClr>
              </a:solidFill>
            </a:endParaRPr>
          </a:p>
          <a:p>
            <a:pPr marL="0" indent="0">
              <a:buNone/>
            </a:pPr>
            <a:r>
              <a:rPr lang="fr-FR" sz="1400" dirty="0" smtClean="0"/>
              <a:t>1. Je </a:t>
            </a:r>
            <a:r>
              <a:rPr lang="fr-FR" sz="1400" dirty="0"/>
              <a:t>souhaiterais développer un projet de recherche individuel </a:t>
            </a:r>
          </a:p>
          <a:p>
            <a:pPr>
              <a:buFontTx/>
              <a:buAutoNum type="arabicPeriod"/>
            </a:pPr>
            <a:endParaRPr lang="fr-FR" sz="1400" dirty="0"/>
          </a:p>
          <a:p>
            <a:pPr marL="0" indent="0">
              <a:buNone/>
            </a:pPr>
            <a:r>
              <a:rPr lang="fr-FR" sz="1400" dirty="0">
                <a:solidFill>
                  <a:srgbClr val="000000"/>
                </a:solidFill>
              </a:rPr>
              <a:t>2. Je souhaiterais développer un projet collaboratif avec un ou plusieurs laboratoires publics et/ou privés</a:t>
            </a:r>
          </a:p>
          <a:p>
            <a:pPr>
              <a:buFontTx/>
              <a:buChar char="-"/>
            </a:pPr>
            <a:endParaRPr lang="fr-FR" sz="1400" dirty="0"/>
          </a:p>
          <a:p>
            <a:pPr marL="0" indent="0">
              <a:buNone/>
            </a:pPr>
            <a:r>
              <a:rPr lang="fr-FR" sz="1400" dirty="0">
                <a:solidFill>
                  <a:srgbClr val="558ED5"/>
                </a:solidFill>
              </a:rPr>
              <a:t>3. Je souhaiterais développer un projet de recherche collaboratif avec un ou plusieurs partenaires socio-économiques </a:t>
            </a:r>
          </a:p>
          <a:p>
            <a:pPr>
              <a:buFontTx/>
              <a:buChar char="-"/>
            </a:pPr>
            <a:endParaRPr lang="fr-FR" sz="1400" dirty="0"/>
          </a:p>
          <a:p>
            <a:pPr marL="0" indent="0">
              <a:buNone/>
            </a:pPr>
            <a:r>
              <a:rPr lang="fr-FR" sz="1400" dirty="0"/>
              <a:t>4. Je suis sollicité pour vendre mon expertise à un partenaire socio-</a:t>
            </a:r>
            <a:r>
              <a:rPr lang="fr-FR" sz="1400" dirty="0" smtClean="0"/>
              <a:t>économique</a:t>
            </a:r>
          </a:p>
          <a:p>
            <a:pPr marL="0" indent="0">
              <a:buNone/>
            </a:pPr>
            <a:endParaRPr lang="fr-FR" sz="1400" dirty="0"/>
          </a:p>
          <a:p>
            <a:pPr marL="0" indent="0">
              <a:buNone/>
            </a:pPr>
            <a:r>
              <a:rPr lang="fr-FR" sz="1400" dirty="0"/>
              <a:t>5. Je souhaiterais utiliser des infrastructures de recherche (numérisation, </a:t>
            </a:r>
          </a:p>
          <a:p>
            <a:pPr marL="0" indent="0">
              <a:buNone/>
            </a:pPr>
            <a:r>
              <a:rPr lang="fr-FR" sz="1400" dirty="0"/>
              <a:t>partage de données, etc.)</a:t>
            </a:r>
          </a:p>
          <a:p>
            <a:pPr>
              <a:buFontTx/>
              <a:buChar char="-"/>
            </a:pPr>
            <a:endParaRPr lang="fr-FR" sz="1400" dirty="0"/>
          </a:p>
          <a:p>
            <a:pPr marL="0" indent="0">
              <a:buNone/>
            </a:pPr>
            <a:r>
              <a:rPr lang="fr-FR" sz="1400" dirty="0" smtClean="0"/>
              <a:t>6. J’aimerais constituer un réseau autour de mes projets de recherche</a:t>
            </a:r>
          </a:p>
          <a:p>
            <a:pPr>
              <a:buFontTx/>
              <a:buChar char="-"/>
            </a:pPr>
            <a:endParaRPr lang="fr-FR" sz="1400" dirty="0" smtClean="0"/>
          </a:p>
          <a:p>
            <a:pPr marL="0" indent="0">
              <a:buNone/>
            </a:pPr>
            <a:r>
              <a:rPr lang="fr-FR" sz="1400" dirty="0" smtClean="0"/>
              <a:t>7</a:t>
            </a:r>
            <a:r>
              <a:rPr lang="fr-FR" sz="1400" dirty="0"/>
              <a:t>. Je souhaiterais développer un projet de mobilité entrante ou sortante</a:t>
            </a: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975969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184576"/>
          </a:xfrm>
        </p:spPr>
        <p:txBody>
          <a:bodyPr>
            <a:normAutofit/>
          </a:bodyPr>
          <a:lstStyle/>
          <a:p>
            <a:pPr marL="0" indent="0">
              <a:buNone/>
            </a:pPr>
            <a:r>
              <a:rPr lang="fr-FR" sz="1400" dirty="0">
                <a:solidFill>
                  <a:srgbClr val="000000"/>
                </a:solidFill>
              </a:rPr>
              <a:t>3. Je souhaiterais développer un projet de recherche collaboratif avec un ou plusieurs </a:t>
            </a:r>
            <a:endParaRPr lang="fr-FR" sz="1400" dirty="0" smtClean="0">
              <a:solidFill>
                <a:srgbClr val="000000"/>
              </a:solidFill>
            </a:endParaRPr>
          </a:p>
          <a:p>
            <a:pPr marL="0" indent="0">
              <a:buNone/>
            </a:pPr>
            <a:r>
              <a:rPr lang="fr-FR" sz="1400" dirty="0" smtClean="0">
                <a:solidFill>
                  <a:srgbClr val="000000"/>
                </a:solidFill>
              </a:rPr>
              <a:t>partenaires </a:t>
            </a:r>
            <a:r>
              <a:rPr lang="fr-FR" sz="1400" dirty="0">
                <a:solidFill>
                  <a:srgbClr val="000000"/>
                </a:solidFill>
              </a:rPr>
              <a:t>socio-économiques </a:t>
            </a:r>
          </a:p>
          <a:p>
            <a:pPr>
              <a:buAutoNum type="arabicPeriod"/>
            </a:pPr>
            <a:endParaRPr lang="fr-FR" sz="1400" dirty="0"/>
          </a:p>
          <a:p>
            <a:pPr>
              <a:buNone/>
            </a:pPr>
            <a:r>
              <a:rPr lang="fr-FR" sz="1400" u="sng" dirty="0"/>
              <a:t>Par </a:t>
            </a:r>
            <a:r>
              <a:rPr lang="fr-FR" sz="1400" u="sng" dirty="0" smtClean="0"/>
              <a:t>exemple : </a:t>
            </a:r>
            <a:endParaRPr lang="fr-FR" sz="1400" u="sng" dirty="0"/>
          </a:p>
          <a:p>
            <a:pPr marL="0" indent="0">
              <a:buNone/>
            </a:pPr>
            <a:r>
              <a:rPr lang="fr-FR" sz="1400" dirty="0" smtClean="0"/>
              <a:t>- Je souhaiterais développer </a:t>
            </a:r>
            <a:r>
              <a:rPr lang="fr-FR" sz="1400" dirty="0"/>
              <a:t>mes partenariat public-privé</a:t>
            </a:r>
          </a:p>
          <a:p>
            <a:pPr marL="0" indent="0">
              <a:buFontTx/>
              <a:buChar char="-"/>
            </a:pPr>
            <a:r>
              <a:rPr lang="fr-FR" sz="1400" dirty="0" smtClean="0"/>
              <a:t> Je  souhaiterais décloisonner </a:t>
            </a:r>
            <a:r>
              <a:rPr lang="fr-FR" sz="1400" dirty="0"/>
              <a:t>la recherche public-</a:t>
            </a:r>
            <a:r>
              <a:rPr lang="fr-FR" sz="1400" dirty="0" smtClean="0"/>
              <a:t>privé</a:t>
            </a:r>
          </a:p>
          <a:p>
            <a:pPr marL="0" indent="0">
              <a:buFontTx/>
              <a:buChar char="-"/>
            </a:pPr>
            <a:r>
              <a:rPr lang="fr-FR" sz="1400" dirty="0"/>
              <a:t> </a:t>
            </a:r>
            <a:r>
              <a:rPr lang="fr-FR" sz="1400" dirty="0" smtClean="0"/>
              <a:t>Je souhaiterais avoir accès à des sources, terrains privés</a:t>
            </a:r>
          </a:p>
          <a:p>
            <a:pPr>
              <a:buFontTx/>
              <a:buChar char="-"/>
            </a:pPr>
            <a:endParaRPr lang="fr-FR" sz="1400" dirty="0" smtClean="0"/>
          </a:p>
          <a:p>
            <a:pPr marL="0" indent="0">
              <a:buNone/>
            </a:pPr>
            <a:r>
              <a:rPr lang="fr-FR" sz="1400" dirty="0"/>
              <a:t>FUI, Labo Com, CIFRE (Emily) </a:t>
            </a:r>
          </a:p>
          <a:p>
            <a:pPr marL="0" indent="0">
              <a:buNone/>
            </a:pPr>
            <a:r>
              <a:rPr lang="fr-FR" sz="1400" dirty="0"/>
              <a:t>ITN, IAPP (Aurélie)</a:t>
            </a:r>
          </a:p>
          <a:p>
            <a:pPr marL="0" indent="0">
              <a:buNone/>
            </a:pPr>
            <a:r>
              <a:rPr lang="fr-FR" sz="1400" dirty="0"/>
              <a:t>Contrats de collaboration (Mélanie)</a:t>
            </a:r>
          </a:p>
          <a:p>
            <a:pPr marL="0" indent="0">
              <a:buNone/>
            </a:pPr>
            <a:endParaRPr lang="fr-FR" sz="1400" dirty="0"/>
          </a:p>
          <a:p>
            <a:pPr marL="0" indent="0">
              <a:buNone/>
            </a:pPr>
            <a:endParaRPr lang="fr-FR" sz="1400" dirty="0" smtClean="0"/>
          </a:p>
          <a:p>
            <a:pPr marL="0" indent="0">
              <a:buNone/>
            </a:pPr>
            <a:endParaRPr lang="fr-FR" sz="1400" dirty="0" smtClean="0"/>
          </a:p>
          <a:p>
            <a:pPr marL="0" indent="0">
              <a:buNone/>
            </a:pPr>
            <a:endParaRPr lang="fr-FR" sz="1400" dirty="0"/>
          </a:p>
          <a:p>
            <a:pPr>
              <a:buFontTx/>
              <a:buAutoNum type="arabicPeriod"/>
            </a:pPr>
            <a:endParaRPr lang="fr-FR" sz="1400" dirty="0"/>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975585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3. Je souhaiterais développer un projet de recherche collaboratif avec un ou plusieurs </a:t>
            </a:r>
          </a:p>
          <a:p>
            <a:pPr marL="0" indent="0">
              <a:buNone/>
            </a:pPr>
            <a:r>
              <a:rPr lang="fr-FR" sz="1400" dirty="0">
                <a:solidFill>
                  <a:srgbClr val="000000"/>
                </a:solidFill>
              </a:rPr>
              <a:t>partenaires socio-économiques </a:t>
            </a:r>
          </a:p>
          <a:p>
            <a:pPr>
              <a:buAutoNum type="arabicPeriod"/>
            </a:pPr>
            <a:endParaRPr lang="fr-FR" sz="1400" dirty="0"/>
          </a:p>
        </p:txBody>
      </p:sp>
      <p:sp>
        <p:nvSpPr>
          <p:cNvPr id="4" name="Titre 1"/>
          <p:cNvSpPr>
            <a:spLocks noGrp="1"/>
          </p:cNvSpPr>
          <p:nvPr>
            <p:ph type="title"/>
          </p:nvPr>
        </p:nvSpPr>
        <p:spPr>
          <a:xfrm>
            <a:off x="457200" y="557808"/>
            <a:ext cx="8229600" cy="1143000"/>
          </a:xfrm>
        </p:spPr>
        <p:txBody>
          <a:bodyPr/>
          <a:lstStyle/>
          <a:p>
            <a:r>
              <a:rPr lang="fr-FR" dirty="0" smtClean="0"/>
              <a:t>  Fond Unique </a:t>
            </a:r>
            <a:br>
              <a:rPr lang="fr-FR" dirty="0" smtClean="0"/>
            </a:br>
            <a:r>
              <a:rPr lang="fr-FR" dirty="0" smtClean="0"/>
              <a:t>Interministériel (FUI)</a:t>
            </a:r>
            <a:endParaRPr lang="fr-FR" dirty="0"/>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Picture 6" descr="http://www.google.fr/url?source=imglanding&amp;ct=img&amp;q=http://www.cnr-sante.fr/wp-content/uploads/2011/09/FUI.jpg&amp;sa=X&amp;ei=igNwUefTIITIhAfYnoCQDw&amp;ved=0CAkQ8wc&amp;usg=AFQjCNF0k2mKy8Xcnq9_mKphPUfQLcDbpQ"/>
          <p:cNvPicPr>
            <a:picLocks noChangeAspect="1" noChangeArrowheads="1"/>
          </p:cNvPicPr>
          <p:nvPr/>
        </p:nvPicPr>
        <p:blipFill>
          <a:blip r:embed="rId2" cstate="print"/>
          <a:srcRect/>
          <a:stretch>
            <a:fillRect/>
          </a:stretch>
        </p:blipFill>
        <p:spPr bwMode="auto">
          <a:xfrm>
            <a:off x="467545" y="836712"/>
            <a:ext cx="1198036" cy="764704"/>
          </a:xfrm>
          <a:prstGeom prst="rect">
            <a:avLst/>
          </a:prstGeom>
          <a:noFill/>
        </p:spPr>
      </p:pic>
      <p:sp>
        <p:nvSpPr>
          <p:cNvPr id="11" name="Espace réservé du contenu 2"/>
          <p:cNvSpPr txBox="1">
            <a:spLocks/>
          </p:cNvSpPr>
          <p:nvPr/>
        </p:nvSpPr>
        <p:spPr>
          <a:xfrm>
            <a:off x="539552" y="1944216"/>
            <a:ext cx="8229600" cy="48691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2000" dirty="0"/>
          </a:p>
          <a:p>
            <a:pPr algn="just"/>
            <a:r>
              <a:rPr lang="fr-FR" sz="2000" dirty="0" smtClean="0">
                <a:solidFill>
                  <a:srgbClr val="0070C0"/>
                </a:solidFill>
              </a:rPr>
              <a:t>Objectifs : </a:t>
            </a:r>
            <a:r>
              <a:rPr lang="fr-FR" sz="2000" dirty="0" smtClean="0"/>
              <a:t>ce </a:t>
            </a:r>
            <a:r>
              <a:rPr lang="fr-FR" sz="2000" dirty="0"/>
              <a:t>programme permet de financer les projets de R&amp;D collaboratifs (grandes entreprises, PME, laboratoires) des pôles de compétitivité.</a:t>
            </a:r>
          </a:p>
          <a:p>
            <a:pPr algn="just">
              <a:buNone/>
            </a:pPr>
            <a:endParaRPr lang="fr-FR" sz="2000" dirty="0"/>
          </a:p>
          <a:p>
            <a:pPr algn="just"/>
            <a:r>
              <a:rPr lang="fr-FR" sz="2000" dirty="0">
                <a:solidFill>
                  <a:srgbClr val="0070C0"/>
                </a:solidFill>
              </a:rPr>
              <a:t>3 critères </a:t>
            </a:r>
            <a:r>
              <a:rPr lang="fr-FR" sz="2000" dirty="0" smtClean="0">
                <a:solidFill>
                  <a:srgbClr val="0070C0"/>
                </a:solidFill>
              </a:rPr>
              <a:t>indispensables :</a:t>
            </a:r>
            <a:endParaRPr lang="fr-FR" sz="2000" dirty="0">
              <a:solidFill>
                <a:srgbClr val="0070C0"/>
              </a:solidFill>
            </a:endParaRPr>
          </a:p>
          <a:p>
            <a:pPr algn="just">
              <a:buFontTx/>
              <a:buChar char="-"/>
            </a:pPr>
            <a:r>
              <a:rPr lang="fr-FR" sz="2000" dirty="0"/>
              <a:t>développement de nouveaux produits ou services présentant des perspectives de marché crédibles et significatives </a:t>
            </a:r>
          </a:p>
          <a:p>
            <a:pPr algn="just">
              <a:buFontTx/>
              <a:buChar char="-"/>
            </a:pPr>
            <a:r>
              <a:rPr lang="fr-FR" sz="2000" dirty="0"/>
              <a:t>contenu technologique fortement innovant et qualité du partenariat entre les acteurs du projet </a:t>
            </a:r>
          </a:p>
          <a:p>
            <a:pPr algn="just">
              <a:buFontTx/>
              <a:buChar char="-"/>
            </a:pPr>
            <a:r>
              <a:rPr lang="fr-FR" sz="2000" dirty="0"/>
              <a:t>retombées en termes d’activité économique et d’emplois</a:t>
            </a:r>
          </a:p>
          <a:p>
            <a:pPr algn="just"/>
            <a:endParaRPr lang="fr-FR" sz="2000" dirty="0"/>
          </a:p>
          <a:p>
            <a:r>
              <a:rPr lang="fr-FR" sz="2000" dirty="0"/>
              <a:t>2 appels sont lancés chaque année</a:t>
            </a:r>
          </a:p>
        </p:txBody>
      </p:sp>
    </p:spTree>
    <p:extLst>
      <p:ext uri="{BB962C8B-B14F-4D97-AF65-F5344CB8AC3E}">
        <p14:creationId xmlns:p14="http://schemas.microsoft.com/office/powerpoint/2010/main" val="3610630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3. Je souhaiterais développer un projet de recherche collaboratif avec un ou plusieurs </a:t>
            </a:r>
          </a:p>
          <a:p>
            <a:pPr marL="0" indent="0">
              <a:buNone/>
            </a:pPr>
            <a:r>
              <a:rPr lang="fr-FR" sz="1400" dirty="0">
                <a:solidFill>
                  <a:srgbClr val="000000"/>
                </a:solidFill>
              </a:rPr>
              <a:t>partenaires socio-économiques </a:t>
            </a:r>
          </a:p>
          <a:p>
            <a:pPr>
              <a:buAutoNum type="arabicPeriod"/>
            </a:pPr>
            <a:endParaRPr lang="fr-FR" sz="1400" dirty="0"/>
          </a:p>
        </p:txBody>
      </p:sp>
      <p:sp>
        <p:nvSpPr>
          <p:cNvPr id="4" name="Titre 1"/>
          <p:cNvSpPr>
            <a:spLocks noGrp="1"/>
          </p:cNvSpPr>
          <p:nvPr>
            <p:ph type="title"/>
          </p:nvPr>
        </p:nvSpPr>
        <p:spPr>
          <a:xfrm>
            <a:off x="446856" y="629816"/>
            <a:ext cx="8229600" cy="1143000"/>
          </a:xfrm>
        </p:spPr>
        <p:txBody>
          <a:bodyPr/>
          <a:lstStyle/>
          <a:p>
            <a:r>
              <a:rPr lang="fr-FR" dirty="0" smtClean="0"/>
              <a:t>  Laboratoires Communs</a:t>
            </a:r>
            <a:br>
              <a:rPr lang="fr-FR" dirty="0" smtClean="0"/>
            </a:br>
            <a:endParaRPr lang="fr-FR" sz="1400" dirty="0">
              <a:solidFill>
                <a:srgbClr val="000000"/>
              </a:solidFill>
            </a:endParaRPr>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584176"/>
            <a:ext cx="8229600" cy="5013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800" dirty="0" smtClean="0">
                <a:solidFill>
                  <a:srgbClr val="0070C0"/>
                </a:solidFill>
              </a:rPr>
              <a:t>Objectif </a:t>
            </a:r>
            <a:r>
              <a:rPr lang="fr-FR" sz="1800" dirty="0">
                <a:solidFill>
                  <a:srgbClr val="0070C0"/>
                </a:solidFill>
              </a:rPr>
              <a:t>:</a:t>
            </a:r>
            <a:r>
              <a:rPr lang="fr-FR" sz="1800" dirty="0" smtClean="0"/>
              <a:t> </a:t>
            </a:r>
            <a:r>
              <a:rPr lang="fr-FR" sz="1800" dirty="0"/>
              <a:t>structurer un partenariat bilatéral entre un acteur de la recherche public et une PME ou ETI (ouvert à toutes les thématiques</a:t>
            </a:r>
            <a:r>
              <a:rPr lang="fr-FR" sz="1800" dirty="0" smtClean="0"/>
              <a:t>)</a:t>
            </a:r>
            <a:endParaRPr lang="fr-FR" sz="1800" dirty="0"/>
          </a:p>
          <a:p>
            <a:pPr algn="just"/>
            <a:endParaRPr lang="fr-FR" sz="2000" dirty="0"/>
          </a:p>
          <a:p>
            <a:pPr algn="just"/>
            <a:endParaRPr lang="fr-FR" sz="2000" dirty="0"/>
          </a:p>
          <a:p>
            <a:pPr algn="just"/>
            <a:endParaRPr lang="fr-FR" sz="1800" dirty="0"/>
          </a:p>
          <a:p>
            <a:pPr algn="just"/>
            <a:endParaRPr lang="fr-FR" sz="1800" dirty="0" smtClean="0">
              <a:solidFill>
                <a:srgbClr val="0070C0"/>
              </a:solidFill>
            </a:endParaRPr>
          </a:p>
          <a:p>
            <a:pPr algn="just"/>
            <a:r>
              <a:rPr lang="fr-FR" sz="1800" dirty="0" smtClean="0">
                <a:solidFill>
                  <a:srgbClr val="0070C0"/>
                </a:solidFill>
              </a:rPr>
              <a:t>Fonctionnement :</a:t>
            </a:r>
            <a:endParaRPr lang="fr-FR" sz="1800" dirty="0">
              <a:solidFill>
                <a:srgbClr val="0070C0"/>
              </a:solidFill>
            </a:endParaRPr>
          </a:p>
          <a:p>
            <a:pPr marL="0" algn="just">
              <a:buNone/>
            </a:pPr>
            <a:r>
              <a:rPr lang="fr-FR" sz="1800" dirty="0"/>
              <a:t>Le laboratoire commun doit être constitué par la signature d’un contrat qui défini:</a:t>
            </a:r>
          </a:p>
          <a:p>
            <a:pPr algn="just">
              <a:buFontTx/>
              <a:buChar char="-"/>
            </a:pPr>
            <a:r>
              <a:rPr lang="fr-FR" sz="1400" dirty="0"/>
              <a:t>Une gouvernance commune</a:t>
            </a:r>
          </a:p>
          <a:p>
            <a:pPr algn="just">
              <a:buFontTx/>
              <a:buChar char="-"/>
            </a:pPr>
            <a:r>
              <a:rPr lang="fr-FR" sz="1400" dirty="0"/>
              <a:t>Une feuille de route de recherche et d’innovation</a:t>
            </a:r>
          </a:p>
          <a:p>
            <a:pPr algn="just">
              <a:buFontTx/>
              <a:buChar char="-"/>
            </a:pPr>
            <a:r>
              <a:rPr lang="fr-FR" sz="1400" dirty="0"/>
              <a:t>Des moyens de travail permettant d’opérer en commun la feuille de route</a:t>
            </a:r>
          </a:p>
          <a:p>
            <a:pPr algn="just">
              <a:buFontTx/>
              <a:buChar char="-"/>
            </a:pPr>
            <a:r>
              <a:rPr lang="fr-FR" sz="1400" dirty="0"/>
              <a:t>Une stratégie visant à assurer la valorisation par l’entreprise du travail partenarial </a:t>
            </a:r>
          </a:p>
          <a:p>
            <a:pPr algn="just">
              <a:buFontTx/>
              <a:buChar char="-"/>
            </a:pPr>
            <a:endParaRPr lang="fr-FR" sz="1000" dirty="0"/>
          </a:p>
          <a:p>
            <a:pPr algn="just"/>
            <a:r>
              <a:rPr lang="fr-FR" sz="1800" dirty="0"/>
              <a:t>Le programme finance la phase de montage (6 mois et 50K€ max) et le fonctionnement (30 mois et 250K€) </a:t>
            </a:r>
          </a:p>
          <a:p>
            <a:pPr algn="just"/>
            <a:r>
              <a:rPr lang="fr-FR" sz="1800" dirty="0"/>
              <a:t>Dépôt au fil de l’eau jusqu’au 29/11/2013</a:t>
            </a:r>
          </a:p>
        </p:txBody>
      </p:sp>
      <p:pic>
        <p:nvPicPr>
          <p:cNvPr id="8" name="Picture 2" descr="Retour à la page d'accueil"/>
          <p:cNvPicPr>
            <a:picLocks noChangeAspect="1" noChangeArrowheads="1"/>
          </p:cNvPicPr>
          <p:nvPr/>
        </p:nvPicPr>
        <p:blipFill>
          <a:blip r:embed="rId2" cstate="print"/>
          <a:srcRect/>
          <a:stretch>
            <a:fillRect/>
          </a:stretch>
        </p:blipFill>
        <p:spPr bwMode="auto">
          <a:xfrm>
            <a:off x="483526" y="727249"/>
            <a:ext cx="1136146" cy="613519"/>
          </a:xfrm>
          <a:prstGeom prst="rect">
            <a:avLst/>
          </a:prstGeom>
          <a:noFill/>
        </p:spPr>
      </p:pic>
      <p:pic>
        <p:nvPicPr>
          <p:cNvPr id="9" name="Picture 4"/>
          <p:cNvPicPr>
            <a:picLocks noChangeAspect="1" noChangeArrowheads="1"/>
          </p:cNvPicPr>
          <p:nvPr/>
        </p:nvPicPr>
        <p:blipFill>
          <a:blip r:embed="rId3" cstate="print"/>
          <a:srcRect/>
          <a:stretch>
            <a:fillRect/>
          </a:stretch>
        </p:blipFill>
        <p:spPr bwMode="auto">
          <a:xfrm>
            <a:off x="3131840" y="2276872"/>
            <a:ext cx="4752528" cy="1297854"/>
          </a:xfrm>
          <a:prstGeom prst="rect">
            <a:avLst/>
          </a:prstGeom>
          <a:noFill/>
          <a:ln w="9525">
            <a:noFill/>
            <a:miter lim="800000"/>
            <a:headEnd/>
            <a:tailEnd/>
          </a:ln>
        </p:spPr>
      </p:pic>
    </p:spTree>
    <p:extLst>
      <p:ext uri="{BB962C8B-B14F-4D97-AF65-F5344CB8AC3E}">
        <p14:creationId xmlns:p14="http://schemas.microsoft.com/office/powerpoint/2010/main" val="1385053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3. Je souhaiterais développer un projet de recherche collaboratif avec un ou plusieurs </a:t>
            </a:r>
          </a:p>
          <a:p>
            <a:pPr marL="0" indent="0">
              <a:buNone/>
            </a:pPr>
            <a:r>
              <a:rPr lang="fr-FR" sz="1400" dirty="0">
                <a:solidFill>
                  <a:srgbClr val="000000"/>
                </a:solidFill>
              </a:rPr>
              <a:t>partenaires socio-économiques </a:t>
            </a:r>
          </a:p>
          <a:p>
            <a:pPr>
              <a:buAutoNum type="arabicPeriod"/>
            </a:pPr>
            <a:endParaRPr lang="fr-FR" sz="1400" dirty="0"/>
          </a:p>
        </p:txBody>
      </p:sp>
      <p:sp>
        <p:nvSpPr>
          <p:cNvPr id="4" name="Titre 1"/>
          <p:cNvSpPr>
            <a:spLocks noGrp="1"/>
          </p:cNvSpPr>
          <p:nvPr>
            <p:ph type="title"/>
          </p:nvPr>
        </p:nvSpPr>
        <p:spPr>
          <a:xfrm>
            <a:off x="446856" y="629816"/>
            <a:ext cx="8229600" cy="1143000"/>
          </a:xfrm>
        </p:spPr>
        <p:txBody>
          <a:bodyPr/>
          <a:lstStyle/>
          <a:p>
            <a:r>
              <a:rPr lang="fr-FR" dirty="0" smtClean="0"/>
              <a:t>  CIFRE</a:t>
            </a:r>
            <a:br>
              <a:rPr lang="fr-FR" dirty="0" smtClean="0"/>
            </a:br>
            <a:endParaRPr lang="fr-FR" sz="1400" dirty="0">
              <a:solidFill>
                <a:srgbClr val="000000"/>
              </a:solidFill>
            </a:endParaRPr>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584176"/>
            <a:ext cx="8229600" cy="5013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70C0"/>
                </a:solidFill>
              </a:rPr>
              <a:t>Principes et avantages</a:t>
            </a:r>
          </a:p>
          <a:p>
            <a:pPr>
              <a:buNone/>
            </a:pPr>
            <a:endParaRPr lang="fr-FR" sz="1000" dirty="0"/>
          </a:p>
          <a:p>
            <a:pPr algn="just">
              <a:buNone/>
            </a:pPr>
            <a:r>
              <a:rPr lang="fr-FR" sz="2000" u="sng" dirty="0"/>
              <a:t>L'entreprise</a:t>
            </a:r>
            <a:r>
              <a:rPr lang="fr-FR" sz="2000" dirty="0"/>
              <a:t> recrute en CDI ou CDD (articles D. 1242-3 &amp; 6 du code du travail) un diplômé de niveau M à qui elle confie une mission de recherche stratégique pour son développement socio-économique. </a:t>
            </a:r>
          </a:p>
          <a:p>
            <a:pPr algn="just">
              <a:buNone/>
            </a:pPr>
            <a:endParaRPr lang="fr-FR" sz="1000" dirty="0"/>
          </a:p>
          <a:p>
            <a:pPr algn="just">
              <a:buNone/>
            </a:pPr>
            <a:r>
              <a:rPr lang="fr-FR" sz="2000" u="sng" dirty="0"/>
              <a:t>Le laboratoire</a:t>
            </a:r>
            <a:r>
              <a:rPr lang="fr-FR" sz="2000" dirty="0"/>
              <a:t> de recherche académique encadre les travaux du salarié-doctorant, à ce titre ce dernier est inscrit dans l'école doctorale de rattachement du laboratoire. </a:t>
            </a:r>
          </a:p>
          <a:p>
            <a:pPr algn="just">
              <a:buNone/>
            </a:pPr>
            <a:endParaRPr lang="fr-FR" sz="1000" dirty="0"/>
          </a:p>
          <a:p>
            <a:pPr algn="just">
              <a:buNone/>
            </a:pPr>
            <a:r>
              <a:rPr lang="fr-FR" sz="2000" u="sng" dirty="0"/>
              <a:t>L’Université</a:t>
            </a:r>
            <a:r>
              <a:rPr lang="fr-FR" sz="2000" dirty="0"/>
              <a:t> contractualise avec l’entreprise pour l’encadrement du doctorant et lui demande, à ce titre, de lui verser le montant permettant l’encadrement de la thèse.</a:t>
            </a:r>
          </a:p>
          <a:p>
            <a:pPr algn="just">
              <a:buNone/>
            </a:pPr>
            <a:endParaRPr lang="fr-FR" sz="1000" dirty="0"/>
          </a:p>
          <a:p>
            <a:pPr algn="just">
              <a:buNone/>
            </a:pPr>
            <a:r>
              <a:rPr lang="fr-FR" sz="2000" dirty="0"/>
              <a:t>L’entreprise a une aide sur le salaire et peut percevoir du crédit impôt recherche sur le contrat de collaboration qu’elle a avec l’université. Les thèses, même en </a:t>
            </a:r>
            <a:r>
              <a:rPr lang="fr-FR" sz="2000" dirty="0" smtClean="0"/>
              <a:t>SHS, </a:t>
            </a:r>
            <a:r>
              <a:rPr lang="fr-FR" sz="2000" dirty="0"/>
              <a:t>peuvent être financées.</a:t>
            </a:r>
          </a:p>
        </p:txBody>
      </p:sp>
      <p:pic>
        <p:nvPicPr>
          <p:cNvPr id="10" name="Picture 8" descr="http://www.google.fr/url?source=imglanding&amp;ct=img&amp;q=http://www.univ-rennes2.fr/sites/default/files//UHB/ESPACE-RECHERCHE/Logo%20ANRT.jpg&amp;sa=X&amp;ei=eOtvUbKcK8WBhQfq3IC4AQ&amp;ved=0CAkQ8wc&amp;usg=AFQjCNFV348hYmgQYDu-uGxOCyDohzaGhA"/>
          <p:cNvPicPr>
            <a:picLocks noChangeAspect="1" noChangeArrowheads="1"/>
          </p:cNvPicPr>
          <p:nvPr/>
        </p:nvPicPr>
        <p:blipFill>
          <a:blip r:embed="rId2" cstate="print"/>
          <a:srcRect/>
          <a:stretch>
            <a:fillRect/>
          </a:stretch>
        </p:blipFill>
        <p:spPr bwMode="auto">
          <a:xfrm>
            <a:off x="467544" y="764704"/>
            <a:ext cx="1318679" cy="720080"/>
          </a:xfrm>
          <a:prstGeom prst="rect">
            <a:avLst/>
          </a:prstGeom>
          <a:noFill/>
        </p:spPr>
      </p:pic>
      <p:pic>
        <p:nvPicPr>
          <p:cNvPr id="12" name="Picture 10" descr="http://www.google.fr/url?source=imglanding&amp;ct=img&amp;q=http://www.macite-u.com/wp-content/uploads/2013/03/logo_Cifre.jpg&amp;sa=X&amp;ei=kutvUd6GNYmX7Qadt4H4CA&amp;ved=0CAkQ8wc&amp;usg=AFQjCNFOStIAPsM9zJIgUQAr-Nu0FLurvw"/>
          <p:cNvPicPr>
            <a:picLocks noChangeAspect="1" noChangeArrowheads="1"/>
          </p:cNvPicPr>
          <p:nvPr/>
        </p:nvPicPr>
        <p:blipFill>
          <a:blip r:embed="rId3" cstate="print"/>
          <a:srcRect/>
          <a:stretch>
            <a:fillRect/>
          </a:stretch>
        </p:blipFill>
        <p:spPr bwMode="auto">
          <a:xfrm>
            <a:off x="1835696" y="764704"/>
            <a:ext cx="1080120" cy="840093"/>
          </a:xfrm>
          <a:prstGeom prst="rect">
            <a:avLst/>
          </a:prstGeom>
          <a:noFill/>
        </p:spPr>
      </p:pic>
    </p:spTree>
    <p:extLst>
      <p:ext uri="{BB962C8B-B14F-4D97-AF65-F5344CB8AC3E}">
        <p14:creationId xmlns:p14="http://schemas.microsoft.com/office/powerpoint/2010/main" val="105677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t>Programme :</a:t>
            </a:r>
          </a:p>
          <a:p>
            <a:pPr marL="0" indent="0">
              <a:buNone/>
            </a:pPr>
            <a:endParaRPr lang="fr-FR" sz="1400" dirty="0" smtClean="0"/>
          </a:p>
          <a:p>
            <a:pPr marL="0" indent="0">
              <a:buNone/>
            </a:pPr>
            <a:r>
              <a:rPr lang="fr-FR" sz="2000" dirty="0" smtClean="0"/>
              <a:t>9h : accueil café</a:t>
            </a:r>
            <a:endParaRPr lang="fr-FR" sz="2000" dirty="0"/>
          </a:p>
          <a:p>
            <a:pPr marL="0" indent="0">
              <a:buNone/>
            </a:pPr>
            <a:endParaRPr lang="fr-FR" sz="1400" dirty="0" smtClean="0"/>
          </a:p>
          <a:p>
            <a:pPr marL="0" indent="0">
              <a:buNone/>
            </a:pPr>
            <a:r>
              <a:rPr lang="fr-FR" sz="2000" dirty="0" smtClean="0">
                <a:solidFill>
                  <a:schemeClr val="tx2">
                    <a:lumMod val="60000"/>
                    <a:lumOff val="40000"/>
                  </a:schemeClr>
                </a:solidFill>
              </a:rPr>
              <a:t>9h30 : Partie 1 - Présentation des différents types de financements</a:t>
            </a:r>
          </a:p>
          <a:p>
            <a:pPr marL="0" indent="0">
              <a:buNone/>
            </a:pPr>
            <a:r>
              <a:rPr lang="fr-FR" sz="2000" dirty="0" smtClean="0"/>
              <a:t>11h00 : pause</a:t>
            </a:r>
          </a:p>
          <a:p>
            <a:pPr marL="0" indent="0">
              <a:buNone/>
            </a:pPr>
            <a:r>
              <a:rPr lang="fr-FR" sz="2000" dirty="0" smtClean="0"/>
              <a:t>11h45 : </a:t>
            </a:r>
            <a:r>
              <a:rPr lang="fr-FR" sz="2000" dirty="0">
                <a:solidFill>
                  <a:schemeClr val="accent6">
                    <a:lumMod val="75000"/>
                  </a:schemeClr>
                </a:solidFill>
              </a:rPr>
              <a:t>Partie 1 - Présentation des différents types de </a:t>
            </a:r>
            <a:r>
              <a:rPr lang="fr-FR" sz="2000" dirty="0" smtClean="0">
                <a:solidFill>
                  <a:schemeClr val="accent6">
                    <a:lumMod val="75000"/>
                  </a:schemeClr>
                </a:solidFill>
              </a:rPr>
              <a:t>financements </a:t>
            </a:r>
            <a:r>
              <a:rPr lang="fr-FR" sz="2000" dirty="0" smtClean="0"/>
              <a:t>(suite et fin)</a:t>
            </a:r>
          </a:p>
          <a:p>
            <a:pPr marL="0" indent="0">
              <a:buNone/>
            </a:pPr>
            <a:endParaRPr lang="fr-FR" sz="1400" dirty="0" smtClean="0"/>
          </a:p>
          <a:p>
            <a:pPr marL="0" indent="0">
              <a:buNone/>
            </a:pPr>
            <a:r>
              <a:rPr lang="fr-FR" sz="2000" dirty="0" smtClean="0"/>
              <a:t>12h30 : repas</a:t>
            </a:r>
          </a:p>
          <a:p>
            <a:pPr marL="0" indent="0">
              <a:buNone/>
            </a:pPr>
            <a:endParaRPr lang="fr-FR" sz="1400" dirty="0"/>
          </a:p>
          <a:p>
            <a:pPr marL="0" indent="0">
              <a:buNone/>
            </a:pPr>
            <a:r>
              <a:rPr lang="fr-FR" sz="2000" dirty="0"/>
              <a:t>14h30 : </a:t>
            </a:r>
            <a:r>
              <a:rPr lang="fr-FR" sz="2000" dirty="0">
                <a:solidFill>
                  <a:srgbClr val="E46C0A"/>
                </a:solidFill>
              </a:rPr>
              <a:t>Partie 2 - Conseils et outils pour le montage de projet </a:t>
            </a:r>
          </a:p>
          <a:p>
            <a:pPr marL="0" indent="0">
              <a:buNone/>
            </a:pPr>
            <a:r>
              <a:rPr lang="fr-FR" sz="2000" dirty="0" smtClean="0"/>
              <a:t>15h30 </a:t>
            </a:r>
            <a:r>
              <a:rPr lang="fr-FR" sz="2000" dirty="0"/>
              <a:t>: pause</a:t>
            </a:r>
          </a:p>
          <a:p>
            <a:pPr marL="0" indent="0">
              <a:buNone/>
            </a:pPr>
            <a:endParaRPr lang="fr-FR" sz="1400" dirty="0"/>
          </a:p>
          <a:p>
            <a:pPr marL="0" indent="0">
              <a:buNone/>
            </a:pPr>
            <a:r>
              <a:rPr lang="fr-FR" sz="2000" dirty="0"/>
              <a:t>15h45 : </a:t>
            </a:r>
            <a:r>
              <a:rPr lang="fr-FR" sz="2000" dirty="0">
                <a:solidFill>
                  <a:srgbClr val="E46C0A"/>
                </a:solidFill>
              </a:rPr>
              <a:t>Partie 3 - Ateliers</a:t>
            </a:r>
            <a:endParaRPr lang="fr-FR" sz="1600" dirty="0">
              <a:solidFill>
                <a:srgbClr val="E46C0A"/>
              </a:solidFill>
            </a:endParaRPr>
          </a:p>
          <a:p>
            <a:pPr marL="0" indent="0">
              <a:buNone/>
            </a:pPr>
            <a:endParaRPr lang="fr-FR" sz="1400" dirty="0" smtClean="0"/>
          </a:p>
          <a:p>
            <a:pPr marL="0" indent="0">
              <a:buNone/>
            </a:pPr>
            <a:r>
              <a:rPr lang="fr-FR" sz="2000" dirty="0"/>
              <a:t>17h30 : fin du séminaire</a:t>
            </a:r>
          </a:p>
          <a:p>
            <a:pPr marL="457200" indent="-457200">
              <a:buAutoNum type="arabicPeriod"/>
            </a:pPr>
            <a:endParaRPr lang="fr-FR" sz="2000" dirty="0"/>
          </a:p>
        </p:txBody>
      </p:sp>
    </p:spTree>
    <p:extLst>
      <p:ext uri="{BB962C8B-B14F-4D97-AF65-F5344CB8AC3E}">
        <p14:creationId xmlns:p14="http://schemas.microsoft.com/office/powerpoint/2010/main" val="3260491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3. Je souhaiterais développer un projet de recherche collaboratif avec un ou plusieurs </a:t>
            </a:r>
          </a:p>
          <a:p>
            <a:pPr marL="0" indent="0">
              <a:buNone/>
            </a:pPr>
            <a:r>
              <a:rPr lang="fr-FR" sz="1400" dirty="0">
                <a:solidFill>
                  <a:srgbClr val="000000"/>
                </a:solidFill>
              </a:rPr>
              <a:t>partenaires socio-économiques </a:t>
            </a:r>
          </a:p>
          <a:p>
            <a:pPr>
              <a:buAutoNum type="arabicPeriod"/>
            </a:pPr>
            <a:endParaRPr lang="fr-FR" sz="1400" dirty="0"/>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Image1.png"/>
          <p:cNvPicPr>
            <a:picLocks noChangeAspect="1"/>
          </p:cNvPicPr>
          <p:nvPr/>
        </p:nvPicPr>
        <p:blipFill>
          <a:blip r:embed="rId2" cstate="print"/>
          <a:srcRect b="70991"/>
          <a:stretch>
            <a:fillRect/>
          </a:stretch>
        </p:blipFill>
        <p:spPr>
          <a:xfrm>
            <a:off x="971600" y="0"/>
            <a:ext cx="8172400" cy="1196752"/>
          </a:xfrm>
          <a:prstGeom prst="rect">
            <a:avLst/>
          </a:prstGeom>
        </p:spPr>
      </p:pic>
      <p:sp>
        <p:nvSpPr>
          <p:cNvPr id="11" name="Titre 5"/>
          <p:cNvSpPr txBox="1">
            <a:spLocks/>
          </p:cNvSpPr>
          <p:nvPr/>
        </p:nvSpPr>
        <p:spPr>
          <a:xfrm>
            <a:off x="2339752" y="-27384"/>
            <a:ext cx="5769942" cy="11521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FFC000"/>
                </a:solidFill>
                <a:effectLst/>
                <a:uLnTx/>
                <a:uFillTx/>
                <a:latin typeface="+mj-lt"/>
                <a:ea typeface="+mj-ea"/>
                <a:cs typeface="+mj-cs"/>
              </a:rPr>
              <a:t>Initial Training Networks (ITN) - Marie Curie Actions</a:t>
            </a:r>
          </a:p>
        </p:txBody>
      </p:sp>
      <p:pic>
        <p:nvPicPr>
          <p:cNvPr id="12" name="Picture 5"/>
          <p:cNvPicPr>
            <a:picLocks noChangeAspect="1" noChangeArrowheads="1"/>
          </p:cNvPicPr>
          <p:nvPr/>
        </p:nvPicPr>
        <p:blipFill>
          <a:blip r:embed="rId3" cstate="print"/>
          <a:srcRect/>
          <a:stretch>
            <a:fillRect/>
          </a:stretch>
        </p:blipFill>
        <p:spPr bwMode="auto">
          <a:xfrm>
            <a:off x="0" y="0"/>
            <a:ext cx="1223962" cy="1187450"/>
          </a:xfrm>
          <a:prstGeom prst="rect">
            <a:avLst/>
          </a:prstGeom>
          <a:noFill/>
          <a:ln w="9525">
            <a:noFill/>
            <a:round/>
            <a:headEnd/>
            <a:tailEnd/>
          </a:ln>
        </p:spPr>
      </p:pic>
      <p:sp>
        <p:nvSpPr>
          <p:cNvPr id="13" name="Espace réservé du contenu 6"/>
          <p:cNvSpPr txBox="1">
            <a:spLocks/>
          </p:cNvSpPr>
          <p:nvPr/>
        </p:nvSpPr>
        <p:spPr>
          <a:xfrm>
            <a:off x="395536" y="1628800"/>
            <a:ext cx="8569325" cy="4745038"/>
          </a:xfrm>
          <a:prstGeom prst="rect">
            <a:avLst/>
          </a:prstGeom>
        </p:spPr>
        <p:txBody>
          <a:bodyPr/>
          <a:lstStyle/>
          <a:p>
            <a:pPr marL="0" marR="0" lvl="0" indent="127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sng" strike="noStrike" kern="1200" cap="none" spc="0" normalizeH="0" baseline="0" noProof="0" dirty="0" smtClean="0">
                <a:ln>
                  <a:noFill/>
                </a:ln>
                <a:solidFill>
                  <a:schemeClr val="tx1"/>
                </a:solidFill>
                <a:effectLst/>
                <a:uLnTx/>
                <a:uFillTx/>
                <a:latin typeface="+mn-lt"/>
                <a:ea typeface="+mn-ea"/>
                <a:cs typeface="+mn-cs"/>
              </a:rPr>
              <a:t> </a:t>
            </a:r>
            <a:r>
              <a:rPr kumimoji="0" lang="en-US" sz="2000" b="0" i="0" u="sng" strike="noStrike" kern="1200" cap="none" spc="0" normalizeH="0" baseline="0" noProof="0" dirty="0" err="1" smtClean="0">
                <a:ln>
                  <a:noFill/>
                </a:ln>
                <a:solidFill>
                  <a:schemeClr val="tx1"/>
                </a:solidFill>
                <a:effectLst/>
                <a:uLnTx/>
                <a:uFillTx/>
                <a:latin typeface="+mn-lt"/>
                <a:ea typeface="+mn-ea"/>
                <a:cs typeface="+mn-cs"/>
              </a:rPr>
              <a:t>Objectif</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Mobilité</a:t>
            </a:r>
            <a:r>
              <a:rPr kumimoji="0" lang="en-US" sz="2000" b="0" i="0" u="none" strike="noStrike" kern="1200" cap="none" spc="0" normalizeH="0" noProof="0" dirty="0" smtClean="0">
                <a:ln>
                  <a:noFill/>
                </a:ln>
                <a:solidFill>
                  <a:schemeClr val="tx1"/>
                </a:solidFill>
                <a:effectLst/>
                <a:uLnTx/>
                <a:uFillTx/>
                <a:latin typeface="+mn-lt"/>
                <a:ea typeface="+mn-ea"/>
                <a:cs typeface="+mn-cs"/>
              </a:rPr>
              <a:t> des </a:t>
            </a:r>
            <a:r>
              <a:rPr kumimoji="0" lang="en-US" sz="2000" b="0" i="0" u="none" strike="noStrike" kern="1200" cap="none" spc="0" normalizeH="0" noProof="0" dirty="0" err="1" smtClean="0">
                <a:ln>
                  <a:noFill/>
                </a:ln>
                <a:solidFill>
                  <a:schemeClr val="tx1"/>
                </a:solidFill>
                <a:effectLst/>
                <a:uLnTx/>
                <a:uFillTx/>
                <a:latin typeface="+mn-lt"/>
                <a:ea typeface="+mn-ea"/>
                <a:cs typeface="+mn-cs"/>
              </a:rPr>
              <a:t>cerveaux</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err="1" smtClean="0">
                <a:ln>
                  <a:noFill/>
                </a:ln>
                <a:solidFill>
                  <a:schemeClr val="tx1"/>
                </a:solidFill>
                <a:effectLst/>
                <a:uLnTx/>
                <a:uFillTx/>
                <a:latin typeface="+mn-lt"/>
                <a:ea typeface="+mn-ea"/>
                <a:cs typeface="+mn-cs"/>
              </a:rPr>
              <a:t>carrière</a:t>
            </a:r>
            <a:r>
              <a:rPr kumimoji="0" lang="en-US" sz="2000" b="0" i="0" u="none" strike="noStrike" kern="1200" cap="none" spc="0" normalizeH="0" noProof="0" dirty="0" smtClean="0">
                <a:ln>
                  <a:noFill/>
                </a:ln>
                <a:solidFill>
                  <a:schemeClr val="tx1"/>
                </a:solidFill>
                <a:effectLst/>
                <a:uLnTx/>
                <a:uFillTx/>
                <a:latin typeface="+mn-lt"/>
                <a:ea typeface="+mn-ea"/>
                <a:cs typeface="+mn-cs"/>
              </a:rPr>
              <a:t> des </a:t>
            </a:r>
            <a:r>
              <a:rPr kumimoji="0" lang="en-US" sz="2000" b="0" i="0" u="none" strike="noStrike" kern="1200" cap="none" spc="0" normalizeH="0" noProof="0" dirty="0" err="1" smtClean="0">
                <a:ln>
                  <a:noFill/>
                </a:ln>
                <a:solidFill>
                  <a:schemeClr val="tx1"/>
                </a:solidFill>
                <a:effectLst/>
                <a:uLnTx/>
                <a:uFillTx/>
                <a:latin typeface="+mn-lt"/>
                <a:ea typeface="+mn-ea"/>
                <a:cs typeface="+mn-cs"/>
              </a:rPr>
              <a:t>chercheurs</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err="1" smtClean="0">
                <a:ln>
                  <a:noFill/>
                </a:ln>
                <a:solidFill>
                  <a:schemeClr val="tx1"/>
                </a:solidFill>
                <a:effectLst/>
                <a:uLnTx/>
                <a:uFillTx/>
                <a:latin typeface="+mn-lt"/>
                <a:ea typeface="+mn-ea"/>
                <a:cs typeface="+mn-cs"/>
              </a:rPr>
              <a:t>passerelles</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err="1" smtClean="0">
                <a:ln>
                  <a:noFill/>
                </a:ln>
                <a:solidFill>
                  <a:schemeClr val="tx1"/>
                </a:solidFill>
                <a:effectLst/>
                <a:uLnTx/>
                <a:uFillTx/>
                <a:latin typeface="+mn-lt"/>
                <a:ea typeface="+mn-ea"/>
                <a:cs typeface="+mn-cs"/>
              </a:rPr>
              <a:t>pulic-privé</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err="1" smtClean="0">
                <a:ln>
                  <a:noFill/>
                </a:ln>
                <a:solidFill>
                  <a:schemeClr val="tx1"/>
                </a:solidFill>
                <a:effectLst/>
                <a:uLnTx/>
                <a:uFillTx/>
                <a:latin typeface="+mn-lt"/>
                <a:ea typeface="+mn-ea"/>
                <a:cs typeface="+mn-cs"/>
              </a:rPr>
              <a:t>décloisonner</a:t>
            </a:r>
            <a:r>
              <a:rPr kumimoji="0" lang="en-US" sz="2000" b="0" i="0" u="none" strike="noStrike" kern="1200" cap="none" spc="0" normalizeH="0" noProof="0" dirty="0" smtClean="0">
                <a:ln>
                  <a:noFill/>
                </a:ln>
                <a:solidFill>
                  <a:schemeClr val="tx1"/>
                </a:solidFill>
                <a:effectLst/>
                <a:uLnTx/>
                <a:uFillTx/>
                <a:latin typeface="+mn-lt"/>
                <a:ea typeface="+mn-ea"/>
                <a:cs typeface="+mn-cs"/>
              </a:rPr>
              <a:t> les disciplines et </a:t>
            </a:r>
            <a:r>
              <a:rPr kumimoji="0" lang="en-US" sz="2000" b="0" i="0" u="none" strike="noStrike" kern="1200" cap="none" spc="0" normalizeH="0" noProof="0" dirty="0" err="1" smtClean="0">
                <a:ln>
                  <a:noFill/>
                </a:ln>
                <a:solidFill>
                  <a:schemeClr val="tx1"/>
                </a:solidFill>
                <a:effectLst/>
                <a:uLnTx/>
                <a:uFillTx/>
                <a:latin typeface="+mn-lt"/>
                <a:ea typeface="+mn-ea"/>
                <a:cs typeface="+mn-cs"/>
              </a:rPr>
              <a:t>secteurs</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err="1" smtClean="0">
                <a:ln>
                  <a:noFill/>
                </a:ln>
                <a:solidFill>
                  <a:schemeClr val="tx1"/>
                </a:solidFill>
                <a:effectLst/>
                <a:uLnTx/>
                <a:uFillTx/>
                <a:latin typeface="+mn-lt"/>
                <a:ea typeface="+mn-ea"/>
                <a:cs typeface="+mn-cs"/>
              </a:rPr>
              <a:t>transfert</a:t>
            </a:r>
            <a:r>
              <a:rPr kumimoji="0" lang="en-US" sz="2000" b="0" i="0" u="none" strike="noStrike" kern="1200" cap="none" spc="0" normalizeH="0" noProof="0" dirty="0" smtClean="0">
                <a:ln>
                  <a:noFill/>
                </a:ln>
                <a:solidFill>
                  <a:schemeClr val="tx1"/>
                </a:solidFill>
                <a:effectLst/>
                <a:uLnTx/>
                <a:uFillTx/>
                <a:latin typeface="+mn-lt"/>
                <a:ea typeface="+mn-ea"/>
                <a:cs typeface="+mn-cs"/>
              </a:rPr>
              <a:t> de </a:t>
            </a:r>
            <a:r>
              <a:rPr kumimoji="0" lang="en-US" sz="2000" b="0" i="0" u="none" strike="noStrike" kern="1200" cap="none" spc="0" normalizeH="0" noProof="0" dirty="0" err="1" smtClean="0">
                <a:ln>
                  <a:noFill/>
                </a:ln>
                <a:solidFill>
                  <a:schemeClr val="tx1"/>
                </a:solidFill>
                <a:effectLst/>
                <a:uLnTx/>
                <a:uFillTx/>
                <a:latin typeface="+mn-lt"/>
                <a:ea typeface="+mn-ea"/>
                <a:cs typeface="+mn-cs"/>
              </a:rPr>
              <a:t>compétences</a:t>
            </a:r>
            <a:r>
              <a:rPr lang="en-US" sz="2000" dirty="0" smtClean="0"/>
              <a:t>, </a:t>
            </a:r>
            <a:r>
              <a:rPr kumimoji="0" lang="en-US" sz="2000" b="0" i="0" u="none" strike="noStrike" kern="1200" cap="none" spc="0" normalizeH="0" noProof="0" dirty="0" smtClean="0">
                <a:ln>
                  <a:noFill/>
                </a:ln>
                <a:solidFill>
                  <a:schemeClr val="tx1"/>
                </a:solidFill>
                <a:effectLst/>
                <a:uLnTx/>
                <a:uFillTx/>
                <a:latin typeface="+mn-lt"/>
                <a:ea typeface="+mn-ea"/>
                <a:cs typeface="+mn-cs"/>
              </a:rPr>
              <a:t>formation </a:t>
            </a:r>
            <a:r>
              <a:rPr kumimoji="0" lang="en-US" sz="2000" b="0" i="0" u="none" strike="noStrike" kern="1200" cap="none" spc="0" normalizeH="0" noProof="0" dirty="0" err="1" smtClean="0">
                <a:ln>
                  <a:noFill/>
                </a:ln>
                <a:solidFill>
                  <a:schemeClr val="tx1"/>
                </a:solidFill>
                <a:effectLst/>
                <a:uLnTx/>
                <a:uFillTx/>
                <a:latin typeface="+mn-lt"/>
                <a:ea typeface="+mn-ea"/>
                <a:cs typeface="+mn-cs"/>
              </a:rPr>
              <a:t>sur</a:t>
            </a:r>
            <a:r>
              <a:rPr kumimoji="0" lang="en-US" sz="2000" b="0" i="0" u="none" strike="noStrike" kern="1200" cap="none" spc="0" normalizeH="0" noProof="0" dirty="0" smtClean="0">
                <a:ln>
                  <a:noFill/>
                </a:ln>
                <a:solidFill>
                  <a:schemeClr val="tx1"/>
                </a:solidFill>
                <a:effectLst/>
                <a:uLnTx/>
                <a:uFillTx/>
                <a:latin typeface="+mn-lt"/>
                <a:ea typeface="+mn-ea"/>
                <a:cs typeface="+mn-cs"/>
              </a:rPr>
              <a:t> le </a:t>
            </a:r>
            <a:r>
              <a:rPr kumimoji="0" lang="en-US" sz="2000" b="0" i="0" u="none" strike="noStrike" kern="1200" cap="none" spc="0" normalizeH="0" noProof="0" dirty="0" err="1" smtClean="0">
                <a:ln>
                  <a:noFill/>
                </a:ln>
                <a:solidFill>
                  <a:schemeClr val="tx1"/>
                </a:solidFill>
                <a:effectLst/>
                <a:uLnTx/>
                <a:uFillTx/>
                <a:latin typeface="+mn-lt"/>
                <a:ea typeface="+mn-ea"/>
                <a:cs typeface="+mn-cs"/>
              </a:rPr>
              <a:t>transfert</a:t>
            </a:r>
            <a:r>
              <a:rPr kumimoji="0" lang="en-US" sz="2000" b="0" i="0" u="none" strike="noStrike" kern="1200" cap="none" spc="0" normalizeH="0" noProof="0" dirty="0" smtClean="0">
                <a:ln>
                  <a:noFill/>
                </a:ln>
                <a:solidFill>
                  <a:schemeClr val="tx1"/>
                </a:solidFill>
                <a:effectLst/>
                <a:uLnTx/>
                <a:uFillTx/>
                <a:latin typeface="+mn-lt"/>
                <a:ea typeface="+mn-ea"/>
                <a:cs typeface="+mn-cs"/>
              </a:rPr>
              <a:t> et </a:t>
            </a:r>
            <a:r>
              <a:rPr kumimoji="0" lang="en-US" sz="2000" b="0" i="0" u="none" strike="noStrike" kern="1200" cap="none" spc="0" normalizeH="0" noProof="0" dirty="0" err="1" smtClean="0">
                <a:ln>
                  <a:noFill/>
                </a:ln>
                <a:solidFill>
                  <a:schemeClr val="tx1"/>
                </a:solidFill>
                <a:effectLst/>
                <a:uLnTx/>
                <a:uFillTx/>
                <a:latin typeface="+mn-lt"/>
                <a:ea typeface="+mn-ea"/>
                <a:cs typeface="+mn-cs"/>
              </a:rPr>
              <a:t>l’entrepeneuriat</a:t>
            </a:r>
            <a:r>
              <a:rPr kumimoji="0" lang="en-US" sz="2000" b="0" i="0" u="none" strike="noStrike" kern="1200" cap="none" spc="0" normalizeH="0" noProof="0" dirty="0" smtClean="0">
                <a:ln>
                  <a:noFill/>
                </a:ln>
                <a:solidFill>
                  <a:schemeClr val="tx1"/>
                </a:solidFill>
                <a:effectLst/>
                <a:uLnTx/>
                <a:uFillTx/>
                <a:latin typeface="+mn-lt"/>
                <a:ea typeface="+mn-ea"/>
                <a:cs typeface="+mn-cs"/>
              </a:rPr>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127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127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1800" b="1" i="0" u="none" strike="noStrike" kern="1200" cap="none" spc="0" normalizeH="0" baseline="0" noProof="0" dirty="0" err="1" smtClean="0">
                <a:ln>
                  <a:noFill/>
                </a:ln>
                <a:solidFill>
                  <a:schemeClr val="tx1"/>
                </a:solidFill>
                <a:effectLst/>
                <a:uLnTx/>
                <a:uFillTx/>
                <a:latin typeface="+mn-lt"/>
                <a:ea typeface="+mn-ea"/>
                <a:cs typeface="+mn-cs"/>
              </a:rPr>
              <a:t>Multipartner</a:t>
            </a:r>
            <a:r>
              <a:rPr kumimoji="0" lang="fr-FR" sz="1800" b="1" i="0" u="none" strike="noStrike" kern="1200" cap="none" spc="0" normalizeH="0" baseline="0" noProof="0" dirty="0" smtClean="0">
                <a:ln>
                  <a:noFill/>
                </a:ln>
                <a:solidFill>
                  <a:schemeClr val="tx1"/>
                </a:solidFill>
                <a:effectLst/>
                <a:uLnTx/>
                <a:uFillTx/>
                <a:latin typeface="+mn-lt"/>
                <a:ea typeface="+mn-ea"/>
                <a:cs typeface="+mn-cs"/>
              </a:rPr>
              <a:t> ITN</a:t>
            </a:r>
          </a:p>
          <a:p>
            <a:pPr marL="0" marR="0" lvl="0" indent="127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127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1800" b="1" i="0" u="none" strike="noStrike" kern="1200" cap="none" spc="0" normalizeH="0" baseline="0" noProof="0" dirty="0" err="1" smtClean="0">
                <a:ln>
                  <a:noFill/>
                </a:ln>
                <a:solidFill>
                  <a:srgbClr val="FF0000"/>
                </a:solidFill>
                <a:effectLst/>
                <a:uLnTx/>
                <a:uFillTx/>
                <a:latin typeface="+mn-lt"/>
                <a:ea typeface="+mn-ea"/>
                <a:cs typeface="+mn-cs"/>
              </a:rPr>
              <a:t>European</a:t>
            </a:r>
            <a:r>
              <a:rPr kumimoji="0" lang="fr-FR" sz="1800" b="1" i="0" u="none" strike="noStrike" kern="1200" cap="none" spc="0" normalizeH="0" baseline="0" noProof="0" dirty="0" smtClean="0">
                <a:ln>
                  <a:noFill/>
                </a:ln>
                <a:solidFill>
                  <a:srgbClr val="FF0000"/>
                </a:solidFill>
                <a:effectLst/>
                <a:uLnTx/>
                <a:uFillTx/>
                <a:latin typeface="+mn-lt"/>
                <a:ea typeface="+mn-ea"/>
                <a:cs typeface="+mn-cs"/>
              </a:rPr>
              <a:t> </a:t>
            </a:r>
            <a:r>
              <a:rPr kumimoji="0" lang="fr-FR" sz="1800" b="1" i="0" u="none" strike="noStrike" kern="1200" cap="none" spc="0" normalizeH="0" baseline="0" noProof="0" dirty="0" err="1" smtClean="0">
                <a:ln>
                  <a:noFill/>
                </a:ln>
                <a:solidFill>
                  <a:srgbClr val="FF0000"/>
                </a:solidFill>
                <a:effectLst/>
                <a:uLnTx/>
                <a:uFillTx/>
                <a:latin typeface="+mn-lt"/>
                <a:ea typeface="+mn-ea"/>
                <a:cs typeface="+mn-cs"/>
              </a:rPr>
              <a:t>Industrial</a:t>
            </a:r>
            <a:r>
              <a:rPr lang="fr-FR" b="1" dirty="0" smtClean="0">
                <a:solidFill>
                  <a:srgbClr val="FF0000"/>
                </a:solidFill>
              </a:rPr>
              <a:t> </a:t>
            </a:r>
            <a:r>
              <a:rPr kumimoji="0" lang="fr-FR" sz="1800" b="1" i="0" u="none" strike="noStrike" kern="1200" cap="none" spc="0" normalizeH="0" baseline="0" noProof="0" dirty="0" err="1" smtClean="0">
                <a:ln>
                  <a:noFill/>
                </a:ln>
                <a:solidFill>
                  <a:srgbClr val="FF0000"/>
                </a:solidFill>
                <a:effectLst/>
                <a:uLnTx/>
                <a:uFillTx/>
                <a:latin typeface="+mn-lt"/>
                <a:ea typeface="+mn-ea"/>
                <a:cs typeface="+mn-cs"/>
              </a:rPr>
              <a:t>Doctorates</a:t>
            </a:r>
            <a:r>
              <a:rPr kumimoji="0" lang="fr-FR" sz="1800" b="1" i="0" u="none" strike="noStrike" kern="1200" cap="none" spc="0" normalizeH="0" baseline="0" noProof="0" dirty="0" smtClean="0">
                <a:ln>
                  <a:noFill/>
                </a:ln>
                <a:solidFill>
                  <a:srgbClr val="FF0000"/>
                </a:solidFill>
                <a:effectLst/>
                <a:uLnTx/>
                <a:uFillTx/>
                <a:latin typeface="+mn-lt"/>
                <a:ea typeface="+mn-ea"/>
                <a:cs typeface="+mn-cs"/>
              </a:rPr>
              <a:t> (EID)</a:t>
            </a:r>
          </a:p>
          <a:p>
            <a:pPr marL="0" marR="0" lvl="0" indent="127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127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1800" b="1" i="0" u="none" strike="noStrike" kern="1200" cap="none" spc="0" normalizeH="0" baseline="0" noProof="0" dirty="0" err="1" smtClean="0">
                <a:ln>
                  <a:noFill/>
                </a:ln>
                <a:solidFill>
                  <a:srgbClr val="7030A0"/>
                </a:solidFill>
                <a:effectLst/>
                <a:uLnTx/>
                <a:uFillTx/>
                <a:latin typeface="+mn-lt"/>
                <a:ea typeface="+mn-ea"/>
                <a:cs typeface="+mn-cs"/>
              </a:rPr>
              <a:t>Innovative</a:t>
            </a:r>
            <a:r>
              <a:rPr kumimoji="0" lang="fr-FR" sz="1800" b="1" i="0" u="none" strike="noStrike" kern="1200" cap="none" spc="0" normalizeH="0" baseline="0" noProof="0" dirty="0" smtClean="0">
                <a:ln>
                  <a:noFill/>
                </a:ln>
                <a:solidFill>
                  <a:srgbClr val="7030A0"/>
                </a:solidFill>
                <a:effectLst/>
                <a:uLnTx/>
                <a:uFillTx/>
                <a:latin typeface="+mn-lt"/>
                <a:ea typeface="+mn-ea"/>
                <a:cs typeface="+mn-cs"/>
              </a:rPr>
              <a:t> Doctoral </a:t>
            </a:r>
          </a:p>
          <a:p>
            <a:pPr marL="0" marR="0" lvl="0" indent="12700" algn="l" defTabSz="914400" rtl="0" eaLnBrk="1" fontAlgn="auto" latinLnBrk="0" hangingPunct="1">
              <a:lnSpc>
                <a:spcPct val="100000"/>
              </a:lnSpc>
              <a:spcBef>
                <a:spcPct val="20000"/>
              </a:spcBef>
              <a:spcAft>
                <a:spcPts val="0"/>
              </a:spcAft>
              <a:buClrTx/>
              <a:buSzTx/>
              <a:tabLst/>
              <a:defRPr/>
            </a:pPr>
            <a:r>
              <a:rPr kumimoji="0" lang="fr-FR" sz="1800" b="1" i="0" u="none" strike="noStrike" kern="1200" cap="none" spc="0" normalizeH="0" baseline="0" noProof="0" dirty="0" smtClean="0">
                <a:ln>
                  <a:noFill/>
                </a:ln>
                <a:solidFill>
                  <a:srgbClr val="7030A0"/>
                </a:solidFill>
                <a:effectLst/>
                <a:uLnTx/>
                <a:uFillTx/>
                <a:latin typeface="+mn-lt"/>
                <a:ea typeface="+mn-ea"/>
                <a:cs typeface="+mn-cs"/>
              </a:rPr>
              <a:t>programmes (IDP)</a:t>
            </a:r>
            <a:endParaRPr kumimoji="0" lang="en-US" sz="1800" b="0" i="0" u="none" strike="noStrike" kern="1200" cap="none" spc="0" normalizeH="0" baseline="0" noProof="0" dirty="0" smtClean="0">
              <a:ln>
                <a:noFill/>
              </a:ln>
              <a:solidFill>
                <a:srgbClr val="7030A0"/>
              </a:solidFill>
              <a:effectLst/>
              <a:uLnTx/>
              <a:uFillTx/>
              <a:latin typeface="+mn-lt"/>
              <a:ea typeface="+mn-ea"/>
              <a:cs typeface="+mn-cs"/>
            </a:endParaRPr>
          </a:p>
          <a:p>
            <a:pPr marL="0" marR="0" lvl="0" indent="127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4" name="Diagramme 13"/>
          <p:cNvGraphicFramePr/>
          <p:nvPr>
            <p:extLst>
              <p:ext uri="{D42A27DB-BD31-4B8C-83A1-F6EECF244321}">
                <p14:modId xmlns:p14="http://schemas.microsoft.com/office/powerpoint/2010/main" val="1728084558"/>
              </p:ext>
            </p:extLst>
          </p:nvPr>
        </p:nvGraphicFramePr>
        <p:xfrm>
          <a:off x="3455368" y="3356992"/>
          <a:ext cx="5688632" cy="3284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Ellipse 12"/>
          <p:cNvSpPr>
            <a:spLocks noChangeArrowheads="1"/>
          </p:cNvSpPr>
          <p:nvPr/>
        </p:nvSpPr>
        <p:spPr bwMode="auto">
          <a:xfrm>
            <a:off x="3779912" y="4293096"/>
            <a:ext cx="792162" cy="431800"/>
          </a:xfrm>
          <a:prstGeom prst="ellipse">
            <a:avLst/>
          </a:prstGeom>
          <a:solidFill>
            <a:srgbClr val="00B8FF"/>
          </a:solidFill>
          <a:ln w="9525" algn="ctr">
            <a:solidFill>
              <a:schemeClr val="tx1"/>
            </a:solidFill>
            <a:round/>
            <a:headEnd/>
            <a:tailEnd/>
          </a:ln>
        </p:spPr>
        <p:txBody>
          <a:bodyPr/>
          <a:lstStyle/>
          <a:p>
            <a:r>
              <a:rPr lang="fr-FR" sz="1400"/>
              <a:t>ESR</a:t>
            </a:r>
          </a:p>
        </p:txBody>
      </p:sp>
      <p:sp>
        <p:nvSpPr>
          <p:cNvPr id="16" name="Ellipse 13"/>
          <p:cNvSpPr>
            <a:spLocks noChangeArrowheads="1"/>
          </p:cNvSpPr>
          <p:nvPr/>
        </p:nvSpPr>
        <p:spPr bwMode="auto">
          <a:xfrm>
            <a:off x="3779912" y="4653136"/>
            <a:ext cx="863600" cy="360362"/>
          </a:xfrm>
          <a:prstGeom prst="ellipse">
            <a:avLst/>
          </a:prstGeom>
          <a:solidFill>
            <a:srgbClr val="00B8FF"/>
          </a:solidFill>
          <a:ln w="9525" algn="ctr">
            <a:solidFill>
              <a:schemeClr val="tx1"/>
            </a:solidFill>
            <a:round/>
            <a:headEnd/>
            <a:tailEnd/>
          </a:ln>
        </p:spPr>
        <p:txBody>
          <a:bodyPr/>
          <a:lstStyle/>
          <a:p>
            <a:r>
              <a:rPr lang="fr-FR" sz="1400"/>
              <a:t>ESR</a:t>
            </a:r>
          </a:p>
        </p:txBody>
      </p:sp>
      <p:sp>
        <p:nvSpPr>
          <p:cNvPr id="17" name="Ellipse 14"/>
          <p:cNvSpPr>
            <a:spLocks noChangeArrowheads="1"/>
          </p:cNvSpPr>
          <p:nvPr/>
        </p:nvSpPr>
        <p:spPr bwMode="auto">
          <a:xfrm>
            <a:off x="5580112" y="3068960"/>
            <a:ext cx="792162" cy="431800"/>
          </a:xfrm>
          <a:prstGeom prst="ellipse">
            <a:avLst/>
          </a:prstGeom>
          <a:solidFill>
            <a:srgbClr val="00B8FF"/>
          </a:solidFill>
          <a:ln w="9525" algn="ctr">
            <a:solidFill>
              <a:schemeClr val="tx1"/>
            </a:solidFill>
            <a:round/>
            <a:headEnd/>
            <a:tailEnd/>
          </a:ln>
        </p:spPr>
        <p:txBody>
          <a:bodyPr/>
          <a:lstStyle/>
          <a:p>
            <a:r>
              <a:rPr lang="fr-FR" sz="1400"/>
              <a:t>ESR</a:t>
            </a:r>
          </a:p>
        </p:txBody>
      </p:sp>
      <p:sp>
        <p:nvSpPr>
          <p:cNvPr id="18" name="Ellipse 15"/>
          <p:cNvSpPr>
            <a:spLocks noChangeArrowheads="1"/>
          </p:cNvSpPr>
          <p:nvPr/>
        </p:nvSpPr>
        <p:spPr bwMode="auto">
          <a:xfrm>
            <a:off x="6228184" y="3068960"/>
            <a:ext cx="790575" cy="431800"/>
          </a:xfrm>
          <a:prstGeom prst="ellipse">
            <a:avLst/>
          </a:prstGeom>
          <a:solidFill>
            <a:srgbClr val="00B8FF"/>
          </a:solidFill>
          <a:ln w="9525" algn="ctr">
            <a:solidFill>
              <a:schemeClr val="tx1"/>
            </a:solidFill>
            <a:round/>
            <a:headEnd/>
            <a:tailEnd/>
          </a:ln>
        </p:spPr>
        <p:txBody>
          <a:bodyPr/>
          <a:lstStyle/>
          <a:p>
            <a:r>
              <a:rPr lang="fr-FR" sz="1400"/>
              <a:t>ESR</a:t>
            </a:r>
          </a:p>
        </p:txBody>
      </p:sp>
      <p:sp>
        <p:nvSpPr>
          <p:cNvPr id="19" name="Ellipse 16"/>
          <p:cNvSpPr>
            <a:spLocks noChangeArrowheads="1"/>
          </p:cNvSpPr>
          <p:nvPr/>
        </p:nvSpPr>
        <p:spPr bwMode="auto">
          <a:xfrm>
            <a:off x="7956550" y="4293171"/>
            <a:ext cx="792163" cy="431800"/>
          </a:xfrm>
          <a:prstGeom prst="ellipse">
            <a:avLst/>
          </a:prstGeom>
          <a:solidFill>
            <a:srgbClr val="00B8FF"/>
          </a:solidFill>
          <a:ln w="9525" algn="ctr">
            <a:solidFill>
              <a:schemeClr val="tx1"/>
            </a:solidFill>
            <a:round/>
            <a:headEnd/>
            <a:tailEnd/>
          </a:ln>
        </p:spPr>
        <p:txBody>
          <a:bodyPr/>
          <a:lstStyle/>
          <a:p>
            <a:r>
              <a:rPr lang="fr-FR" sz="1400"/>
              <a:t>ESR</a:t>
            </a:r>
          </a:p>
        </p:txBody>
      </p:sp>
      <p:sp>
        <p:nvSpPr>
          <p:cNvPr id="20" name="Ellipse 17"/>
          <p:cNvSpPr>
            <a:spLocks noChangeArrowheads="1"/>
          </p:cNvSpPr>
          <p:nvPr/>
        </p:nvSpPr>
        <p:spPr bwMode="auto">
          <a:xfrm>
            <a:off x="5004048" y="6381328"/>
            <a:ext cx="792162" cy="431800"/>
          </a:xfrm>
          <a:prstGeom prst="ellipse">
            <a:avLst/>
          </a:prstGeom>
          <a:solidFill>
            <a:srgbClr val="00B8FF"/>
          </a:solidFill>
          <a:ln w="9525" algn="ctr">
            <a:solidFill>
              <a:schemeClr val="tx1"/>
            </a:solidFill>
            <a:round/>
            <a:headEnd/>
            <a:tailEnd/>
          </a:ln>
        </p:spPr>
        <p:txBody>
          <a:bodyPr/>
          <a:lstStyle/>
          <a:p>
            <a:r>
              <a:rPr lang="fr-FR" sz="1400"/>
              <a:t>ESR</a:t>
            </a:r>
          </a:p>
        </p:txBody>
      </p:sp>
      <p:sp>
        <p:nvSpPr>
          <p:cNvPr id="21" name="Ellipse 18"/>
          <p:cNvSpPr>
            <a:spLocks noChangeArrowheads="1"/>
          </p:cNvSpPr>
          <p:nvPr/>
        </p:nvSpPr>
        <p:spPr bwMode="auto">
          <a:xfrm>
            <a:off x="6732240" y="6381328"/>
            <a:ext cx="792162" cy="431800"/>
          </a:xfrm>
          <a:prstGeom prst="ellipse">
            <a:avLst/>
          </a:prstGeom>
          <a:solidFill>
            <a:srgbClr val="00B8FF"/>
          </a:solidFill>
          <a:ln w="9525" algn="ctr">
            <a:solidFill>
              <a:schemeClr val="tx1"/>
            </a:solidFill>
            <a:round/>
            <a:headEnd/>
            <a:tailEnd/>
          </a:ln>
        </p:spPr>
        <p:txBody>
          <a:bodyPr/>
          <a:lstStyle/>
          <a:p>
            <a:r>
              <a:rPr lang="fr-FR" sz="1400" dirty="0"/>
              <a:t>ESR</a:t>
            </a:r>
          </a:p>
        </p:txBody>
      </p:sp>
      <p:sp>
        <p:nvSpPr>
          <p:cNvPr id="22" name="Ellipse 21"/>
          <p:cNvSpPr>
            <a:spLocks noChangeArrowheads="1"/>
          </p:cNvSpPr>
          <p:nvPr/>
        </p:nvSpPr>
        <p:spPr bwMode="auto">
          <a:xfrm rot="1849688">
            <a:off x="4934583" y="3346617"/>
            <a:ext cx="4211638" cy="1152525"/>
          </a:xfrm>
          <a:prstGeom prst="ellipse">
            <a:avLst/>
          </a:prstGeom>
          <a:noFill/>
          <a:ln w="25400" algn="ctr">
            <a:solidFill>
              <a:srgbClr val="FF0000"/>
            </a:solidFill>
            <a:round/>
            <a:headEnd/>
            <a:tailEnd/>
          </a:ln>
        </p:spPr>
        <p:txBody>
          <a:bodyPr/>
          <a:lstStyle/>
          <a:p>
            <a:endParaRPr lang="fr-FR"/>
          </a:p>
        </p:txBody>
      </p:sp>
      <p:sp>
        <p:nvSpPr>
          <p:cNvPr id="23" name="Ellipse 22"/>
          <p:cNvSpPr>
            <a:spLocks noChangeArrowheads="1"/>
          </p:cNvSpPr>
          <p:nvPr/>
        </p:nvSpPr>
        <p:spPr bwMode="auto">
          <a:xfrm rot="1849688">
            <a:off x="5403124" y="3034674"/>
            <a:ext cx="1589087" cy="1152525"/>
          </a:xfrm>
          <a:prstGeom prst="ellipse">
            <a:avLst/>
          </a:prstGeom>
          <a:noFill/>
          <a:ln w="25400" algn="ctr">
            <a:solidFill>
              <a:srgbClr val="7030A0"/>
            </a:solidFill>
            <a:round/>
            <a:headEnd/>
            <a:tailEnd/>
          </a:ln>
        </p:spPr>
        <p:txBody>
          <a:bodyPr/>
          <a:lstStyle/>
          <a:p>
            <a:endParaRPr lang="fr-FR"/>
          </a:p>
        </p:txBody>
      </p:sp>
    </p:spTree>
    <p:extLst>
      <p:ext uri="{BB962C8B-B14F-4D97-AF65-F5344CB8AC3E}">
        <p14:creationId xmlns:p14="http://schemas.microsoft.com/office/powerpoint/2010/main" val="3817430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checkerboard(across)">
                                      <p:cBhvr>
                                        <p:cTn id="7" dur="500"/>
                                        <p:tgtEl>
                                          <p:spTgt spid="1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par>
                                <p:cTn id="13" presetID="5" presetClass="exit" presetSubtype="10" fill="hold" grpId="0" nodeType="withEffect">
                                  <p:stCondLst>
                                    <p:cond delay="0"/>
                                  </p:stCondLst>
                                  <p:childTnLst>
                                    <p:animEffect transition="out" filter="checkerboard(across)">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5" presetClass="exit" presetSubtype="10" fill="hold" grpId="0" nodeType="withEffect">
                                  <p:stCondLst>
                                    <p:cond delay="0"/>
                                  </p:stCondLst>
                                  <p:childTnLst>
                                    <p:animEffect transition="out" filter="checkerboard(across)">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5" presetClass="exit" presetSubtype="10" fill="hold" grpId="0" nodeType="withEffect">
                                  <p:stCondLst>
                                    <p:cond delay="0"/>
                                  </p:stCondLst>
                                  <p:childTnLst>
                                    <p:animEffect transition="out" filter="checkerboard(across)">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animEffect transition="in" filter="box(in)">
                                      <p:cBhvr>
                                        <p:cTn id="29" dur="500"/>
                                        <p:tgtEl>
                                          <p:spTgt spid="13">
                                            <p:txEl>
                                              <p:pRg st="6" end="6"/>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3">
                                            <p:txEl>
                                              <p:pRg st="7" end="7"/>
                                            </p:txEl>
                                          </p:spTgt>
                                        </p:tgtEl>
                                        <p:attrNameLst>
                                          <p:attrName>style.visibility</p:attrName>
                                        </p:attrNameLst>
                                      </p:cBhvr>
                                      <p:to>
                                        <p:strVal val="visible"/>
                                      </p:to>
                                    </p:set>
                                    <p:animEffect transition="in" filter="box(in)">
                                      <p:cBhvr>
                                        <p:cTn id="32" dur="500"/>
                                        <p:tgtEl>
                                          <p:spTgt spid="13">
                                            <p:txEl>
                                              <p:pRg st="7" end="7"/>
                                            </p:txEl>
                                          </p:spTgt>
                                        </p:tgtEl>
                                      </p:cBhvr>
                                    </p:animEffect>
                                  </p:childTnLst>
                                </p:cTn>
                              </p:par>
                              <p:par>
                                <p:cTn id="33" presetID="5" presetClass="exit" presetSubtype="10" fill="hold" grpId="1" nodeType="withEffect">
                                  <p:stCondLst>
                                    <p:cond delay="0"/>
                                  </p:stCondLst>
                                  <p:childTnLst>
                                    <p:animEffect transition="out" filter="checkerboard(across)">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1" grpId="0" animBg="1"/>
      <p:bldP spid="22" grpId="0" animBg="1"/>
      <p:bldP spid="22" grpId="1"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3. Je souhaiterais développer un projet de recherche collaboratif avec un ou plusieurs </a:t>
            </a:r>
          </a:p>
          <a:p>
            <a:pPr marL="0" indent="0">
              <a:buNone/>
            </a:pPr>
            <a:r>
              <a:rPr lang="fr-FR" sz="1400" dirty="0">
                <a:solidFill>
                  <a:srgbClr val="000000"/>
                </a:solidFill>
              </a:rPr>
              <a:t>partenaires socio-économiques </a:t>
            </a:r>
          </a:p>
          <a:p>
            <a:pPr>
              <a:buAutoNum type="arabicPeriod"/>
            </a:pPr>
            <a:endParaRPr lang="fr-FR" sz="1400" dirty="0"/>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Image1.png"/>
          <p:cNvPicPr>
            <a:picLocks noChangeAspect="1"/>
          </p:cNvPicPr>
          <p:nvPr/>
        </p:nvPicPr>
        <p:blipFill>
          <a:blip r:embed="rId2" cstate="print"/>
          <a:srcRect b="70991"/>
          <a:stretch>
            <a:fillRect/>
          </a:stretch>
        </p:blipFill>
        <p:spPr>
          <a:xfrm>
            <a:off x="971600" y="0"/>
            <a:ext cx="8172400" cy="1196752"/>
          </a:xfrm>
          <a:prstGeom prst="rect">
            <a:avLst/>
          </a:prstGeom>
        </p:spPr>
      </p:pic>
      <p:sp>
        <p:nvSpPr>
          <p:cNvPr id="11" name="Titre 5"/>
          <p:cNvSpPr txBox="1">
            <a:spLocks/>
          </p:cNvSpPr>
          <p:nvPr/>
        </p:nvSpPr>
        <p:spPr>
          <a:xfrm>
            <a:off x="2339752" y="-27384"/>
            <a:ext cx="5769942" cy="11521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FFC000"/>
                </a:solidFill>
                <a:effectLst/>
                <a:uLnTx/>
                <a:uFillTx/>
                <a:latin typeface="+mj-lt"/>
                <a:ea typeface="+mj-ea"/>
                <a:cs typeface="+mj-cs"/>
              </a:rPr>
              <a:t>Initial Training Networks (ITN) - Marie Curie Actions</a:t>
            </a:r>
          </a:p>
        </p:txBody>
      </p:sp>
      <p:pic>
        <p:nvPicPr>
          <p:cNvPr id="12" name="Picture 5"/>
          <p:cNvPicPr>
            <a:picLocks noChangeAspect="1" noChangeArrowheads="1"/>
          </p:cNvPicPr>
          <p:nvPr/>
        </p:nvPicPr>
        <p:blipFill>
          <a:blip r:embed="rId3" cstate="print"/>
          <a:srcRect/>
          <a:stretch>
            <a:fillRect/>
          </a:stretch>
        </p:blipFill>
        <p:spPr bwMode="auto">
          <a:xfrm>
            <a:off x="0" y="0"/>
            <a:ext cx="1223962" cy="1187450"/>
          </a:xfrm>
          <a:prstGeom prst="rect">
            <a:avLst/>
          </a:prstGeom>
          <a:noFill/>
          <a:ln w="9525">
            <a:noFill/>
            <a:round/>
            <a:headEnd/>
            <a:tailEnd/>
          </a:ln>
        </p:spPr>
      </p:pic>
      <p:sp>
        <p:nvSpPr>
          <p:cNvPr id="24" name="Espace réservé du contenu 2"/>
          <p:cNvSpPr txBox="1">
            <a:spLocks/>
          </p:cNvSpPr>
          <p:nvPr/>
        </p:nvSpPr>
        <p:spPr>
          <a:xfrm>
            <a:off x="503238" y="1772816"/>
            <a:ext cx="5148882" cy="3861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u="sng" dirty="0" err="1" smtClean="0"/>
              <a:t>Financement</a:t>
            </a:r>
            <a:r>
              <a:rPr lang="en-US" sz="2000" u="sng" dirty="0" smtClean="0"/>
              <a:t> d’un ITN ?</a:t>
            </a:r>
          </a:p>
          <a:p>
            <a:r>
              <a:rPr lang="en-US" sz="2000" b="1" dirty="0" err="1" smtClean="0"/>
              <a:t>Recrutement</a:t>
            </a:r>
            <a:r>
              <a:rPr lang="en-US" sz="2000" b="1" dirty="0" smtClean="0"/>
              <a:t> de </a:t>
            </a:r>
            <a:r>
              <a:rPr lang="en-US" sz="2000" b="1" dirty="0" err="1" smtClean="0"/>
              <a:t>doctorant</a:t>
            </a:r>
            <a:r>
              <a:rPr lang="en-US" sz="2000" b="1" dirty="0" smtClean="0"/>
              <a:t> </a:t>
            </a:r>
            <a:r>
              <a:rPr lang="en-US" sz="2000" dirty="0" smtClean="0"/>
              <a:t>;</a:t>
            </a:r>
          </a:p>
          <a:p>
            <a:r>
              <a:rPr lang="en-US" sz="2000" b="1" dirty="0" err="1" smtClean="0"/>
              <a:t>Recrutement</a:t>
            </a:r>
            <a:r>
              <a:rPr lang="en-US" sz="2000" b="1" dirty="0" smtClean="0"/>
              <a:t> de </a:t>
            </a:r>
            <a:r>
              <a:rPr lang="en-US" sz="2000" b="1" dirty="0" err="1" smtClean="0"/>
              <a:t>chercheurs</a:t>
            </a:r>
            <a:r>
              <a:rPr lang="en-US" sz="2000" b="1" dirty="0" smtClean="0"/>
              <a:t> </a:t>
            </a:r>
            <a:r>
              <a:rPr lang="en-US" sz="2000" b="1" dirty="0" err="1" smtClean="0"/>
              <a:t>expérimentés</a:t>
            </a:r>
            <a:r>
              <a:rPr lang="en-US" sz="2000" b="1" dirty="0" smtClean="0"/>
              <a:t> </a:t>
            </a:r>
            <a:r>
              <a:rPr lang="en-US" sz="2000" dirty="0" smtClean="0"/>
              <a:t>de stature </a:t>
            </a:r>
            <a:r>
              <a:rPr lang="en-US" sz="2000" dirty="0" err="1" smtClean="0"/>
              <a:t>internationale</a:t>
            </a:r>
            <a:r>
              <a:rPr lang="en-US" sz="2000" dirty="0" smtClean="0"/>
              <a:t> en formation et </a:t>
            </a:r>
            <a:r>
              <a:rPr lang="en-US" sz="2000" dirty="0" err="1" smtClean="0"/>
              <a:t>recherche</a:t>
            </a:r>
            <a:r>
              <a:rPr lang="en-US" sz="2000" dirty="0" smtClean="0"/>
              <a:t> collaborative pour du </a:t>
            </a:r>
            <a:r>
              <a:rPr lang="en-US" sz="2000" dirty="0" err="1" smtClean="0"/>
              <a:t>transfert</a:t>
            </a:r>
            <a:r>
              <a:rPr lang="en-US" sz="2000" dirty="0" smtClean="0"/>
              <a:t> de </a:t>
            </a:r>
            <a:r>
              <a:rPr lang="en-US" sz="2000" dirty="0" err="1" smtClean="0"/>
              <a:t>connaissance</a:t>
            </a:r>
            <a:r>
              <a:rPr lang="en-US" sz="2000" dirty="0" smtClean="0"/>
              <a:t> ;</a:t>
            </a:r>
          </a:p>
          <a:p>
            <a:r>
              <a:rPr lang="en-US" sz="2000" b="1" dirty="0" smtClean="0"/>
              <a:t>Activities de </a:t>
            </a:r>
            <a:r>
              <a:rPr lang="en-US" sz="2000" b="1" dirty="0" err="1" smtClean="0"/>
              <a:t>mise</a:t>
            </a:r>
            <a:r>
              <a:rPr lang="en-US" sz="2000" b="1" dirty="0" smtClean="0"/>
              <a:t> en </a:t>
            </a:r>
            <a:r>
              <a:rPr lang="en-US" sz="2000" b="1" dirty="0" err="1" smtClean="0"/>
              <a:t>réseau</a:t>
            </a:r>
            <a:r>
              <a:rPr lang="en-US" sz="2000" dirty="0" smtClean="0"/>
              <a:t>, </a:t>
            </a:r>
            <a:r>
              <a:rPr lang="en-US" sz="2000" dirty="0" err="1" smtClean="0"/>
              <a:t>organisation</a:t>
            </a:r>
            <a:r>
              <a:rPr lang="en-US" sz="2000" dirty="0" smtClean="0"/>
              <a:t> de workshops et conferences, implication des </a:t>
            </a:r>
            <a:r>
              <a:rPr lang="en-US" sz="2000" dirty="0" err="1" smtClean="0"/>
              <a:t>personnels</a:t>
            </a:r>
            <a:r>
              <a:rPr lang="en-US" sz="2000" dirty="0" smtClean="0"/>
              <a:t> des institution et </a:t>
            </a:r>
            <a:r>
              <a:rPr lang="en-US" sz="2000" dirty="0" err="1" smtClean="0"/>
              <a:t>chercheurs</a:t>
            </a:r>
            <a:r>
              <a:rPr lang="en-US" sz="2000" dirty="0" smtClean="0"/>
              <a:t>/</a:t>
            </a:r>
            <a:r>
              <a:rPr lang="en-US" sz="2000" dirty="0" err="1" smtClean="0"/>
              <a:t>industriels</a:t>
            </a:r>
            <a:r>
              <a:rPr lang="en-US" sz="2000" dirty="0" smtClean="0"/>
              <a:t> </a:t>
            </a:r>
            <a:r>
              <a:rPr lang="en-US" sz="2000" dirty="0" err="1" smtClean="0"/>
              <a:t>exterieurs</a:t>
            </a:r>
            <a:r>
              <a:rPr lang="en-US" sz="2000" dirty="0" smtClean="0"/>
              <a:t>.</a:t>
            </a:r>
          </a:p>
          <a:p>
            <a:endParaRPr lang="fr-FR" dirty="0" smtClean="0"/>
          </a:p>
        </p:txBody>
      </p:sp>
      <p:graphicFrame>
        <p:nvGraphicFramePr>
          <p:cNvPr id="25" name="Tableau 24"/>
          <p:cNvGraphicFramePr>
            <a:graphicFrameLocks noGrp="1"/>
          </p:cNvGraphicFramePr>
          <p:nvPr>
            <p:extLst>
              <p:ext uri="{D42A27DB-BD31-4B8C-83A1-F6EECF244321}">
                <p14:modId xmlns:p14="http://schemas.microsoft.com/office/powerpoint/2010/main" val="1407067770"/>
              </p:ext>
            </p:extLst>
          </p:nvPr>
        </p:nvGraphicFramePr>
        <p:xfrm>
          <a:off x="5796136" y="2132856"/>
          <a:ext cx="3168352" cy="3108960"/>
        </p:xfrm>
        <a:graphic>
          <a:graphicData uri="http://schemas.openxmlformats.org/drawingml/2006/table">
            <a:tbl>
              <a:tblPr firstRow="1" bandRow="1">
                <a:tableStyleId>{22838BEF-8BB2-4498-84A7-C5851F593DF1}</a:tableStyleId>
              </a:tblPr>
              <a:tblGrid>
                <a:gridCol w="2072752"/>
                <a:gridCol w="1095600"/>
              </a:tblGrid>
              <a:tr h="341232">
                <a:tc gridSpan="2">
                  <a:txBody>
                    <a:bodyPr/>
                    <a:lstStyle/>
                    <a:p>
                      <a:pPr algn="ctr"/>
                      <a:r>
                        <a:rPr lang="fr-FR" b="0" dirty="0" smtClean="0"/>
                        <a:t>FUNDING </a:t>
                      </a:r>
                      <a:r>
                        <a:rPr lang="fr-FR" b="0" i="1" dirty="0" smtClean="0"/>
                        <a:t>(ESR/</a:t>
                      </a:r>
                      <a:r>
                        <a:rPr lang="fr-FR" b="0" i="1" dirty="0" err="1" smtClean="0"/>
                        <a:t>year</a:t>
                      </a:r>
                      <a:r>
                        <a:rPr lang="fr-FR" b="0" i="1" dirty="0" smtClean="0"/>
                        <a:t>)</a:t>
                      </a:r>
                      <a:endParaRPr lang="fr-FR" b="0" i="1" dirty="0"/>
                    </a:p>
                  </a:txBody>
                  <a:tcPr/>
                </a:tc>
                <a:tc hMerge="1">
                  <a:txBody>
                    <a:bodyPr/>
                    <a:lstStyle/>
                    <a:p>
                      <a:endParaRPr lang="fr-FR" dirty="0"/>
                    </a:p>
                  </a:txBody>
                  <a:tcPr/>
                </a:tc>
              </a:tr>
              <a:tr h="341232">
                <a:tc>
                  <a:txBody>
                    <a:bodyPr/>
                    <a:lstStyle/>
                    <a:p>
                      <a:r>
                        <a:rPr lang="fr-FR" sz="1800" b="0" dirty="0" smtClean="0"/>
                        <a:t>ER </a:t>
                      </a:r>
                      <a:r>
                        <a:rPr lang="fr-FR" sz="1800" b="0" dirty="0" err="1" smtClean="0"/>
                        <a:t>gross</a:t>
                      </a:r>
                      <a:r>
                        <a:rPr lang="fr-FR" sz="1800" b="0" dirty="0" smtClean="0"/>
                        <a:t> </a:t>
                      </a:r>
                      <a:r>
                        <a:rPr lang="fr-FR" sz="1800" b="0" dirty="0" err="1" smtClean="0"/>
                        <a:t>salary</a:t>
                      </a:r>
                      <a:endParaRPr lang="fr-FR" b="0" dirty="0"/>
                    </a:p>
                  </a:txBody>
                  <a:tcPr/>
                </a:tc>
                <a:tc>
                  <a:txBody>
                    <a:bodyPr/>
                    <a:lstStyle/>
                    <a:p>
                      <a:pPr algn="r"/>
                      <a:r>
                        <a:rPr lang="fr-FR" b="0" dirty="0" smtClean="0"/>
                        <a:t>38000</a:t>
                      </a:r>
                      <a:endParaRPr lang="fr-FR" b="0" dirty="0"/>
                    </a:p>
                  </a:txBody>
                  <a:tcPr/>
                </a:tc>
              </a:tr>
              <a:tr h="341232">
                <a:tc>
                  <a:txBody>
                    <a:bodyPr/>
                    <a:lstStyle/>
                    <a:p>
                      <a:r>
                        <a:rPr lang="fr-FR" sz="1800" dirty="0" err="1" smtClean="0"/>
                        <a:t>Mobility</a:t>
                      </a:r>
                      <a:r>
                        <a:rPr lang="fr-FR" sz="1800" dirty="0" smtClean="0"/>
                        <a:t> </a:t>
                      </a:r>
                      <a:r>
                        <a:rPr lang="fr-FR" sz="1800" dirty="0" err="1" smtClean="0"/>
                        <a:t>allowance</a:t>
                      </a:r>
                      <a:endParaRPr lang="fr-FR" dirty="0"/>
                    </a:p>
                  </a:txBody>
                  <a:tcPr/>
                </a:tc>
                <a:tc>
                  <a:txBody>
                    <a:bodyPr/>
                    <a:lstStyle/>
                    <a:p>
                      <a:pPr algn="r"/>
                      <a:r>
                        <a:rPr lang="fr-FR" dirty="0" smtClean="0"/>
                        <a:t>8400</a:t>
                      </a:r>
                      <a:endParaRPr lang="fr-FR" dirty="0"/>
                    </a:p>
                  </a:txBody>
                  <a:tcPr/>
                </a:tc>
              </a:tr>
              <a:tr h="341232">
                <a:tc>
                  <a:txBody>
                    <a:bodyPr/>
                    <a:lstStyle/>
                    <a:p>
                      <a:r>
                        <a:rPr lang="fr-FR" dirty="0" smtClean="0"/>
                        <a:t>Training </a:t>
                      </a:r>
                      <a:r>
                        <a:rPr lang="fr-FR" dirty="0" err="1" smtClean="0"/>
                        <a:t>expenses</a:t>
                      </a:r>
                      <a:endParaRPr lang="fr-FR" dirty="0"/>
                    </a:p>
                  </a:txBody>
                  <a:tcPr/>
                </a:tc>
                <a:tc>
                  <a:txBody>
                    <a:bodyPr/>
                    <a:lstStyle/>
                    <a:p>
                      <a:pPr algn="r"/>
                      <a:r>
                        <a:rPr lang="fr-FR" dirty="0" smtClean="0"/>
                        <a:t>21600</a:t>
                      </a:r>
                      <a:endParaRPr lang="fr-FR" dirty="0"/>
                    </a:p>
                  </a:txBody>
                  <a:tcPr/>
                </a:tc>
              </a:tr>
              <a:tr h="597156">
                <a:tc>
                  <a:txBody>
                    <a:bodyPr/>
                    <a:lstStyle/>
                    <a:p>
                      <a:r>
                        <a:rPr lang="fr-FR" dirty="0" smtClean="0"/>
                        <a:t>Management </a:t>
                      </a:r>
                      <a:r>
                        <a:rPr lang="fr-FR" dirty="0" err="1" smtClean="0"/>
                        <a:t>activities</a:t>
                      </a:r>
                      <a:endParaRPr lang="fr-FR" dirty="0"/>
                    </a:p>
                  </a:txBody>
                  <a:tcPr/>
                </a:tc>
                <a:tc>
                  <a:txBody>
                    <a:bodyPr/>
                    <a:lstStyle/>
                    <a:p>
                      <a:pPr algn="r"/>
                      <a:r>
                        <a:rPr lang="fr-FR" dirty="0" smtClean="0"/>
                        <a:t>5630</a:t>
                      </a:r>
                      <a:endParaRPr lang="fr-FR" dirty="0"/>
                    </a:p>
                  </a:txBody>
                  <a:tcPr/>
                </a:tc>
              </a:tr>
              <a:tr h="360980">
                <a:tc>
                  <a:txBody>
                    <a:bodyPr/>
                    <a:lstStyle/>
                    <a:p>
                      <a:r>
                        <a:rPr lang="fr-FR" dirty="0" err="1" smtClean="0"/>
                        <a:t>O</a:t>
                      </a:r>
                      <a:r>
                        <a:rPr lang="fr-FR" smtClean="0"/>
                        <a:t>verheads</a:t>
                      </a:r>
                      <a:endParaRPr lang="fr-FR" dirty="0"/>
                    </a:p>
                  </a:txBody>
                  <a:tcPr/>
                </a:tc>
                <a:tc>
                  <a:txBody>
                    <a:bodyPr/>
                    <a:lstStyle/>
                    <a:p>
                      <a:pPr algn="r"/>
                      <a:r>
                        <a:rPr lang="fr-FR" smtClean="0"/>
                        <a:t>6800</a:t>
                      </a:r>
                      <a:endParaRPr lang="fr-FR" dirty="0"/>
                    </a:p>
                  </a:txBody>
                  <a:tcPr/>
                </a:tc>
              </a:tr>
              <a:tr h="341232">
                <a:tc>
                  <a:txBody>
                    <a:bodyPr/>
                    <a:lstStyle/>
                    <a:p>
                      <a:r>
                        <a:rPr lang="fr-FR" b="1" dirty="0" smtClean="0"/>
                        <a:t>TOTAL</a:t>
                      </a:r>
                      <a:endParaRPr lang="fr-FR" b="1" dirty="0"/>
                    </a:p>
                  </a:txBody>
                  <a:tcPr/>
                </a:tc>
                <a:tc>
                  <a:txBody>
                    <a:bodyPr/>
                    <a:lstStyle/>
                    <a:p>
                      <a:pPr algn="r"/>
                      <a:r>
                        <a:rPr lang="fr-FR" b="1" dirty="0" smtClean="0"/>
                        <a:t>80 430€</a:t>
                      </a:r>
                      <a:endParaRPr lang="fr-FR" b="1" dirty="0"/>
                    </a:p>
                  </a:txBody>
                  <a:tcPr/>
                </a:tc>
              </a:tr>
            </a:tbl>
          </a:graphicData>
        </a:graphic>
      </p:graphicFrame>
    </p:spTree>
    <p:extLst>
      <p:ext uri="{BB962C8B-B14F-4D97-AF65-F5344CB8AC3E}">
        <p14:creationId xmlns:p14="http://schemas.microsoft.com/office/powerpoint/2010/main" val="462352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4">
                                            <p:txEl>
                                              <p:pRg st="1" end="1"/>
                                            </p:txEl>
                                          </p:spTgt>
                                        </p:tgtEl>
                                      </p:cBhvr>
                                    </p:animEffect>
                                    <p:set>
                                      <p:cBhvr>
                                        <p:cTn id="7" dur="1" fill="hold">
                                          <p:stCondLst>
                                            <p:cond delay="499"/>
                                          </p:stCondLst>
                                        </p:cTn>
                                        <p:tgtEl>
                                          <p:spTgt spid="24">
                                            <p:txEl>
                                              <p:pRg st="1" end="1"/>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24">
                                            <p:txEl>
                                              <p:pRg st="2" end="2"/>
                                            </p:txEl>
                                          </p:spTgt>
                                        </p:tgtEl>
                                      </p:cBhvr>
                                    </p:animEffect>
                                    <p:set>
                                      <p:cBhvr>
                                        <p:cTn id="10" dur="1" fill="hold">
                                          <p:stCondLst>
                                            <p:cond delay="499"/>
                                          </p:stCondLst>
                                        </p:cTn>
                                        <p:tgtEl>
                                          <p:spTgt spid="24">
                                            <p:txEl>
                                              <p:pRg st="2" end="2"/>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24">
                                            <p:txEl>
                                              <p:pRg st="3" end="3"/>
                                            </p:txEl>
                                          </p:spTgt>
                                        </p:tgtEl>
                                      </p:cBhvr>
                                    </p:animEffect>
                                    <p:set>
                                      <p:cBhvr>
                                        <p:cTn id="13" dur="1" fill="hold">
                                          <p:stCondLst>
                                            <p:cond delay="499"/>
                                          </p:stCondLst>
                                        </p:cTn>
                                        <p:tgtEl>
                                          <p:spTgt spid="24">
                                            <p:txEl>
                                              <p:pRg st="3" end="3"/>
                                            </p:txEl>
                                          </p:spTgt>
                                        </p:tgtEl>
                                        <p:attrNameLst>
                                          <p:attrName>style.visibility</p:attrName>
                                        </p:attrNameLst>
                                      </p:cBhvr>
                                      <p:to>
                                        <p:strVal val="hidden"/>
                                      </p:to>
                                    </p:set>
                                  </p:childTnLst>
                                </p:cTn>
                              </p:par>
                              <p:par>
                                <p:cTn id="14" presetID="5"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heckerboard(across)">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3. Je souhaiterais développer un projet de recherche collaboratif avec un ou plusieurs </a:t>
            </a:r>
          </a:p>
          <a:p>
            <a:pPr marL="0" indent="0">
              <a:buNone/>
            </a:pPr>
            <a:r>
              <a:rPr lang="fr-FR" sz="1400" dirty="0">
                <a:solidFill>
                  <a:srgbClr val="000000"/>
                </a:solidFill>
              </a:rPr>
              <a:t>partenaires socio-économiques </a:t>
            </a:r>
          </a:p>
          <a:p>
            <a:pPr>
              <a:buAutoNum type="arabicPeriod"/>
            </a:pPr>
            <a:endParaRPr lang="fr-FR" sz="1400" dirty="0"/>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Image1.png"/>
          <p:cNvPicPr>
            <a:picLocks noChangeAspect="1"/>
          </p:cNvPicPr>
          <p:nvPr/>
        </p:nvPicPr>
        <p:blipFill>
          <a:blip r:embed="rId2" cstate="print"/>
          <a:srcRect b="70991"/>
          <a:stretch>
            <a:fillRect/>
          </a:stretch>
        </p:blipFill>
        <p:spPr>
          <a:xfrm>
            <a:off x="971600" y="0"/>
            <a:ext cx="8172400" cy="1196752"/>
          </a:xfrm>
          <a:prstGeom prst="rect">
            <a:avLst/>
          </a:prstGeom>
        </p:spPr>
      </p:pic>
      <p:pic>
        <p:nvPicPr>
          <p:cNvPr id="12" name="Picture 5"/>
          <p:cNvPicPr>
            <a:picLocks noChangeAspect="1" noChangeArrowheads="1"/>
          </p:cNvPicPr>
          <p:nvPr/>
        </p:nvPicPr>
        <p:blipFill>
          <a:blip r:embed="rId3" cstate="print"/>
          <a:srcRect/>
          <a:stretch>
            <a:fillRect/>
          </a:stretch>
        </p:blipFill>
        <p:spPr bwMode="auto">
          <a:xfrm>
            <a:off x="0" y="0"/>
            <a:ext cx="1223962" cy="1187450"/>
          </a:xfrm>
          <a:prstGeom prst="rect">
            <a:avLst/>
          </a:prstGeom>
          <a:noFill/>
          <a:ln w="9525">
            <a:noFill/>
            <a:round/>
            <a:headEnd/>
            <a:tailEnd/>
          </a:ln>
        </p:spPr>
      </p:pic>
      <p:sp>
        <p:nvSpPr>
          <p:cNvPr id="9" name="AutoShape 2"/>
          <p:cNvSpPr>
            <a:spLocks noChangeArrowheads="1"/>
          </p:cNvSpPr>
          <p:nvPr/>
        </p:nvSpPr>
        <p:spPr bwMode="auto">
          <a:xfrm>
            <a:off x="2555776" y="44624"/>
            <a:ext cx="6265366" cy="1058021"/>
          </a:xfrm>
          <a:prstGeom prst="roundRect">
            <a:avLst>
              <a:gd name="adj" fmla="val 16667"/>
            </a:avLst>
          </a:prstGeom>
          <a:noFill/>
          <a:ln w="9525">
            <a:noFill/>
            <a:round/>
            <a:headEnd/>
            <a:tailEnd/>
          </a:ln>
          <a:effectLst/>
        </p:spPr>
        <p:txBody>
          <a:bodyPr wrap="square" lIns="90000" tIns="46800" rIns="90000" bIns="46800" anchor="ctr">
            <a:spAutoFit/>
          </a:bodyPr>
          <a:lstStyle/>
          <a:p>
            <a:pPr>
              <a:spcBef>
                <a:spcPct val="0"/>
              </a:spcBef>
              <a:tabLst>
                <a:tab pos="723900" algn="l"/>
                <a:tab pos="1447800" algn="l"/>
                <a:tab pos="2171700" algn="l"/>
                <a:tab pos="2895600" algn="l"/>
                <a:tab pos="3619500" algn="l"/>
                <a:tab pos="4343400" algn="l"/>
                <a:tab pos="5067300" algn="l"/>
              </a:tabLst>
              <a:defRPr/>
            </a:pPr>
            <a:r>
              <a:rPr lang="en-US" sz="2800" dirty="0">
                <a:solidFill>
                  <a:srgbClr val="FFC000"/>
                </a:solidFill>
                <a:latin typeface="+mj-lt"/>
                <a:cs typeface="+mj-cs"/>
              </a:rPr>
              <a:t>Industry-Academia Partnerships and Pathways (IAPP) - Marie Curie Actions</a:t>
            </a:r>
          </a:p>
        </p:txBody>
      </p:sp>
      <p:graphicFrame>
        <p:nvGraphicFramePr>
          <p:cNvPr id="13" name="Espace réservé du contenu 18"/>
          <p:cNvGraphicFramePr>
            <a:graphicFrameLocks/>
          </p:cNvGraphicFramePr>
          <p:nvPr/>
        </p:nvGraphicFramePr>
        <p:xfrm>
          <a:off x="4427984" y="2579538"/>
          <a:ext cx="4498975" cy="42784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Espace réservé du texte 14"/>
          <p:cNvSpPr txBox="1">
            <a:spLocks/>
          </p:cNvSpPr>
          <p:nvPr/>
        </p:nvSpPr>
        <p:spPr>
          <a:xfrm>
            <a:off x="395288" y="1773238"/>
            <a:ext cx="84359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u="sng" dirty="0" err="1" smtClean="0"/>
              <a:t>Objectif</a:t>
            </a:r>
            <a:r>
              <a:rPr lang="en-US" sz="2000" u="sng" dirty="0" smtClean="0"/>
              <a:t> </a:t>
            </a:r>
            <a:r>
              <a:rPr lang="en-US" sz="2000" dirty="0" smtClean="0"/>
              <a:t>: Focus </a:t>
            </a:r>
            <a:r>
              <a:rPr lang="en-US" sz="2000" dirty="0" err="1" smtClean="0"/>
              <a:t>sur</a:t>
            </a:r>
            <a:r>
              <a:rPr lang="en-US" sz="2000" dirty="0" smtClean="0"/>
              <a:t> un </a:t>
            </a:r>
            <a:r>
              <a:rPr lang="en-US" sz="2000" dirty="0" err="1" smtClean="0"/>
              <a:t>projet</a:t>
            </a:r>
            <a:r>
              <a:rPr lang="en-US" sz="2000" dirty="0" smtClean="0"/>
              <a:t> de </a:t>
            </a:r>
            <a:r>
              <a:rPr lang="en-US" sz="2000" dirty="0" err="1" smtClean="0"/>
              <a:t>recherche</a:t>
            </a:r>
            <a:r>
              <a:rPr lang="en-US" sz="2000" dirty="0" smtClean="0"/>
              <a:t> </a:t>
            </a:r>
            <a:r>
              <a:rPr lang="en-US" sz="2000" dirty="0" err="1" smtClean="0"/>
              <a:t>collaboratif</a:t>
            </a:r>
            <a:r>
              <a:rPr lang="en-US" sz="2000" dirty="0" smtClean="0"/>
              <a:t>, </a:t>
            </a:r>
            <a:r>
              <a:rPr lang="en-US" sz="2000" dirty="0" err="1" smtClean="0"/>
              <a:t>echange</a:t>
            </a:r>
            <a:r>
              <a:rPr lang="en-US" sz="2000" dirty="0" smtClean="0"/>
              <a:t> </a:t>
            </a:r>
            <a:r>
              <a:rPr lang="en-US" sz="2000" dirty="0" err="1" smtClean="0"/>
              <a:t>d’expertise</a:t>
            </a:r>
            <a:r>
              <a:rPr lang="en-US" sz="2000" dirty="0" smtClean="0"/>
              <a:t> entre </a:t>
            </a:r>
            <a:r>
              <a:rPr lang="en-US" sz="2000" dirty="0" err="1" smtClean="0"/>
              <a:t>secteur</a:t>
            </a:r>
            <a:r>
              <a:rPr lang="en-US" sz="2000" dirty="0" smtClean="0"/>
              <a:t> commercial et non-commercial.</a:t>
            </a:r>
            <a:endParaRPr lang="fr-FR" sz="2000" dirty="0" smtClean="0"/>
          </a:p>
        </p:txBody>
      </p:sp>
      <p:sp>
        <p:nvSpPr>
          <p:cNvPr id="15" name="Espace réservé du contenu 15"/>
          <p:cNvSpPr txBox="1">
            <a:spLocks/>
          </p:cNvSpPr>
          <p:nvPr/>
        </p:nvSpPr>
        <p:spPr>
          <a:xfrm>
            <a:off x="395536" y="2636838"/>
            <a:ext cx="3745111" cy="42211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b="1" u="sng" dirty="0" smtClean="0"/>
              <a:t> Mobilités </a:t>
            </a:r>
            <a:r>
              <a:rPr lang="fr-FR" sz="2000" dirty="0" smtClean="0"/>
              <a:t>:</a:t>
            </a:r>
          </a:p>
          <a:p>
            <a:pPr marL="0" indent="0">
              <a:buFontTx/>
              <a:buChar char="-"/>
            </a:pPr>
            <a:r>
              <a:rPr lang="fr-FR" sz="2000" dirty="0" smtClean="0"/>
              <a:t>Public-privé</a:t>
            </a:r>
          </a:p>
          <a:p>
            <a:pPr marL="0" indent="0">
              <a:buFontTx/>
              <a:buChar char="-"/>
            </a:pPr>
            <a:r>
              <a:rPr lang="fr-FR" sz="2000" dirty="0" smtClean="0"/>
              <a:t>Transnationales (70%)</a:t>
            </a:r>
          </a:p>
          <a:p>
            <a:pPr marL="0" indent="0">
              <a:buFontTx/>
              <a:buChar char="-"/>
            </a:pPr>
            <a:r>
              <a:rPr lang="en-US" sz="2000" b="1" dirty="0" err="1" smtClean="0"/>
              <a:t>Périodes</a:t>
            </a:r>
            <a:r>
              <a:rPr lang="en-US" sz="2000" b="1" dirty="0" smtClean="0"/>
              <a:t> de 2 </a:t>
            </a:r>
            <a:r>
              <a:rPr lang="en-US" sz="2000" b="1" dirty="0" err="1" smtClean="0"/>
              <a:t>à</a:t>
            </a:r>
            <a:r>
              <a:rPr lang="en-US" sz="2000" b="1" dirty="0" smtClean="0"/>
              <a:t> 24 </a:t>
            </a:r>
            <a:r>
              <a:rPr lang="en-US" sz="2000" b="1" dirty="0" err="1" smtClean="0"/>
              <a:t>mois</a:t>
            </a:r>
            <a:endParaRPr lang="en-US" sz="2000" b="1" dirty="0" smtClean="0"/>
          </a:p>
          <a:p>
            <a:pPr marL="0" indent="0">
              <a:buFontTx/>
              <a:buChar char="-"/>
            </a:pPr>
            <a:r>
              <a:rPr lang="en-US" sz="2000" dirty="0" smtClean="0"/>
              <a:t>Le personnel de </a:t>
            </a:r>
            <a:r>
              <a:rPr lang="en-US" sz="2000" dirty="0" err="1" smtClean="0"/>
              <a:t>recherche</a:t>
            </a:r>
            <a:r>
              <a:rPr lang="en-US" sz="2000" dirty="0" smtClean="0"/>
              <a:t> </a:t>
            </a:r>
            <a:r>
              <a:rPr lang="en-US" sz="2000" dirty="0" err="1" smtClean="0"/>
              <a:t>échangé</a:t>
            </a:r>
            <a:r>
              <a:rPr lang="en-US" sz="2000" dirty="0" smtClean="0"/>
              <a:t> </a:t>
            </a:r>
            <a:r>
              <a:rPr lang="en-US" sz="2000" dirty="0" err="1" smtClean="0"/>
              <a:t>soit</a:t>
            </a:r>
            <a:r>
              <a:rPr lang="en-US" sz="2000" dirty="0" smtClean="0"/>
              <a:t> </a:t>
            </a:r>
            <a:r>
              <a:rPr lang="en-US" sz="2000" dirty="0" err="1" smtClean="0"/>
              <a:t>avoir</a:t>
            </a:r>
            <a:r>
              <a:rPr lang="en-US" sz="2000" dirty="0" smtClean="0"/>
              <a:t> </a:t>
            </a:r>
            <a:r>
              <a:rPr lang="en-US" sz="2000" dirty="0" err="1" smtClean="0"/>
              <a:t>été</a:t>
            </a:r>
            <a:r>
              <a:rPr lang="en-US" sz="2000" dirty="0" smtClean="0"/>
              <a:t> </a:t>
            </a:r>
            <a:r>
              <a:rPr lang="en-US" sz="2000" dirty="0" err="1" smtClean="0"/>
              <a:t>actif</a:t>
            </a:r>
            <a:r>
              <a:rPr lang="en-US" sz="2000" dirty="0" smtClean="0"/>
              <a:t> </a:t>
            </a:r>
            <a:r>
              <a:rPr lang="en-US" sz="2000" dirty="0" err="1" smtClean="0"/>
              <a:t>dans</a:t>
            </a:r>
            <a:r>
              <a:rPr lang="en-US" sz="2000" dirty="0" smtClean="0"/>
              <a:t> </a:t>
            </a:r>
            <a:r>
              <a:rPr lang="en-US" sz="2000" dirty="0" err="1" smtClean="0"/>
              <a:t>l’organisme</a:t>
            </a:r>
            <a:r>
              <a:rPr lang="en-US" sz="2000" dirty="0" smtClean="0"/>
              <a:t> </a:t>
            </a:r>
            <a:r>
              <a:rPr lang="en-US" sz="2000" dirty="0" err="1" smtClean="0"/>
              <a:t>bénéficiaire</a:t>
            </a:r>
            <a:r>
              <a:rPr lang="en-US" sz="2000" dirty="0" smtClean="0"/>
              <a:t> au </a:t>
            </a:r>
            <a:r>
              <a:rPr lang="en-US" sz="2000" dirty="0" err="1" smtClean="0"/>
              <a:t>moins</a:t>
            </a:r>
            <a:r>
              <a:rPr lang="en-US" sz="2000" dirty="0" smtClean="0"/>
              <a:t> 12 </a:t>
            </a:r>
            <a:r>
              <a:rPr lang="en-US" sz="2000" dirty="0" err="1" smtClean="0"/>
              <a:t>mois</a:t>
            </a:r>
            <a:r>
              <a:rPr lang="en-US" sz="2000" dirty="0" smtClean="0"/>
              <a:t> </a:t>
            </a:r>
            <a:r>
              <a:rPr lang="en-US" sz="2000" dirty="0" err="1" smtClean="0"/>
              <a:t>consécutifs</a:t>
            </a:r>
            <a:r>
              <a:rPr lang="en-US" sz="2000" dirty="0" smtClean="0"/>
              <a:t> </a:t>
            </a:r>
            <a:r>
              <a:rPr lang="en-US" sz="2000" dirty="0" err="1" smtClean="0"/>
              <a:t>avant</a:t>
            </a:r>
            <a:r>
              <a:rPr lang="en-US" sz="2000" dirty="0" smtClean="0"/>
              <a:t> la </a:t>
            </a:r>
            <a:r>
              <a:rPr lang="en-US" sz="2000" dirty="0" err="1" smtClean="0"/>
              <a:t>période</a:t>
            </a:r>
            <a:r>
              <a:rPr lang="en-US" sz="2000" dirty="0" smtClean="0"/>
              <a:t> de </a:t>
            </a:r>
            <a:r>
              <a:rPr lang="en-US" sz="2000" dirty="0" err="1" smtClean="0"/>
              <a:t>mobilité</a:t>
            </a:r>
            <a:endParaRPr lang="en-US" sz="2000" b="1" dirty="0" smtClean="0"/>
          </a:p>
          <a:p>
            <a:pPr marL="0" indent="0">
              <a:buFontTx/>
              <a:buChar char="-"/>
            </a:pPr>
            <a:endParaRPr lang="fr-FR" sz="2000" dirty="0" smtClean="0"/>
          </a:p>
        </p:txBody>
      </p:sp>
    </p:spTree>
    <p:extLst>
      <p:ext uri="{BB962C8B-B14F-4D97-AF65-F5344CB8AC3E}">
        <p14:creationId xmlns:p14="http://schemas.microsoft.com/office/powerpoint/2010/main" val="31519869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3. Je souhaiterais développer un projet de recherche collaboratif avec un ou plusieurs </a:t>
            </a:r>
          </a:p>
          <a:p>
            <a:pPr marL="0" indent="0">
              <a:buNone/>
            </a:pPr>
            <a:r>
              <a:rPr lang="fr-FR" sz="1400" dirty="0">
                <a:solidFill>
                  <a:srgbClr val="000000"/>
                </a:solidFill>
              </a:rPr>
              <a:t>partenaires socio-économiques </a:t>
            </a:r>
          </a:p>
          <a:p>
            <a:pPr>
              <a:buAutoNum type="arabicPeriod"/>
            </a:pPr>
            <a:endParaRPr lang="fr-FR" sz="1400" dirty="0"/>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Image1.png"/>
          <p:cNvPicPr>
            <a:picLocks noChangeAspect="1"/>
          </p:cNvPicPr>
          <p:nvPr/>
        </p:nvPicPr>
        <p:blipFill>
          <a:blip r:embed="rId2" cstate="print"/>
          <a:srcRect b="70991"/>
          <a:stretch>
            <a:fillRect/>
          </a:stretch>
        </p:blipFill>
        <p:spPr>
          <a:xfrm>
            <a:off x="971600" y="0"/>
            <a:ext cx="8172400" cy="1196752"/>
          </a:xfrm>
          <a:prstGeom prst="rect">
            <a:avLst/>
          </a:prstGeom>
        </p:spPr>
      </p:pic>
      <p:pic>
        <p:nvPicPr>
          <p:cNvPr id="12" name="Picture 5"/>
          <p:cNvPicPr>
            <a:picLocks noChangeAspect="1" noChangeArrowheads="1"/>
          </p:cNvPicPr>
          <p:nvPr/>
        </p:nvPicPr>
        <p:blipFill>
          <a:blip r:embed="rId3" cstate="print"/>
          <a:srcRect/>
          <a:stretch>
            <a:fillRect/>
          </a:stretch>
        </p:blipFill>
        <p:spPr bwMode="auto">
          <a:xfrm>
            <a:off x="0" y="0"/>
            <a:ext cx="1223962" cy="1187450"/>
          </a:xfrm>
          <a:prstGeom prst="rect">
            <a:avLst/>
          </a:prstGeom>
          <a:noFill/>
          <a:ln w="9525">
            <a:noFill/>
            <a:round/>
            <a:headEnd/>
            <a:tailEnd/>
          </a:ln>
        </p:spPr>
      </p:pic>
      <p:sp>
        <p:nvSpPr>
          <p:cNvPr id="9" name="AutoShape 2"/>
          <p:cNvSpPr>
            <a:spLocks noChangeArrowheads="1"/>
          </p:cNvSpPr>
          <p:nvPr/>
        </p:nvSpPr>
        <p:spPr bwMode="auto">
          <a:xfrm>
            <a:off x="2555776" y="44624"/>
            <a:ext cx="6265366" cy="1058021"/>
          </a:xfrm>
          <a:prstGeom prst="roundRect">
            <a:avLst>
              <a:gd name="adj" fmla="val 16667"/>
            </a:avLst>
          </a:prstGeom>
          <a:noFill/>
          <a:ln w="9525">
            <a:noFill/>
            <a:round/>
            <a:headEnd/>
            <a:tailEnd/>
          </a:ln>
          <a:effectLst/>
        </p:spPr>
        <p:txBody>
          <a:bodyPr wrap="square" lIns="90000" tIns="46800" rIns="90000" bIns="46800" anchor="ctr">
            <a:spAutoFit/>
          </a:bodyPr>
          <a:lstStyle/>
          <a:p>
            <a:pPr>
              <a:spcBef>
                <a:spcPct val="0"/>
              </a:spcBef>
              <a:tabLst>
                <a:tab pos="723900" algn="l"/>
                <a:tab pos="1447800" algn="l"/>
                <a:tab pos="2171700" algn="l"/>
                <a:tab pos="2895600" algn="l"/>
                <a:tab pos="3619500" algn="l"/>
                <a:tab pos="4343400" algn="l"/>
                <a:tab pos="5067300" algn="l"/>
              </a:tabLst>
              <a:defRPr/>
            </a:pPr>
            <a:r>
              <a:rPr lang="en-US" sz="2800" dirty="0">
                <a:solidFill>
                  <a:srgbClr val="FFC000"/>
                </a:solidFill>
                <a:latin typeface="+mj-lt"/>
                <a:cs typeface="+mj-cs"/>
              </a:rPr>
              <a:t>Industry-Academia Partnerships and Pathways (IAPP) - Marie Curie Actions</a:t>
            </a:r>
          </a:p>
        </p:txBody>
      </p:sp>
      <p:sp>
        <p:nvSpPr>
          <p:cNvPr id="11" name="Rectangle 10"/>
          <p:cNvSpPr/>
          <p:nvPr/>
        </p:nvSpPr>
        <p:spPr>
          <a:xfrm>
            <a:off x="611882" y="1412776"/>
            <a:ext cx="4680198" cy="4773102"/>
          </a:xfrm>
          <a:prstGeom prst="rect">
            <a:avLst/>
          </a:prstGeom>
        </p:spPr>
        <p:txBody>
          <a:bodyPr wrap="square">
            <a:spAutoFit/>
          </a:bodyPr>
          <a:lstStyle/>
          <a:p>
            <a:pPr>
              <a:buFont typeface="Times New Roman" pitchFamily="16" charset="0"/>
              <a:buNone/>
              <a:defRPr/>
            </a:pPr>
            <a:endParaRPr lang="en-US" sz="2000" i="1" dirty="0">
              <a:solidFill>
                <a:schemeClr val="tx1"/>
              </a:solidFill>
              <a:latin typeface="+mj-lt"/>
              <a:ea typeface="+mn-ea"/>
              <a:cs typeface="Arial Unicode MS" charset="0"/>
            </a:endParaRPr>
          </a:p>
          <a:p>
            <a:pPr>
              <a:buFont typeface="Times New Roman" pitchFamily="16" charset="0"/>
              <a:buNone/>
              <a:defRPr/>
            </a:pPr>
            <a:r>
              <a:rPr lang="en-US" sz="2000" u="sng" dirty="0" err="1" smtClean="0">
                <a:solidFill>
                  <a:schemeClr val="tx1"/>
                </a:solidFill>
                <a:latin typeface="+mj-lt"/>
                <a:ea typeface="+mn-ea"/>
                <a:cs typeface="Arial Unicode MS" charset="0"/>
              </a:rPr>
              <a:t>Activités</a:t>
            </a:r>
            <a:r>
              <a:rPr lang="en-US" sz="2000" u="sng" dirty="0" smtClean="0">
                <a:solidFill>
                  <a:schemeClr val="tx1"/>
                </a:solidFill>
                <a:latin typeface="+mj-lt"/>
                <a:ea typeface="+mn-ea"/>
                <a:cs typeface="Arial Unicode MS" charset="0"/>
              </a:rPr>
              <a:t> et </a:t>
            </a:r>
            <a:r>
              <a:rPr lang="en-US" sz="2000" u="sng" dirty="0" err="1" smtClean="0">
                <a:solidFill>
                  <a:schemeClr val="tx1"/>
                </a:solidFill>
                <a:latin typeface="+mj-lt"/>
                <a:ea typeface="+mn-ea"/>
                <a:cs typeface="Arial Unicode MS" charset="0"/>
              </a:rPr>
              <a:t>financement</a:t>
            </a:r>
            <a:r>
              <a:rPr lang="en-US" sz="2000" u="sng" dirty="0" smtClean="0">
                <a:solidFill>
                  <a:schemeClr val="tx1"/>
                </a:solidFill>
                <a:latin typeface="+mj-lt"/>
                <a:ea typeface="+mn-ea"/>
                <a:cs typeface="Arial Unicode MS" charset="0"/>
              </a:rPr>
              <a:t> d’un IAPP : </a:t>
            </a:r>
            <a:endParaRPr lang="en-US" sz="2000" u="sng" dirty="0">
              <a:solidFill>
                <a:schemeClr val="tx1"/>
              </a:solidFill>
              <a:latin typeface="+mj-lt"/>
              <a:ea typeface="+mn-ea"/>
              <a:cs typeface="Arial Unicode MS" charset="0"/>
            </a:endParaRPr>
          </a:p>
          <a:p>
            <a:pPr>
              <a:buFont typeface="Arial" pitchFamily="34" charset="0"/>
              <a:buChar char="•"/>
              <a:defRPr/>
            </a:pPr>
            <a:r>
              <a:rPr lang="en-US" sz="2000" dirty="0" smtClean="0">
                <a:solidFill>
                  <a:schemeClr val="tx1"/>
                </a:solidFill>
                <a:latin typeface="+mj-lt"/>
                <a:ea typeface="+mn-ea"/>
                <a:cs typeface="Arial Unicode MS" charset="0"/>
              </a:rPr>
              <a:t> </a:t>
            </a:r>
            <a:r>
              <a:rPr lang="en-US" sz="2000" dirty="0" err="1" smtClean="0">
                <a:solidFill>
                  <a:schemeClr val="tx1"/>
                </a:solidFill>
                <a:latin typeface="+mj-lt"/>
                <a:ea typeface="+mn-ea"/>
                <a:cs typeface="Arial Unicode MS" charset="0"/>
              </a:rPr>
              <a:t>Echange</a:t>
            </a:r>
            <a:r>
              <a:rPr lang="en-US" sz="2000" dirty="0" smtClean="0">
                <a:solidFill>
                  <a:schemeClr val="tx1"/>
                </a:solidFill>
                <a:latin typeface="+mj-lt"/>
                <a:ea typeface="+mn-ea"/>
                <a:cs typeface="Arial Unicode MS" charset="0"/>
              </a:rPr>
              <a:t> de savoir-faire et </a:t>
            </a:r>
            <a:r>
              <a:rPr lang="en-US" sz="2000" dirty="0" err="1" smtClean="0">
                <a:solidFill>
                  <a:schemeClr val="tx1"/>
                </a:solidFill>
                <a:latin typeface="+mj-lt"/>
                <a:ea typeface="+mn-ea"/>
                <a:cs typeface="Arial Unicode MS" charset="0"/>
              </a:rPr>
              <a:t>d’experience</a:t>
            </a:r>
            <a:r>
              <a:rPr lang="en-US" sz="2000" dirty="0" smtClean="0">
                <a:solidFill>
                  <a:schemeClr val="tx1"/>
                </a:solidFill>
                <a:latin typeface="+mj-lt"/>
                <a:ea typeface="+mn-ea"/>
                <a:cs typeface="Arial Unicode MS" charset="0"/>
              </a:rPr>
              <a:t> entre le </a:t>
            </a:r>
            <a:r>
              <a:rPr lang="en-US" sz="2000" dirty="0" err="1" smtClean="0">
                <a:solidFill>
                  <a:schemeClr val="tx1"/>
                </a:solidFill>
                <a:latin typeface="+mj-lt"/>
                <a:ea typeface="+mn-ea"/>
                <a:cs typeface="Arial Unicode MS" charset="0"/>
              </a:rPr>
              <a:t>secteur</a:t>
            </a:r>
            <a:r>
              <a:rPr lang="en-US" sz="2000" dirty="0" smtClean="0">
                <a:solidFill>
                  <a:schemeClr val="tx1"/>
                </a:solidFill>
                <a:latin typeface="+mj-lt"/>
                <a:ea typeface="+mn-ea"/>
                <a:cs typeface="Arial Unicode MS" charset="0"/>
              </a:rPr>
              <a:t> </a:t>
            </a:r>
            <a:r>
              <a:rPr lang="en-US" sz="2000" dirty="0" err="1" smtClean="0">
                <a:solidFill>
                  <a:schemeClr val="tx1"/>
                </a:solidFill>
                <a:latin typeface="+mj-lt"/>
                <a:ea typeface="+mn-ea"/>
                <a:cs typeface="Arial Unicode MS" charset="0"/>
              </a:rPr>
              <a:t>privé</a:t>
            </a:r>
            <a:r>
              <a:rPr lang="en-US" sz="2000" dirty="0" smtClean="0">
                <a:solidFill>
                  <a:schemeClr val="tx1"/>
                </a:solidFill>
                <a:latin typeface="+mj-lt"/>
                <a:ea typeface="+mn-ea"/>
                <a:cs typeface="Arial Unicode MS" charset="0"/>
              </a:rPr>
              <a:t> et la </a:t>
            </a:r>
            <a:r>
              <a:rPr lang="en-US" sz="2000" dirty="0" err="1" smtClean="0">
                <a:solidFill>
                  <a:schemeClr val="tx1"/>
                </a:solidFill>
                <a:latin typeface="+mj-lt"/>
                <a:ea typeface="+mn-ea"/>
                <a:cs typeface="Arial Unicode MS" charset="0"/>
              </a:rPr>
              <a:t>sphère</a:t>
            </a:r>
            <a:r>
              <a:rPr lang="en-US" sz="2000" dirty="0" smtClean="0">
                <a:solidFill>
                  <a:schemeClr val="tx1"/>
                </a:solidFill>
                <a:latin typeface="+mj-lt"/>
                <a:ea typeface="+mn-ea"/>
                <a:cs typeface="Arial Unicode MS" charset="0"/>
              </a:rPr>
              <a:t> </a:t>
            </a:r>
            <a:r>
              <a:rPr lang="en-US" sz="2000" dirty="0" err="1" smtClean="0">
                <a:solidFill>
                  <a:schemeClr val="tx1"/>
                </a:solidFill>
                <a:latin typeface="+mj-lt"/>
                <a:ea typeface="+mn-ea"/>
                <a:cs typeface="Arial Unicode MS" charset="0"/>
              </a:rPr>
              <a:t>académique</a:t>
            </a:r>
            <a:r>
              <a:rPr lang="en-US" sz="2000" dirty="0" smtClean="0">
                <a:solidFill>
                  <a:schemeClr val="tx1"/>
                </a:solidFill>
                <a:latin typeface="+mj-lt"/>
                <a:ea typeface="+mn-ea"/>
                <a:cs typeface="Arial Unicode MS" charset="0"/>
              </a:rPr>
              <a:t> à travers </a:t>
            </a:r>
            <a:r>
              <a:rPr lang="en-US" sz="2000" dirty="0" err="1" smtClean="0">
                <a:solidFill>
                  <a:schemeClr val="tx1"/>
                </a:solidFill>
                <a:latin typeface="+mj-lt"/>
                <a:ea typeface="+mn-ea"/>
                <a:cs typeface="Arial Unicode MS" charset="0"/>
              </a:rPr>
              <a:t>l’échange</a:t>
            </a:r>
            <a:r>
              <a:rPr lang="en-US" sz="2000" dirty="0" smtClean="0">
                <a:solidFill>
                  <a:schemeClr val="tx1"/>
                </a:solidFill>
                <a:latin typeface="+mj-lt"/>
                <a:ea typeface="+mn-ea"/>
                <a:cs typeface="Arial Unicode MS" charset="0"/>
              </a:rPr>
              <a:t> de personnel </a:t>
            </a:r>
            <a:r>
              <a:rPr lang="en-US" sz="2000" b="0" dirty="0" smtClean="0">
                <a:solidFill>
                  <a:schemeClr val="tx1"/>
                </a:solidFill>
                <a:latin typeface="+mj-lt"/>
                <a:ea typeface="+mn-ea"/>
                <a:cs typeface="Arial Unicode MS" charset="0"/>
              </a:rPr>
              <a:t>;</a:t>
            </a:r>
            <a:endParaRPr lang="en-US" sz="2000" b="0" dirty="0">
              <a:solidFill>
                <a:schemeClr val="tx1"/>
              </a:solidFill>
              <a:latin typeface="+mj-lt"/>
              <a:ea typeface="+mn-ea"/>
              <a:cs typeface="Arial Unicode MS" charset="0"/>
            </a:endParaRPr>
          </a:p>
          <a:p>
            <a:pPr>
              <a:buFont typeface="Arial" pitchFamily="34" charset="0"/>
              <a:buChar char="•"/>
              <a:defRPr/>
            </a:pPr>
            <a:r>
              <a:rPr lang="en-US" sz="2000" dirty="0" smtClean="0">
                <a:solidFill>
                  <a:schemeClr val="tx1"/>
                </a:solidFill>
                <a:latin typeface="+mj-lt"/>
                <a:ea typeface="+mn-ea"/>
                <a:cs typeface="Arial Unicode MS" charset="0"/>
              </a:rPr>
              <a:t> </a:t>
            </a:r>
            <a:r>
              <a:rPr lang="en-US" sz="2000" dirty="0" err="1" smtClean="0">
                <a:solidFill>
                  <a:schemeClr val="tx1"/>
                </a:solidFill>
                <a:latin typeface="+mj-lt"/>
                <a:ea typeface="+mn-ea"/>
                <a:cs typeface="Arial Unicode MS" charset="0"/>
              </a:rPr>
              <a:t>Recrutement</a:t>
            </a:r>
            <a:r>
              <a:rPr lang="en-US" sz="2000" dirty="0" smtClean="0">
                <a:solidFill>
                  <a:schemeClr val="tx1"/>
                </a:solidFill>
                <a:latin typeface="+mj-lt"/>
                <a:ea typeface="+mn-ea"/>
                <a:cs typeface="Arial Unicode MS" charset="0"/>
              </a:rPr>
              <a:t> de personnel </a:t>
            </a:r>
            <a:r>
              <a:rPr lang="en-US" sz="2000" dirty="0" err="1" smtClean="0">
                <a:solidFill>
                  <a:schemeClr val="tx1"/>
                </a:solidFill>
                <a:latin typeface="+mj-lt"/>
                <a:ea typeface="+mn-ea"/>
                <a:cs typeface="Arial Unicode MS" charset="0"/>
              </a:rPr>
              <a:t>expérimenté</a:t>
            </a:r>
            <a:r>
              <a:rPr lang="en-US" sz="2000" dirty="0" smtClean="0">
                <a:solidFill>
                  <a:schemeClr val="tx1"/>
                </a:solidFill>
                <a:latin typeface="+mj-lt"/>
                <a:ea typeface="+mn-ea"/>
                <a:cs typeface="Arial Unicode MS" charset="0"/>
              </a:rPr>
              <a:t> pour </a:t>
            </a:r>
            <a:r>
              <a:rPr lang="en-US" sz="2000" dirty="0" err="1" smtClean="0">
                <a:solidFill>
                  <a:schemeClr val="tx1"/>
                </a:solidFill>
                <a:latin typeface="+mj-lt"/>
                <a:ea typeface="+mn-ea"/>
                <a:cs typeface="Arial Unicode MS" charset="0"/>
              </a:rPr>
              <a:t>faciliter</a:t>
            </a:r>
            <a:r>
              <a:rPr lang="en-US" sz="2000" dirty="0" smtClean="0">
                <a:solidFill>
                  <a:schemeClr val="tx1"/>
                </a:solidFill>
                <a:latin typeface="+mj-lt"/>
                <a:ea typeface="+mn-ea"/>
                <a:cs typeface="Arial Unicode MS" charset="0"/>
              </a:rPr>
              <a:t> le </a:t>
            </a:r>
            <a:r>
              <a:rPr lang="en-US" sz="2000" dirty="0" err="1" smtClean="0">
                <a:solidFill>
                  <a:schemeClr val="tx1"/>
                </a:solidFill>
                <a:latin typeface="+mj-lt"/>
                <a:ea typeface="+mn-ea"/>
                <a:cs typeface="Arial Unicode MS" charset="0"/>
              </a:rPr>
              <a:t>transfert</a:t>
            </a:r>
            <a:r>
              <a:rPr lang="en-US" sz="2000" dirty="0" smtClean="0">
                <a:solidFill>
                  <a:schemeClr val="tx1"/>
                </a:solidFill>
                <a:latin typeface="+mj-lt"/>
                <a:ea typeface="+mn-ea"/>
                <a:cs typeface="Arial Unicode MS" charset="0"/>
              </a:rPr>
              <a:t> et formation du staff </a:t>
            </a:r>
            <a:r>
              <a:rPr lang="en-US" sz="2000" b="0" dirty="0" smtClean="0">
                <a:solidFill>
                  <a:schemeClr val="tx1"/>
                </a:solidFill>
                <a:latin typeface="+mj-lt"/>
                <a:ea typeface="+mn-ea"/>
                <a:cs typeface="Arial Unicode MS" charset="0"/>
              </a:rPr>
              <a:t>;</a:t>
            </a:r>
            <a:endParaRPr lang="en-US" sz="2000" b="0" dirty="0">
              <a:solidFill>
                <a:schemeClr val="tx1"/>
              </a:solidFill>
              <a:latin typeface="+mj-lt"/>
              <a:ea typeface="+mn-ea"/>
              <a:cs typeface="Arial Unicode MS" charset="0"/>
            </a:endParaRPr>
          </a:p>
          <a:p>
            <a:pPr>
              <a:buFont typeface="Arial" pitchFamily="34" charset="0"/>
              <a:buChar char="•"/>
              <a:defRPr/>
            </a:pPr>
            <a:r>
              <a:rPr lang="en-US" sz="2000" dirty="0" smtClean="0">
                <a:solidFill>
                  <a:schemeClr val="tx1"/>
                </a:solidFill>
                <a:latin typeface="+mj-lt"/>
                <a:ea typeface="+mn-ea"/>
                <a:cs typeface="Arial Unicode MS" charset="0"/>
              </a:rPr>
              <a:t> </a:t>
            </a:r>
            <a:r>
              <a:rPr lang="en-US" sz="2000" dirty="0" err="1" smtClean="0">
                <a:solidFill>
                  <a:schemeClr val="tx1"/>
                </a:solidFill>
                <a:latin typeface="+mj-lt"/>
                <a:ea typeface="+mn-ea"/>
                <a:cs typeface="Arial Unicode MS" charset="0"/>
              </a:rPr>
              <a:t>Activités</a:t>
            </a:r>
            <a:r>
              <a:rPr lang="en-US" sz="2000" dirty="0" smtClean="0">
                <a:solidFill>
                  <a:schemeClr val="tx1"/>
                </a:solidFill>
                <a:latin typeface="+mj-lt"/>
                <a:ea typeface="+mn-ea"/>
                <a:cs typeface="Arial Unicode MS" charset="0"/>
              </a:rPr>
              <a:t> de </a:t>
            </a:r>
            <a:r>
              <a:rPr lang="en-US" sz="2000" dirty="0" err="1" smtClean="0">
                <a:solidFill>
                  <a:schemeClr val="tx1"/>
                </a:solidFill>
                <a:latin typeface="+mj-lt"/>
                <a:ea typeface="+mn-ea"/>
                <a:cs typeface="Arial Unicode MS" charset="0"/>
              </a:rPr>
              <a:t>mise</a:t>
            </a:r>
            <a:r>
              <a:rPr lang="en-US" sz="2000" dirty="0" smtClean="0">
                <a:solidFill>
                  <a:schemeClr val="tx1"/>
                </a:solidFill>
                <a:latin typeface="+mj-lt"/>
                <a:ea typeface="+mn-ea"/>
                <a:cs typeface="Arial Unicode MS" charset="0"/>
              </a:rPr>
              <a:t> en </a:t>
            </a:r>
            <a:r>
              <a:rPr lang="en-US" sz="2000" dirty="0" err="1" smtClean="0">
                <a:solidFill>
                  <a:schemeClr val="tx1"/>
                </a:solidFill>
                <a:latin typeface="+mj-lt"/>
                <a:ea typeface="+mn-ea"/>
                <a:cs typeface="Arial Unicode MS" charset="0"/>
              </a:rPr>
              <a:t>réseau</a:t>
            </a:r>
            <a:r>
              <a:rPr lang="en-US" sz="2000" b="0" dirty="0" smtClean="0">
                <a:solidFill>
                  <a:schemeClr val="tx1"/>
                </a:solidFill>
                <a:latin typeface="+mj-lt"/>
                <a:ea typeface="+mn-ea"/>
                <a:cs typeface="Arial Unicode MS" charset="0"/>
              </a:rPr>
              <a:t>, </a:t>
            </a:r>
            <a:r>
              <a:rPr lang="en-US" sz="2000" b="0" dirty="0" err="1">
                <a:solidFill>
                  <a:schemeClr val="tx1"/>
                </a:solidFill>
                <a:latin typeface="+mj-lt"/>
                <a:ea typeface="+mn-ea"/>
                <a:cs typeface="Arial Unicode MS" charset="0"/>
              </a:rPr>
              <a:t>organisation</a:t>
            </a:r>
            <a:r>
              <a:rPr lang="en-US" sz="2000" b="0" dirty="0">
                <a:solidFill>
                  <a:schemeClr val="tx1"/>
                </a:solidFill>
                <a:latin typeface="+mj-lt"/>
                <a:ea typeface="+mn-ea"/>
                <a:cs typeface="Arial Unicode MS" charset="0"/>
              </a:rPr>
              <a:t> </a:t>
            </a:r>
            <a:r>
              <a:rPr lang="en-US" sz="2000" b="0" dirty="0" smtClean="0">
                <a:solidFill>
                  <a:schemeClr val="tx1"/>
                </a:solidFill>
                <a:latin typeface="+mj-lt"/>
                <a:ea typeface="+mn-ea"/>
                <a:cs typeface="Arial Unicode MS" charset="0"/>
              </a:rPr>
              <a:t>de workshops et conferences ;</a:t>
            </a:r>
            <a:endParaRPr lang="en-US" sz="2000" b="0" dirty="0">
              <a:solidFill>
                <a:schemeClr val="tx1"/>
              </a:solidFill>
              <a:latin typeface="+mj-lt"/>
              <a:ea typeface="+mn-ea"/>
              <a:cs typeface="Arial Unicode MS" charset="0"/>
            </a:endParaRPr>
          </a:p>
          <a:p>
            <a:pPr>
              <a:buFont typeface="Arial" pitchFamily="34" charset="0"/>
              <a:buChar char="•"/>
              <a:defRPr/>
            </a:pPr>
            <a:r>
              <a:rPr lang="en-US" sz="2000" b="0" dirty="0" smtClean="0">
                <a:solidFill>
                  <a:schemeClr val="tx1"/>
                </a:solidFill>
                <a:latin typeface="+mj-lt"/>
                <a:ea typeface="+mn-ea"/>
                <a:cs typeface="Arial Unicode MS" charset="0"/>
              </a:rPr>
              <a:t> Equipment de </a:t>
            </a:r>
            <a:r>
              <a:rPr lang="en-US" sz="2000" b="0" dirty="0" err="1" smtClean="0">
                <a:solidFill>
                  <a:schemeClr val="tx1"/>
                </a:solidFill>
                <a:latin typeface="+mj-lt"/>
                <a:ea typeface="+mn-ea"/>
                <a:cs typeface="Arial Unicode MS" charset="0"/>
              </a:rPr>
              <a:t>recherche</a:t>
            </a:r>
            <a:r>
              <a:rPr lang="en-US" sz="2000" b="0" dirty="0" smtClean="0">
                <a:solidFill>
                  <a:schemeClr val="tx1"/>
                </a:solidFill>
                <a:latin typeface="+mj-lt"/>
                <a:ea typeface="+mn-ea"/>
                <a:cs typeface="Arial Unicode MS" charset="0"/>
              </a:rPr>
              <a:t> pour les PME.</a:t>
            </a:r>
            <a:endParaRPr lang="en-US" sz="2000" b="0" dirty="0">
              <a:solidFill>
                <a:schemeClr val="tx1"/>
              </a:solidFill>
              <a:latin typeface="+mj-lt"/>
              <a:ea typeface="+mn-ea"/>
              <a:cs typeface="Arial Unicode MS" charset="0"/>
            </a:endParaRPr>
          </a:p>
          <a:p>
            <a:pPr marL="274638" indent="-273050" algn="ctr">
              <a:spcBef>
                <a:spcPts val="500"/>
              </a:spcBef>
              <a:buClrTx/>
              <a:buSzPct val="75000"/>
              <a:buFontTx/>
              <a:buNone/>
              <a:tabLst>
                <a:tab pos="1189038" algn="l"/>
                <a:tab pos="2103438" algn="l"/>
                <a:tab pos="3017838" algn="l"/>
                <a:tab pos="3932238" algn="l"/>
                <a:tab pos="4846638" algn="l"/>
                <a:tab pos="5761038" algn="l"/>
                <a:tab pos="6675438" algn="l"/>
                <a:tab pos="7589838" algn="l"/>
                <a:tab pos="8504238" algn="l"/>
                <a:tab pos="9418638" algn="l"/>
                <a:tab pos="10333038" algn="l"/>
              </a:tabLst>
              <a:defRPr/>
            </a:pPr>
            <a:endParaRPr lang="fr-FR" sz="2000" i="1" dirty="0">
              <a:solidFill>
                <a:srgbClr val="000000"/>
              </a:solidFill>
              <a:latin typeface="Cambria" pitchFamily="16" charset="0"/>
              <a:ea typeface="+mn-ea"/>
              <a:cs typeface="Arial Unicode MS" charset="0"/>
            </a:endParaRPr>
          </a:p>
        </p:txBody>
      </p:sp>
      <p:graphicFrame>
        <p:nvGraphicFramePr>
          <p:cNvPr id="16" name="Tableau 15"/>
          <p:cNvGraphicFramePr>
            <a:graphicFrameLocks noGrp="1"/>
          </p:cNvGraphicFramePr>
          <p:nvPr>
            <p:extLst>
              <p:ext uri="{D42A27DB-BD31-4B8C-83A1-F6EECF244321}">
                <p14:modId xmlns:p14="http://schemas.microsoft.com/office/powerpoint/2010/main" val="2389750193"/>
              </p:ext>
            </p:extLst>
          </p:nvPr>
        </p:nvGraphicFramePr>
        <p:xfrm>
          <a:off x="5724128" y="1844824"/>
          <a:ext cx="2808858" cy="4206239"/>
        </p:xfrm>
        <a:graphic>
          <a:graphicData uri="http://schemas.openxmlformats.org/drawingml/2006/table">
            <a:tbl>
              <a:tblPr firstRow="1" bandRow="1">
                <a:tableStyleId>{22838BEF-8BB2-4498-84A7-C5851F593DF1}</a:tableStyleId>
              </a:tblPr>
              <a:tblGrid>
                <a:gridCol w="1837569"/>
                <a:gridCol w="971289"/>
              </a:tblGrid>
              <a:tr h="351259">
                <a:tc gridSpan="2">
                  <a:txBody>
                    <a:bodyPr/>
                    <a:lstStyle/>
                    <a:p>
                      <a:pPr algn="ctr"/>
                      <a:r>
                        <a:rPr lang="fr-FR" b="0" dirty="0" smtClean="0"/>
                        <a:t>FUNDING </a:t>
                      </a:r>
                    </a:p>
                    <a:p>
                      <a:pPr algn="ctr"/>
                      <a:r>
                        <a:rPr lang="fr-FR" b="0" i="1" dirty="0" smtClean="0"/>
                        <a:t>(</a:t>
                      </a:r>
                      <a:r>
                        <a:rPr lang="fr-FR" b="0" i="1" dirty="0" err="1" smtClean="0"/>
                        <a:t>experienced</a:t>
                      </a:r>
                      <a:r>
                        <a:rPr lang="fr-FR" b="0" i="1" dirty="0" smtClean="0"/>
                        <a:t> </a:t>
                      </a:r>
                      <a:r>
                        <a:rPr lang="fr-FR" b="0" i="1" dirty="0" err="1" smtClean="0"/>
                        <a:t>researcher</a:t>
                      </a:r>
                      <a:r>
                        <a:rPr lang="fr-FR" b="0" i="1" dirty="0" smtClean="0"/>
                        <a:t>/ per</a:t>
                      </a:r>
                      <a:r>
                        <a:rPr lang="fr-FR" b="0" i="1" baseline="0" dirty="0" smtClean="0"/>
                        <a:t> </a:t>
                      </a:r>
                      <a:r>
                        <a:rPr lang="fr-FR" b="0" i="1" baseline="0" dirty="0" err="1" smtClean="0"/>
                        <a:t>year</a:t>
                      </a:r>
                      <a:r>
                        <a:rPr lang="fr-FR" b="0" i="1" dirty="0" smtClean="0"/>
                        <a:t>)</a:t>
                      </a:r>
                      <a:endParaRPr lang="fr-FR" b="0" i="1" dirty="0"/>
                    </a:p>
                  </a:txBody>
                  <a:tcPr/>
                </a:tc>
                <a:tc hMerge="1">
                  <a:txBody>
                    <a:bodyPr/>
                    <a:lstStyle/>
                    <a:p>
                      <a:endParaRPr lang="fr-FR" dirty="0"/>
                    </a:p>
                  </a:txBody>
                  <a:tcPr/>
                </a:tc>
              </a:tr>
              <a:tr h="219537">
                <a:tc>
                  <a:txBody>
                    <a:bodyPr/>
                    <a:lstStyle/>
                    <a:p>
                      <a:r>
                        <a:rPr lang="fr-FR" sz="1800" b="0" dirty="0" err="1" smtClean="0"/>
                        <a:t>stipend</a:t>
                      </a:r>
                      <a:endParaRPr lang="fr-FR" b="0" dirty="0"/>
                    </a:p>
                  </a:txBody>
                  <a:tcPr/>
                </a:tc>
                <a:tc>
                  <a:txBody>
                    <a:bodyPr/>
                    <a:lstStyle/>
                    <a:p>
                      <a:pPr algn="r"/>
                      <a:r>
                        <a:rPr lang="fr-FR" b="0" dirty="0" smtClean="0"/>
                        <a:t>28250</a:t>
                      </a:r>
                      <a:endParaRPr lang="fr-FR" b="0" dirty="0"/>
                    </a:p>
                  </a:txBody>
                  <a:tcPr/>
                </a:tc>
              </a:tr>
              <a:tr h="285398">
                <a:tc>
                  <a:txBody>
                    <a:bodyPr/>
                    <a:lstStyle/>
                    <a:p>
                      <a:r>
                        <a:rPr lang="fr-FR" sz="1800" dirty="0" err="1" smtClean="0"/>
                        <a:t>Mobility</a:t>
                      </a:r>
                      <a:r>
                        <a:rPr lang="fr-FR" sz="1800" dirty="0" smtClean="0"/>
                        <a:t> </a:t>
                      </a:r>
                      <a:r>
                        <a:rPr lang="fr-FR" sz="1800" dirty="0" err="1" smtClean="0"/>
                        <a:t>allowance</a:t>
                      </a:r>
                      <a:endParaRPr lang="fr-FR" dirty="0"/>
                    </a:p>
                  </a:txBody>
                  <a:tcPr/>
                </a:tc>
                <a:tc>
                  <a:txBody>
                    <a:bodyPr/>
                    <a:lstStyle/>
                    <a:p>
                      <a:pPr algn="r"/>
                      <a:r>
                        <a:rPr lang="fr-FR" dirty="0" smtClean="0"/>
                        <a:t>8400</a:t>
                      </a:r>
                      <a:endParaRPr lang="fr-FR" dirty="0"/>
                    </a:p>
                  </a:txBody>
                  <a:tcPr/>
                </a:tc>
              </a:tr>
              <a:tr h="285398">
                <a:tc>
                  <a:txBody>
                    <a:bodyPr/>
                    <a:lstStyle/>
                    <a:p>
                      <a:r>
                        <a:rPr lang="fr-FR" dirty="0" smtClean="0"/>
                        <a:t>Training </a:t>
                      </a:r>
                      <a:r>
                        <a:rPr lang="fr-FR" dirty="0" err="1" smtClean="0"/>
                        <a:t>expenses</a:t>
                      </a:r>
                      <a:endParaRPr lang="fr-FR" dirty="0"/>
                    </a:p>
                  </a:txBody>
                  <a:tcPr/>
                </a:tc>
                <a:tc>
                  <a:txBody>
                    <a:bodyPr/>
                    <a:lstStyle/>
                    <a:p>
                      <a:pPr algn="r"/>
                      <a:r>
                        <a:rPr lang="fr-FR" dirty="0" smtClean="0"/>
                        <a:t>21600</a:t>
                      </a:r>
                      <a:endParaRPr lang="fr-FR" dirty="0"/>
                    </a:p>
                  </a:txBody>
                  <a:tcPr/>
                </a:tc>
              </a:tr>
              <a:tr h="285398">
                <a:tc>
                  <a:txBody>
                    <a:bodyPr/>
                    <a:lstStyle/>
                    <a:p>
                      <a:r>
                        <a:rPr lang="fr-FR" dirty="0" smtClean="0"/>
                        <a:t>Management </a:t>
                      </a:r>
                      <a:r>
                        <a:rPr lang="fr-FR" dirty="0" err="1" smtClean="0"/>
                        <a:t>activities</a:t>
                      </a:r>
                      <a:endParaRPr lang="fr-FR" dirty="0"/>
                    </a:p>
                  </a:txBody>
                  <a:tcPr/>
                </a:tc>
                <a:tc>
                  <a:txBody>
                    <a:bodyPr/>
                    <a:lstStyle/>
                    <a:p>
                      <a:pPr algn="r"/>
                      <a:r>
                        <a:rPr lang="fr-FR" dirty="0" smtClean="0"/>
                        <a:t>4843</a:t>
                      </a:r>
                      <a:endParaRPr lang="fr-FR" dirty="0"/>
                    </a:p>
                  </a:txBody>
                  <a:tcPr/>
                </a:tc>
              </a:tr>
              <a:tr h="153676">
                <a:tc>
                  <a:txBody>
                    <a:bodyPr/>
                    <a:lstStyle/>
                    <a:p>
                      <a:r>
                        <a:rPr lang="fr-FR" dirty="0" err="1" smtClean="0"/>
                        <a:t>O</a:t>
                      </a:r>
                      <a:r>
                        <a:rPr lang="fr-FR" smtClean="0"/>
                        <a:t>verheads</a:t>
                      </a:r>
                      <a:endParaRPr lang="fr-FR" dirty="0"/>
                    </a:p>
                  </a:txBody>
                  <a:tcPr/>
                </a:tc>
                <a:tc>
                  <a:txBody>
                    <a:bodyPr/>
                    <a:lstStyle/>
                    <a:p>
                      <a:pPr algn="r"/>
                      <a:r>
                        <a:rPr lang="fr-FR" dirty="0" smtClean="0"/>
                        <a:t>5850</a:t>
                      </a:r>
                      <a:endParaRPr lang="fr-FR" dirty="0"/>
                    </a:p>
                  </a:txBody>
                  <a:tcPr/>
                </a:tc>
              </a:tr>
              <a:tr h="219537">
                <a:tc>
                  <a:txBody>
                    <a:bodyPr/>
                    <a:lstStyle/>
                    <a:p>
                      <a:r>
                        <a:rPr lang="fr-FR" b="1" dirty="0" smtClean="0"/>
                        <a:t>TOTAL</a:t>
                      </a:r>
                      <a:endParaRPr lang="fr-FR" b="1" dirty="0"/>
                    </a:p>
                  </a:txBody>
                  <a:tcPr/>
                </a:tc>
                <a:tc>
                  <a:txBody>
                    <a:bodyPr/>
                    <a:lstStyle/>
                    <a:p>
                      <a:pPr algn="r"/>
                      <a:r>
                        <a:rPr lang="fr-FR" b="1" dirty="0" smtClean="0"/>
                        <a:t>69193€</a:t>
                      </a:r>
                      <a:endParaRPr lang="fr-FR" b="1" dirty="0"/>
                    </a:p>
                  </a:txBody>
                  <a:tcPr/>
                </a:tc>
              </a:tr>
            </a:tbl>
          </a:graphicData>
        </a:graphic>
      </p:graphicFrame>
    </p:spTree>
    <p:extLst>
      <p:ext uri="{BB962C8B-B14F-4D97-AF65-F5344CB8AC3E}">
        <p14:creationId xmlns:p14="http://schemas.microsoft.com/office/powerpoint/2010/main" val="1507448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3. Je souhaiterais développer un projet de recherche collaboratif avec un ou plusieurs </a:t>
            </a:r>
          </a:p>
          <a:p>
            <a:pPr marL="0" indent="0">
              <a:buNone/>
            </a:pPr>
            <a:r>
              <a:rPr lang="fr-FR" sz="1400" dirty="0">
                <a:solidFill>
                  <a:srgbClr val="000000"/>
                </a:solidFill>
              </a:rPr>
              <a:t>partenaires socio-économiques </a:t>
            </a:r>
          </a:p>
          <a:p>
            <a:pPr>
              <a:buAutoNum type="arabicPeriod"/>
            </a:pPr>
            <a:endParaRPr lang="fr-FR" sz="1400" dirty="0"/>
          </a:p>
        </p:txBody>
      </p:sp>
      <p:sp>
        <p:nvSpPr>
          <p:cNvPr id="4" name="Titre 1"/>
          <p:cNvSpPr>
            <a:spLocks noGrp="1"/>
          </p:cNvSpPr>
          <p:nvPr>
            <p:ph type="title"/>
          </p:nvPr>
        </p:nvSpPr>
        <p:spPr>
          <a:xfrm>
            <a:off x="446856" y="629816"/>
            <a:ext cx="8229600" cy="1143000"/>
          </a:xfrm>
        </p:spPr>
        <p:txBody>
          <a:bodyPr/>
          <a:lstStyle/>
          <a:p>
            <a:r>
              <a:rPr lang="fr-FR" dirty="0" smtClean="0"/>
              <a:t>  Contrat de collaboration</a:t>
            </a:r>
            <a:br>
              <a:rPr lang="fr-FR" dirty="0" smtClean="0"/>
            </a:br>
            <a:endParaRPr lang="fr-FR" sz="1400" dirty="0">
              <a:solidFill>
                <a:srgbClr val="000000"/>
              </a:solidFill>
            </a:endParaRPr>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contenu 2"/>
          <p:cNvSpPr txBox="1">
            <a:spLocks/>
          </p:cNvSpPr>
          <p:nvPr/>
        </p:nvSpPr>
        <p:spPr>
          <a:xfrm>
            <a:off x="539552" y="1556792"/>
            <a:ext cx="8229600" cy="51845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000" dirty="0">
                <a:solidFill>
                  <a:srgbClr val="0070C0"/>
                </a:solidFill>
              </a:rPr>
              <a:t>Objet :</a:t>
            </a:r>
          </a:p>
          <a:p>
            <a:pPr marL="0" lvl="0" indent="0" algn="just">
              <a:buNone/>
            </a:pPr>
            <a:r>
              <a:rPr lang="fr-FR" sz="1400" dirty="0" smtClean="0"/>
              <a:t>- </a:t>
            </a:r>
            <a:r>
              <a:rPr lang="fr-FR" sz="1400" dirty="0"/>
              <a:t>S’initie autour d’une étude, d’un projet de recherche, avec volonté commune des parties de mener ensemble le projet, même si intérêts différents</a:t>
            </a:r>
          </a:p>
          <a:p>
            <a:pPr marL="0" lvl="0" indent="0" algn="just">
              <a:buNone/>
            </a:pPr>
            <a:r>
              <a:rPr lang="fr-FR" sz="1400" dirty="0"/>
              <a:t>- Mise en commun de moyens humains, matériels et financiers, en vue d’obtenir des résultats nouveaux enrichissants pour les partenaires et partagés équitablement</a:t>
            </a:r>
          </a:p>
          <a:p>
            <a:pPr marL="0" lvl="0" indent="0" algn="just">
              <a:buNone/>
            </a:pPr>
            <a:endParaRPr lang="fr-FR" sz="1000" dirty="0" smtClean="0">
              <a:solidFill>
                <a:srgbClr val="000000"/>
              </a:solidFill>
            </a:endParaRPr>
          </a:p>
          <a:p>
            <a:pPr lvl="0" algn="just"/>
            <a:r>
              <a:rPr lang="fr-FR" sz="2000" dirty="0" smtClean="0">
                <a:solidFill>
                  <a:srgbClr val="0070C0"/>
                </a:solidFill>
              </a:rPr>
              <a:t>Contextes de mise en place à l’université </a:t>
            </a:r>
            <a:r>
              <a:rPr lang="fr-FR" sz="2000" dirty="0">
                <a:solidFill>
                  <a:srgbClr val="0070C0"/>
                </a:solidFill>
              </a:rPr>
              <a:t>: </a:t>
            </a:r>
            <a:endParaRPr lang="fr-FR" sz="2000" dirty="0" smtClean="0">
              <a:solidFill>
                <a:srgbClr val="0070C0"/>
              </a:solidFill>
            </a:endParaRPr>
          </a:p>
          <a:p>
            <a:pPr marL="0" lvl="0" indent="0" algn="just">
              <a:buNone/>
            </a:pPr>
            <a:r>
              <a:rPr lang="fr-FR" sz="1400" dirty="0" smtClean="0"/>
              <a:t>- Collaboration </a:t>
            </a:r>
            <a:r>
              <a:rPr lang="fr-FR" sz="1400" dirty="0"/>
              <a:t>initiée entre l'Université et une entreprise (ou une association, collectivité...</a:t>
            </a:r>
            <a:r>
              <a:rPr lang="fr-FR" sz="1400" dirty="0" smtClean="0"/>
              <a:t>)</a:t>
            </a:r>
          </a:p>
          <a:p>
            <a:pPr marL="0" lvl="0" indent="0" algn="just">
              <a:buNone/>
            </a:pPr>
            <a:r>
              <a:rPr lang="fr-FR" sz="1400" dirty="0" smtClean="0"/>
              <a:t>- Collaboration </a:t>
            </a:r>
            <a:r>
              <a:rPr lang="fr-FR" sz="1400" dirty="0"/>
              <a:t>initiée suite à un appel à projet : Européen (PCRD), ANR, Région, </a:t>
            </a:r>
            <a:r>
              <a:rPr lang="fr-FR" sz="1400" dirty="0" smtClean="0"/>
              <a:t>FUI</a:t>
            </a:r>
          </a:p>
          <a:p>
            <a:pPr marL="0" indent="0" algn="just">
              <a:buNone/>
            </a:pPr>
            <a:r>
              <a:rPr lang="fr-FR" sz="1400" dirty="0" smtClean="0"/>
              <a:t>- CIFRE</a:t>
            </a:r>
            <a:endParaRPr lang="fr-FR" sz="1400" dirty="0"/>
          </a:p>
          <a:p>
            <a:pPr marL="0" lvl="0" indent="0" algn="just">
              <a:buNone/>
            </a:pPr>
            <a:endParaRPr lang="fr-FR" sz="1000" dirty="0" smtClean="0">
              <a:solidFill>
                <a:srgbClr val="000000"/>
              </a:solidFill>
            </a:endParaRPr>
          </a:p>
          <a:p>
            <a:pPr algn="just"/>
            <a:r>
              <a:rPr lang="fr-FR" sz="2000" dirty="0">
                <a:solidFill>
                  <a:srgbClr val="0070C0"/>
                </a:solidFill>
              </a:rPr>
              <a:t>Exemples : </a:t>
            </a:r>
            <a:r>
              <a:rPr lang="fr-FR" sz="1800" dirty="0" err="1"/>
              <a:t>Agglopolys</a:t>
            </a:r>
            <a:r>
              <a:rPr lang="fr-FR" sz="1800" dirty="0"/>
              <a:t>, </a:t>
            </a:r>
            <a:r>
              <a:rPr lang="fr-FR" sz="1800" dirty="0" smtClean="0"/>
              <a:t>Bel, CIFRE CG37</a:t>
            </a:r>
            <a:endParaRPr lang="fr-FR" sz="1800" dirty="0"/>
          </a:p>
          <a:p>
            <a:pPr marL="0" lvl="0" indent="0" algn="just">
              <a:buNone/>
            </a:pPr>
            <a:endParaRPr lang="fr-FR" sz="1000" dirty="0" smtClean="0">
              <a:solidFill>
                <a:srgbClr val="000000"/>
              </a:solidFill>
            </a:endParaRPr>
          </a:p>
          <a:p>
            <a:pPr algn="just"/>
            <a:r>
              <a:rPr lang="fr-FR" sz="2000" dirty="0" smtClean="0">
                <a:solidFill>
                  <a:srgbClr val="0070C0"/>
                </a:solidFill>
              </a:rPr>
              <a:t>Composition : </a:t>
            </a:r>
            <a:r>
              <a:rPr lang="fr-FR" sz="1800" dirty="0" smtClean="0"/>
              <a:t>objet </a:t>
            </a:r>
            <a:r>
              <a:rPr lang="fr-FR" sz="1800" dirty="0"/>
              <a:t>et domaine de la </a:t>
            </a:r>
            <a:r>
              <a:rPr lang="fr-FR" sz="1800" dirty="0" smtClean="0"/>
              <a:t>collaboration / moyens </a:t>
            </a:r>
            <a:r>
              <a:rPr lang="fr-FR" sz="1800" dirty="0"/>
              <a:t>mis en œuvre </a:t>
            </a:r>
            <a:r>
              <a:rPr lang="fr-FR" sz="1800" dirty="0" smtClean="0"/>
              <a:t>(humains, financiers, matériels) / organisation </a:t>
            </a:r>
            <a:r>
              <a:rPr lang="fr-FR" sz="1800" dirty="0"/>
              <a:t>pratique : suivi et </a:t>
            </a:r>
            <a:r>
              <a:rPr lang="fr-FR" sz="1800" dirty="0" err="1"/>
              <a:t>reporting</a:t>
            </a:r>
            <a:r>
              <a:rPr lang="fr-FR" sz="1800" dirty="0"/>
              <a:t>, gouvernance </a:t>
            </a:r>
            <a:r>
              <a:rPr lang="fr-FR" sz="1800" dirty="0" smtClean="0"/>
              <a:t>/ confidentialité et publication / propriété, protection et exploitation </a:t>
            </a:r>
            <a:r>
              <a:rPr lang="fr-FR" sz="1800" dirty="0"/>
              <a:t>des </a:t>
            </a:r>
            <a:r>
              <a:rPr lang="fr-FR" sz="1800" dirty="0" smtClean="0"/>
              <a:t>résultats</a:t>
            </a:r>
          </a:p>
          <a:p>
            <a:pPr algn="just"/>
            <a:endParaRPr lang="fr-FR" sz="1000" dirty="0"/>
          </a:p>
          <a:p>
            <a:pPr algn="just"/>
            <a:endParaRPr lang="fr-FR" sz="2000" dirty="0">
              <a:solidFill>
                <a:srgbClr val="0070C0"/>
              </a:solidFill>
            </a:endParaRPr>
          </a:p>
          <a:p>
            <a:pPr lvl="0" algn="just"/>
            <a:endParaRPr lang="fr-FR" sz="1800" dirty="0"/>
          </a:p>
          <a:p>
            <a:pPr algn="just"/>
            <a:endParaRPr lang="fr-FR" sz="2000" dirty="0" smtClean="0">
              <a:solidFill>
                <a:srgbClr val="0070C0"/>
              </a:solidFill>
            </a:endParaRPr>
          </a:p>
          <a:p>
            <a:pPr algn="just"/>
            <a:endParaRPr lang="fr-FR" sz="2000" dirty="0">
              <a:solidFill>
                <a:srgbClr val="0070C0"/>
              </a:solidFill>
            </a:endParaRPr>
          </a:p>
          <a:p>
            <a:pPr marL="0" lvl="0" indent="0" algn="just">
              <a:buNone/>
            </a:pPr>
            <a:endParaRPr lang="fr-FR" sz="1800" dirty="0">
              <a:solidFill>
                <a:srgbClr val="000000"/>
              </a:solidFill>
            </a:endParaRPr>
          </a:p>
        </p:txBody>
      </p:sp>
    </p:spTree>
    <p:extLst>
      <p:ext uri="{BB962C8B-B14F-4D97-AF65-F5344CB8AC3E}">
        <p14:creationId xmlns:p14="http://schemas.microsoft.com/office/powerpoint/2010/main" val="169386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a:solidFill>
                  <a:srgbClr val="000000"/>
                </a:solidFill>
              </a:rPr>
              <a:t>3. Je souhaiterais développer un projet de recherche collaboratif avec un ou plusieurs </a:t>
            </a:r>
          </a:p>
          <a:p>
            <a:pPr marL="0" indent="0">
              <a:buNone/>
            </a:pPr>
            <a:r>
              <a:rPr lang="fr-FR" sz="1400" dirty="0">
                <a:solidFill>
                  <a:srgbClr val="000000"/>
                </a:solidFill>
              </a:rPr>
              <a:t>partenaires socio-économiques </a:t>
            </a:r>
          </a:p>
          <a:p>
            <a:pPr>
              <a:buAutoNum type="arabicPeriod"/>
            </a:pPr>
            <a:endParaRPr lang="fr-FR" sz="1400" dirty="0"/>
          </a:p>
        </p:txBody>
      </p:sp>
      <p:sp>
        <p:nvSpPr>
          <p:cNvPr id="4" name="Titre 1"/>
          <p:cNvSpPr>
            <a:spLocks noGrp="1"/>
          </p:cNvSpPr>
          <p:nvPr>
            <p:ph type="title"/>
          </p:nvPr>
        </p:nvSpPr>
        <p:spPr>
          <a:xfrm>
            <a:off x="446856" y="629816"/>
            <a:ext cx="8229600" cy="1143000"/>
          </a:xfrm>
        </p:spPr>
        <p:txBody>
          <a:bodyPr/>
          <a:lstStyle/>
          <a:p>
            <a:r>
              <a:rPr lang="fr-FR" dirty="0" smtClean="0"/>
              <a:t>  Contrat de collaboration</a:t>
            </a:r>
            <a:br>
              <a:rPr lang="fr-FR" dirty="0" smtClean="0"/>
            </a:br>
            <a:endParaRPr lang="fr-FR" sz="1400" dirty="0">
              <a:solidFill>
                <a:srgbClr val="000000"/>
              </a:solidFill>
            </a:endParaRPr>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contenu 2"/>
          <p:cNvSpPr txBox="1">
            <a:spLocks/>
          </p:cNvSpPr>
          <p:nvPr/>
        </p:nvSpPr>
        <p:spPr>
          <a:xfrm>
            <a:off x="539552" y="1628800"/>
            <a:ext cx="8229600" cy="50405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70C0"/>
                </a:solidFill>
              </a:rPr>
              <a:t>Propriété des résultats : </a:t>
            </a:r>
            <a:r>
              <a:rPr lang="fr-FR" sz="1800" dirty="0"/>
              <a:t>principe = copropriété des résultats du partenariat, MAIS possibilité de céder les droits si le contexte s'y prête, moyennant le paiement du coût complet et/ou redevances</a:t>
            </a:r>
          </a:p>
          <a:p>
            <a:pPr lvl="0" algn="just"/>
            <a:endParaRPr lang="fr-FR" sz="1000" dirty="0"/>
          </a:p>
          <a:p>
            <a:pPr lvl="0" algn="just"/>
            <a:r>
              <a:rPr lang="fr-FR" sz="2000" dirty="0">
                <a:solidFill>
                  <a:srgbClr val="0070C0"/>
                </a:solidFill>
              </a:rPr>
              <a:t>Exploitation des résultats : </a:t>
            </a:r>
            <a:r>
              <a:rPr lang="fr-FR" sz="1800" dirty="0"/>
              <a:t>principe = retours financiers si exploitation commerciale (rare en SHS</a:t>
            </a:r>
            <a:r>
              <a:rPr lang="fr-FR" sz="1800" dirty="0" smtClean="0"/>
              <a:t>)</a:t>
            </a:r>
            <a:endParaRPr lang="fr-FR" sz="1000" dirty="0"/>
          </a:p>
          <a:p>
            <a:pPr algn="just"/>
            <a:endParaRPr lang="fr-FR" sz="1000" dirty="0"/>
          </a:p>
          <a:p>
            <a:r>
              <a:rPr lang="fr-FR" sz="2000" dirty="0" smtClean="0">
                <a:solidFill>
                  <a:srgbClr val="0070C0"/>
                </a:solidFill>
              </a:rPr>
              <a:t>Intérêts par rapport à un dépôt sur AAP : </a:t>
            </a:r>
          </a:p>
          <a:p>
            <a:pPr marL="0" indent="0">
              <a:buNone/>
            </a:pPr>
            <a:r>
              <a:rPr lang="fr-FR" sz="1400" dirty="0" smtClean="0"/>
              <a:t>- pas </a:t>
            </a:r>
            <a:r>
              <a:rPr lang="fr-FR" sz="1400" dirty="0"/>
              <a:t>de notion de </a:t>
            </a:r>
            <a:r>
              <a:rPr lang="fr-FR" sz="1400" dirty="0" smtClean="0"/>
              <a:t>sélection</a:t>
            </a:r>
          </a:p>
          <a:p>
            <a:pPr marL="0" indent="0">
              <a:buNone/>
            </a:pPr>
            <a:r>
              <a:rPr lang="fr-FR" sz="1400" dirty="0" smtClean="0"/>
              <a:t>- pas  </a:t>
            </a:r>
            <a:r>
              <a:rPr lang="fr-FR" sz="1400" dirty="0"/>
              <a:t>de rapport financier à produire à la fin (on ne s’engage que sur des livrables et jalons, le partenaire n’a pas à savoir de quelle manière on dépense l’argent) </a:t>
            </a:r>
            <a:endParaRPr lang="fr-FR" sz="1400" dirty="0" smtClean="0"/>
          </a:p>
          <a:p>
            <a:pPr marL="0" indent="0">
              <a:buNone/>
            </a:pPr>
            <a:r>
              <a:rPr lang="fr-FR" sz="1400" dirty="0" smtClean="0"/>
              <a:t>- si </a:t>
            </a:r>
            <a:r>
              <a:rPr lang="fr-FR" sz="1400" dirty="0"/>
              <a:t>calculs de coûts au « coût complet », la somme correspondant à la valorisation du temps des enseignants-chercheurs constitue une sorte de « marge » qui reste au laboratoire</a:t>
            </a:r>
          </a:p>
          <a:p>
            <a:pPr lvl="1"/>
            <a:endParaRPr lang="fr-FR" sz="1000" dirty="0">
              <a:solidFill>
                <a:srgbClr val="0070C0"/>
              </a:solidFill>
            </a:endParaRPr>
          </a:p>
          <a:p>
            <a:pPr algn="just"/>
            <a:r>
              <a:rPr lang="fr-FR" sz="2000" dirty="0">
                <a:solidFill>
                  <a:srgbClr val="0070C0"/>
                </a:solidFill>
              </a:rPr>
              <a:t>Attention quand même</a:t>
            </a:r>
            <a:r>
              <a:rPr lang="fr-FR" sz="2000" dirty="0" smtClean="0">
                <a:solidFill>
                  <a:srgbClr val="0070C0"/>
                </a:solidFill>
              </a:rPr>
              <a:t>… :</a:t>
            </a:r>
          </a:p>
          <a:p>
            <a:pPr marL="0" indent="0" algn="just">
              <a:buNone/>
            </a:pPr>
            <a:r>
              <a:rPr lang="fr-FR" sz="1400" dirty="0" smtClean="0"/>
              <a:t>- à </a:t>
            </a:r>
            <a:r>
              <a:rPr lang="fr-FR" sz="1400" dirty="0"/>
              <a:t>ne pas faire que ça : ce n’est pas ce qui est le plus valorisé dans les évaluations scientifiques des chercheurs/laboratoires ! </a:t>
            </a:r>
            <a:endParaRPr lang="fr-FR" sz="1400" dirty="0" smtClean="0"/>
          </a:p>
          <a:p>
            <a:pPr marL="0" indent="0" algn="just">
              <a:buNone/>
            </a:pPr>
            <a:r>
              <a:rPr lang="fr-FR" sz="1400" dirty="0" smtClean="0"/>
              <a:t>- le SPVC doit impérativement être mobilisé pour la rédaction de ces contrats</a:t>
            </a:r>
          </a:p>
          <a:p>
            <a:pPr marL="0" indent="0" algn="just">
              <a:buNone/>
            </a:pPr>
            <a:r>
              <a:rPr lang="fr-FR" sz="1400" dirty="0" smtClean="0"/>
              <a:t>- en termes de calculs de coûts, ne pas oublier les 15% de frais de gestion </a:t>
            </a:r>
            <a:endParaRPr lang="fr-FR" sz="1400" dirty="0"/>
          </a:p>
          <a:p>
            <a:pPr lvl="0" algn="just"/>
            <a:endParaRPr lang="fr-FR" sz="1000" dirty="0" smtClean="0"/>
          </a:p>
          <a:p>
            <a:pPr algn="just"/>
            <a:endParaRPr lang="fr-FR" sz="2000" dirty="0">
              <a:solidFill>
                <a:srgbClr val="0070C0"/>
              </a:solidFill>
            </a:endParaRPr>
          </a:p>
          <a:p>
            <a:pPr lvl="0" algn="just"/>
            <a:endParaRPr lang="fr-FR" sz="1800" dirty="0"/>
          </a:p>
          <a:p>
            <a:pPr algn="just"/>
            <a:endParaRPr lang="fr-FR" sz="2000" dirty="0" smtClean="0">
              <a:solidFill>
                <a:srgbClr val="0070C0"/>
              </a:solidFill>
            </a:endParaRPr>
          </a:p>
          <a:p>
            <a:pPr algn="just"/>
            <a:endParaRPr lang="fr-FR" sz="2000" dirty="0">
              <a:solidFill>
                <a:srgbClr val="0070C0"/>
              </a:solidFill>
            </a:endParaRPr>
          </a:p>
          <a:p>
            <a:pPr marL="0" lvl="0" indent="0" algn="just">
              <a:buNone/>
            </a:pPr>
            <a:endParaRPr lang="fr-FR" sz="1800" dirty="0">
              <a:solidFill>
                <a:srgbClr val="000000"/>
              </a:solidFill>
            </a:endParaRPr>
          </a:p>
        </p:txBody>
      </p:sp>
    </p:spTree>
    <p:extLst>
      <p:ext uri="{BB962C8B-B14F-4D97-AF65-F5344CB8AC3E}">
        <p14:creationId xmlns:p14="http://schemas.microsoft.com/office/powerpoint/2010/main" val="1177533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a:solidFill>
                  <a:schemeClr val="accent6">
                    <a:lumMod val="75000"/>
                  </a:schemeClr>
                </a:solidFill>
              </a:rPr>
              <a:t>Partie 1 - Présentation des différents types de financements </a:t>
            </a:r>
            <a:r>
              <a:rPr lang="fr-FR" sz="2000" dirty="0" smtClean="0">
                <a:solidFill>
                  <a:schemeClr val="accent6">
                    <a:lumMod val="75000"/>
                  </a:schemeClr>
                </a:solidFill>
              </a:rPr>
              <a:t>:</a:t>
            </a:r>
          </a:p>
          <a:p>
            <a:pPr marL="0" indent="0" algn="ctr">
              <a:buNone/>
            </a:pPr>
            <a:endParaRPr lang="fr-FR" sz="2000" dirty="0">
              <a:solidFill>
                <a:schemeClr val="accent6">
                  <a:lumMod val="75000"/>
                </a:schemeClr>
              </a:solidFill>
            </a:endParaRPr>
          </a:p>
          <a:p>
            <a:pPr marL="0" indent="0">
              <a:buNone/>
            </a:pPr>
            <a:r>
              <a:rPr lang="fr-FR" sz="1400" dirty="0" smtClean="0"/>
              <a:t>1. Je </a:t>
            </a:r>
            <a:r>
              <a:rPr lang="fr-FR" sz="1400" dirty="0"/>
              <a:t>souhaiterais développer un projet de recherche individuel </a:t>
            </a:r>
          </a:p>
          <a:p>
            <a:pPr>
              <a:buFontTx/>
              <a:buAutoNum type="arabicPeriod"/>
            </a:pPr>
            <a:endParaRPr lang="fr-FR" sz="1400" dirty="0"/>
          </a:p>
          <a:p>
            <a:pPr marL="0" indent="0">
              <a:buNone/>
            </a:pPr>
            <a:r>
              <a:rPr lang="fr-FR" sz="1400" dirty="0">
                <a:solidFill>
                  <a:srgbClr val="000000"/>
                </a:solidFill>
              </a:rPr>
              <a:t>2. Je souhaiterais développer un projet collaboratif avec un ou plusieurs laboratoires publics et/ou privés</a:t>
            </a:r>
          </a:p>
          <a:p>
            <a:pPr>
              <a:buFontTx/>
              <a:buChar char="-"/>
            </a:pPr>
            <a:endParaRPr lang="fr-FR" sz="1400" dirty="0"/>
          </a:p>
          <a:p>
            <a:pPr marL="0" indent="0">
              <a:buNone/>
            </a:pPr>
            <a:r>
              <a:rPr lang="fr-FR" sz="1400" dirty="0">
                <a:solidFill>
                  <a:srgbClr val="000000"/>
                </a:solidFill>
              </a:rPr>
              <a:t>3. Je souhaiterais développer un projet de recherche collaboratif avec un ou plusieurs partenaires socio-économiques </a:t>
            </a:r>
          </a:p>
          <a:p>
            <a:pPr>
              <a:buFontTx/>
              <a:buChar char="-"/>
            </a:pPr>
            <a:endParaRPr lang="fr-FR" sz="1400" dirty="0"/>
          </a:p>
          <a:p>
            <a:pPr marL="0" indent="0">
              <a:buNone/>
            </a:pPr>
            <a:r>
              <a:rPr lang="fr-FR" sz="1400" dirty="0">
                <a:solidFill>
                  <a:srgbClr val="558ED5"/>
                </a:solidFill>
              </a:rPr>
              <a:t>4. Je suis sollicité pour vendre mon expertise à un partenaire socio-économique</a:t>
            </a:r>
          </a:p>
          <a:p>
            <a:pPr marL="0" indent="0">
              <a:buNone/>
            </a:pPr>
            <a:endParaRPr lang="fr-FR" sz="1400" dirty="0"/>
          </a:p>
          <a:p>
            <a:pPr marL="0" indent="0">
              <a:buNone/>
            </a:pPr>
            <a:r>
              <a:rPr lang="fr-FR" sz="1400" dirty="0"/>
              <a:t>5. Je souhaiterais utiliser des infrastructures de recherche (numérisation, </a:t>
            </a:r>
          </a:p>
          <a:p>
            <a:pPr marL="0" indent="0">
              <a:buNone/>
            </a:pPr>
            <a:r>
              <a:rPr lang="fr-FR" sz="1400" dirty="0"/>
              <a:t>partage de données, etc.)</a:t>
            </a:r>
          </a:p>
          <a:p>
            <a:pPr>
              <a:buFontTx/>
              <a:buChar char="-"/>
            </a:pPr>
            <a:endParaRPr lang="fr-FR" sz="1400" dirty="0"/>
          </a:p>
          <a:p>
            <a:pPr marL="0" indent="0">
              <a:buNone/>
            </a:pPr>
            <a:r>
              <a:rPr lang="fr-FR" sz="1400" dirty="0" smtClean="0"/>
              <a:t>6. J’aimerais constituer un réseau autour de mes projets de recherche</a:t>
            </a:r>
          </a:p>
          <a:p>
            <a:pPr>
              <a:buFontTx/>
              <a:buChar char="-"/>
            </a:pPr>
            <a:endParaRPr lang="fr-FR" sz="1400" dirty="0" smtClean="0"/>
          </a:p>
          <a:p>
            <a:pPr marL="0" indent="0">
              <a:buNone/>
            </a:pPr>
            <a:r>
              <a:rPr lang="fr-FR" sz="1400" dirty="0" smtClean="0"/>
              <a:t>7</a:t>
            </a:r>
            <a:r>
              <a:rPr lang="fr-FR" sz="1400" dirty="0"/>
              <a:t>. Je souhaiterais développer un projet de mobilité entrante ou sortante</a:t>
            </a: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3201654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720080"/>
          </a:xfrm>
        </p:spPr>
        <p:txBody>
          <a:bodyPr>
            <a:normAutofit/>
          </a:bodyPr>
          <a:lstStyle/>
          <a:p>
            <a:pPr marL="0" indent="0">
              <a:buNone/>
            </a:pPr>
            <a:r>
              <a:rPr lang="fr-FR" sz="1400" dirty="0" smtClean="0">
                <a:solidFill>
                  <a:srgbClr val="000000"/>
                </a:solidFill>
              </a:rPr>
              <a:t>4. Je </a:t>
            </a:r>
            <a:r>
              <a:rPr lang="fr-FR" sz="1400" dirty="0">
                <a:solidFill>
                  <a:srgbClr val="000000"/>
                </a:solidFill>
              </a:rPr>
              <a:t>suis sollicité pour vendre mon expertise à un partenaire socio-</a:t>
            </a:r>
            <a:r>
              <a:rPr lang="fr-FR" sz="1400" dirty="0" smtClean="0">
                <a:solidFill>
                  <a:srgbClr val="000000"/>
                </a:solidFill>
              </a:rPr>
              <a:t>économique</a:t>
            </a:r>
          </a:p>
          <a:p>
            <a:pPr marL="0" indent="0">
              <a:buNone/>
            </a:pPr>
            <a:endParaRPr lang="fr-FR" sz="1400" dirty="0">
              <a:solidFill>
                <a:srgbClr val="558ED5"/>
              </a:solidFill>
            </a:endParaRPr>
          </a:p>
          <a:p>
            <a:pPr>
              <a:buAutoNum type="arabicPeriod"/>
            </a:pPr>
            <a:endParaRPr lang="fr-FR" sz="1400" dirty="0"/>
          </a:p>
        </p:txBody>
      </p:sp>
      <p:sp>
        <p:nvSpPr>
          <p:cNvPr id="4" name="Titre 1"/>
          <p:cNvSpPr>
            <a:spLocks noGrp="1"/>
          </p:cNvSpPr>
          <p:nvPr>
            <p:ph type="title"/>
          </p:nvPr>
        </p:nvSpPr>
        <p:spPr>
          <a:xfrm>
            <a:off x="446856" y="629816"/>
            <a:ext cx="8229600" cy="1143000"/>
          </a:xfrm>
        </p:spPr>
        <p:txBody>
          <a:bodyPr/>
          <a:lstStyle/>
          <a:p>
            <a:r>
              <a:rPr lang="fr-FR" dirty="0" smtClean="0"/>
              <a:t>  Contrat de prestation</a:t>
            </a:r>
            <a:br>
              <a:rPr lang="fr-FR" dirty="0" smtClean="0"/>
            </a:br>
            <a:endParaRPr lang="fr-FR" sz="1400" dirty="0">
              <a:solidFill>
                <a:srgbClr val="000000"/>
              </a:solidFill>
            </a:endParaRPr>
          </a:p>
        </p:txBody>
      </p:sp>
      <p:sp>
        <p:nvSpPr>
          <p:cNvPr id="7" name="Rectangle 6"/>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contenu 2"/>
          <p:cNvSpPr txBox="1">
            <a:spLocks/>
          </p:cNvSpPr>
          <p:nvPr/>
        </p:nvSpPr>
        <p:spPr>
          <a:xfrm>
            <a:off x="539552" y="1556792"/>
            <a:ext cx="8229600" cy="51845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000" dirty="0">
                <a:solidFill>
                  <a:srgbClr val="0070C0"/>
                </a:solidFill>
              </a:rPr>
              <a:t>Objet </a:t>
            </a:r>
            <a:r>
              <a:rPr lang="fr-FR" sz="2000" dirty="0" smtClean="0">
                <a:solidFill>
                  <a:srgbClr val="0070C0"/>
                </a:solidFill>
              </a:rPr>
              <a:t>: </a:t>
            </a:r>
            <a:r>
              <a:rPr lang="fr-FR" sz="1800" dirty="0"/>
              <a:t>opérations effectuées par une partie, consistant à rendre un service individualisé à une autre partie, en mettant notamment en œuvre, un procédé technique déjà conçu et </a:t>
            </a:r>
            <a:r>
              <a:rPr lang="fr-FR" sz="1800" dirty="0" smtClean="0"/>
              <a:t>éprouvé (pas d’apport inventif), </a:t>
            </a:r>
            <a:r>
              <a:rPr lang="fr-FR" sz="1800" dirty="0"/>
              <a:t>afin d’obtenir un résultat </a:t>
            </a:r>
            <a:r>
              <a:rPr lang="fr-FR" sz="1800" dirty="0" smtClean="0"/>
              <a:t>prédéfini.</a:t>
            </a:r>
          </a:p>
          <a:p>
            <a:pPr marL="0" lvl="0" indent="0" algn="just">
              <a:buNone/>
            </a:pPr>
            <a:endParaRPr lang="fr-FR" sz="1000" dirty="0" smtClean="0"/>
          </a:p>
          <a:p>
            <a:pPr algn="just"/>
            <a:r>
              <a:rPr lang="fr-FR" sz="2000" dirty="0" smtClean="0">
                <a:solidFill>
                  <a:srgbClr val="0070C0"/>
                </a:solidFill>
              </a:rPr>
              <a:t>Composition : </a:t>
            </a:r>
            <a:r>
              <a:rPr lang="fr-FR" sz="1800" dirty="0" smtClean="0"/>
              <a:t>objet et domaine de la collaboration / organisation pratique : qui? quoi? Dans quels délais? / confidentialité / publication / propriété des résultats</a:t>
            </a:r>
          </a:p>
          <a:p>
            <a:pPr algn="just"/>
            <a:endParaRPr lang="fr-FR" sz="1000" dirty="0" smtClean="0"/>
          </a:p>
          <a:p>
            <a:r>
              <a:rPr lang="fr-FR" sz="2000" dirty="0">
                <a:solidFill>
                  <a:srgbClr val="0070C0"/>
                </a:solidFill>
              </a:rPr>
              <a:t>Propriété des résultats : </a:t>
            </a:r>
            <a:r>
              <a:rPr lang="fr-FR" sz="1800" dirty="0"/>
              <a:t>au donneur d'ordre moyennant le paiement du coût complet (</a:t>
            </a:r>
            <a:r>
              <a:rPr lang="fr-FR" sz="1800" dirty="0" err="1"/>
              <a:t>cf</a:t>
            </a:r>
            <a:r>
              <a:rPr lang="fr-FR" sz="1800" dirty="0"/>
              <a:t> droit de la concurrence)</a:t>
            </a:r>
          </a:p>
          <a:p>
            <a:pPr lvl="0" algn="just"/>
            <a:endParaRPr lang="fr-FR" sz="1100" dirty="0"/>
          </a:p>
          <a:p>
            <a:r>
              <a:rPr lang="fr-FR" sz="2000" dirty="0">
                <a:solidFill>
                  <a:srgbClr val="0070C0"/>
                </a:solidFill>
              </a:rPr>
              <a:t>Intérêts : </a:t>
            </a:r>
          </a:p>
          <a:p>
            <a:pPr marL="0" lvl="0" indent="0" algn="just">
              <a:lnSpc>
                <a:spcPct val="115000"/>
              </a:lnSpc>
              <a:spcBef>
                <a:spcPts val="0"/>
              </a:spcBef>
              <a:buNone/>
            </a:pPr>
            <a:r>
              <a:rPr lang="fr-FR" sz="1400" dirty="0"/>
              <a:t>- faire bénéficier le monde socio-économique de son savoir-faire </a:t>
            </a:r>
          </a:p>
          <a:p>
            <a:pPr marL="0" lvl="0" indent="0" algn="just">
              <a:lnSpc>
                <a:spcPct val="115000"/>
              </a:lnSpc>
              <a:spcBef>
                <a:spcPts val="0"/>
              </a:spcBef>
              <a:buNone/>
            </a:pPr>
            <a:r>
              <a:rPr lang="fr-FR" sz="1400" dirty="0"/>
              <a:t>- source de revenus et de financement</a:t>
            </a:r>
          </a:p>
          <a:p>
            <a:pPr marL="0" lvl="0" indent="0" algn="just">
              <a:lnSpc>
                <a:spcPct val="115000"/>
              </a:lnSpc>
              <a:spcBef>
                <a:spcPts val="0"/>
              </a:spcBef>
              <a:buNone/>
            </a:pPr>
            <a:r>
              <a:rPr lang="fr-FR" sz="1400" dirty="0"/>
              <a:t>- favoriser les contacts avec les industriels et contribuer à faire aboutir à des relations plus durables entre public et privé, comme des collaborations de recherche</a:t>
            </a:r>
          </a:p>
          <a:p>
            <a:pPr algn="just"/>
            <a:endParaRPr lang="fr-FR" sz="1800" dirty="0" smtClean="0"/>
          </a:p>
          <a:p>
            <a:pPr marL="0" lvl="0" indent="0" algn="just">
              <a:buNone/>
            </a:pPr>
            <a:endParaRPr lang="fr-FR" sz="1800" dirty="0"/>
          </a:p>
          <a:p>
            <a:pPr algn="just"/>
            <a:endParaRPr lang="fr-FR" sz="2000" dirty="0" smtClean="0">
              <a:solidFill>
                <a:srgbClr val="0070C0"/>
              </a:solidFill>
            </a:endParaRPr>
          </a:p>
          <a:p>
            <a:pPr algn="just"/>
            <a:endParaRPr lang="fr-FR" sz="2000" dirty="0">
              <a:solidFill>
                <a:srgbClr val="0070C0"/>
              </a:solidFill>
            </a:endParaRPr>
          </a:p>
          <a:p>
            <a:pPr marL="0" lvl="0" indent="0" algn="just">
              <a:buNone/>
            </a:pPr>
            <a:endParaRPr lang="fr-FR" sz="1800" dirty="0">
              <a:solidFill>
                <a:srgbClr val="000000"/>
              </a:solidFill>
            </a:endParaRPr>
          </a:p>
        </p:txBody>
      </p:sp>
    </p:spTree>
    <p:extLst>
      <p:ext uri="{BB962C8B-B14F-4D97-AF65-F5344CB8AC3E}">
        <p14:creationId xmlns:p14="http://schemas.microsoft.com/office/powerpoint/2010/main" val="3581352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t>Programme :</a:t>
            </a:r>
          </a:p>
          <a:p>
            <a:pPr marL="0" indent="0">
              <a:buNone/>
            </a:pPr>
            <a:endParaRPr lang="fr-FR" sz="1400" dirty="0" smtClean="0"/>
          </a:p>
          <a:p>
            <a:pPr marL="0" indent="0">
              <a:buNone/>
            </a:pPr>
            <a:r>
              <a:rPr lang="fr-FR" sz="2000" dirty="0" smtClean="0"/>
              <a:t>9h : accueil café</a:t>
            </a:r>
            <a:endParaRPr lang="fr-FR" sz="2000" dirty="0"/>
          </a:p>
          <a:p>
            <a:pPr marL="0" indent="0">
              <a:buNone/>
            </a:pPr>
            <a:endParaRPr lang="fr-FR" sz="1400" dirty="0" smtClean="0"/>
          </a:p>
          <a:p>
            <a:pPr marL="0" indent="0">
              <a:buNone/>
            </a:pPr>
            <a:r>
              <a:rPr lang="fr-FR" sz="2000" dirty="0" smtClean="0"/>
              <a:t>9h30 : </a:t>
            </a:r>
            <a:r>
              <a:rPr lang="fr-FR" sz="2000" dirty="0" smtClean="0">
                <a:solidFill>
                  <a:schemeClr val="accent6">
                    <a:lumMod val="75000"/>
                  </a:schemeClr>
                </a:solidFill>
              </a:rPr>
              <a:t>Partie 1 - Présentation des différents types de financements</a:t>
            </a:r>
          </a:p>
          <a:p>
            <a:pPr marL="0" indent="0">
              <a:buNone/>
            </a:pPr>
            <a:r>
              <a:rPr lang="fr-FR" sz="2000" dirty="0" smtClean="0">
                <a:solidFill>
                  <a:srgbClr val="558ED5"/>
                </a:solidFill>
              </a:rPr>
              <a:t>11h00 : pause</a:t>
            </a:r>
          </a:p>
          <a:p>
            <a:pPr marL="0" indent="0">
              <a:buNone/>
            </a:pPr>
            <a:r>
              <a:rPr lang="fr-FR" sz="2000" dirty="0" smtClean="0"/>
              <a:t>11h45 : </a:t>
            </a:r>
            <a:r>
              <a:rPr lang="fr-FR" sz="2000" dirty="0">
                <a:solidFill>
                  <a:schemeClr val="accent6">
                    <a:lumMod val="75000"/>
                  </a:schemeClr>
                </a:solidFill>
              </a:rPr>
              <a:t>Partie 1 - Présentation des différents types de </a:t>
            </a:r>
            <a:r>
              <a:rPr lang="fr-FR" sz="2000" dirty="0" smtClean="0">
                <a:solidFill>
                  <a:schemeClr val="accent6">
                    <a:lumMod val="75000"/>
                  </a:schemeClr>
                </a:solidFill>
              </a:rPr>
              <a:t>financements </a:t>
            </a:r>
            <a:r>
              <a:rPr lang="fr-FR" sz="2000" dirty="0" smtClean="0"/>
              <a:t>(suite et fin)</a:t>
            </a:r>
          </a:p>
          <a:p>
            <a:pPr marL="0" indent="0">
              <a:buNone/>
            </a:pPr>
            <a:endParaRPr lang="fr-FR" sz="1400" dirty="0" smtClean="0"/>
          </a:p>
          <a:p>
            <a:pPr marL="0" indent="0">
              <a:buNone/>
            </a:pPr>
            <a:r>
              <a:rPr lang="fr-FR" sz="2000" dirty="0" smtClean="0"/>
              <a:t>12h30 : repas</a:t>
            </a:r>
          </a:p>
          <a:p>
            <a:pPr marL="0" indent="0">
              <a:buNone/>
            </a:pPr>
            <a:endParaRPr lang="fr-FR" sz="1400" dirty="0"/>
          </a:p>
          <a:p>
            <a:pPr marL="0" indent="0">
              <a:buNone/>
            </a:pPr>
            <a:r>
              <a:rPr lang="fr-FR" sz="2000" dirty="0"/>
              <a:t>14h30 : </a:t>
            </a:r>
            <a:r>
              <a:rPr lang="fr-FR" sz="2000" dirty="0">
                <a:solidFill>
                  <a:srgbClr val="E46C0A"/>
                </a:solidFill>
              </a:rPr>
              <a:t>Partie 2 - Conseils et outils pour le montage de projet </a:t>
            </a:r>
          </a:p>
          <a:p>
            <a:pPr marL="0" indent="0">
              <a:buNone/>
            </a:pPr>
            <a:r>
              <a:rPr lang="fr-FR" sz="2000" dirty="0" smtClean="0"/>
              <a:t>15h30 </a:t>
            </a:r>
            <a:r>
              <a:rPr lang="fr-FR" sz="2000" dirty="0"/>
              <a:t>: pause</a:t>
            </a:r>
          </a:p>
          <a:p>
            <a:pPr marL="0" indent="0">
              <a:buNone/>
            </a:pPr>
            <a:endParaRPr lang="fr-FR" sz="1400" dirty="0"/>
          </a:p>
          <a:p>
            <a:pPr marL="0" indent="0">
              <a:buNone/>
            </a:pPr>
            <a:r>
              <a:rPr lang="fr-FR" sz="2000" dirty="0"/>
              <a:t>15h45 : </a:t>
            </a:r>
            <a:r>
              <a:rPr lang="fr-FR" sz="2000" dirty="0">
                <a:solidFill>
                  <a:srgbClr val="E46C0A"/>
                </a:solidFill>
              </a:rPr>
              <a:t>Partie 3 - Ateliers</a:t>
            </a:r>
            <a:endParaRPr lang="fr-FR" sz="1600" dirty="0">
              <a:solidFill>
                <a:srgbClr val="E46C0A"/>
              </a:solidFill>
            </a:endParaRPr>
          </a:p>
          <a:p>
            <a:pPr marL="0" indent="0">
              <a:buNone/>
            </a:pPr>
            <a:endParaRPr lang="fr-FR" sz="1400" dirty="0" smtClean="0"/>
          </a:p>
          <a:p>
            <a:pPr marL="0" indent="0">
              <a:buNone/>
            </a:pPr>
            <a:r>
              <a:rPr lang="fr-FR" sz="2000" dirty="0"/>
              <a:t>17h30 : fin du séminaire</a:t>
            </a:r>
          </a:p>
          <a:p>
            <a:pPr marL="457200" indent="-457200">
              <a:buAutoNum type="arabicPeriod"/>
            </a:pPr>
            <a:endParaRPr lang="fr-FR" sz="2000" dirty="0"/>
          </a:p>
        </p:txBody>
      </p:sp>
    </p:spTree>
    <p:extLst>
      <p:ext uri="{BB962C8B-B14F-4D97-AF65-F5344CB8AC3E}">
        <p14:creationId xmlns:p14="http://schemas.microsoft.com/office/powerpoint/2010/main" val="2710082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t>Programme :</a:t>
            </a:r>
          </a:p>
          <a:p>
            <a:pPr marL="0" indent="0">
              <a:buNone/>
            </a:pPr>
            <a:endParaRPr lang="fr-FR" sz="1400" dirty="0" smtClean="0"/>
          </a:p>
          <a:p>
            <a:pPr marL="0" indent="0">
              <a:buNone/>
            </a:pPr>
            <a:r>
              <a:rPr lang="fr-FR" sz="2000" dirty="0" smtClean="0"/>
              <a:t>9h : accueil café</a:t>
            </a:r>
            <a:endParaRPr lang="fr-FR" sz="2000" dirty="0"/>
          </a:p>
          <a:p>
            <a:pPr marL="0" indent="0">
              <a:buNone/>
            </a:pPr>
            <a:endParaRPr lang="fr-FR" sz="1400" dirty="0" smtClean="0"/>
          </a:p>
          <a:p>
            <a:pPr marL="0" indent="0">
              <a:buNone/>
            </a:pPr>
            <a:r>
              <a:rPr lang="fr-FR" sz="2000" dirty="0" smtClean="0"/>
              <a:t>9h30 : </a:t>
            </a:r>
            <a:r>
              <a:rPr lang="fr-FR" sz="2000" dirty="0" smtClean="0">
                <a:solidFill>
                  <a:schemeClr val="accent6">
                    <a:lumMod val="75000"/>
                  </a:schemeClr>
                </a:solidFill>
              </a:rPr>
              <a:t>Partie 1 - Présentation des différents types de financements</a:t>
            </a:r>
          </a:p>
          <a:p>
            <a:pPr marL="0" indent="0">
              <a:buNone/>
            </a:pPr>
            <a:r>
              <a:rPr lang="fr-FR" sz="2000" dirty="0" smtClean="0"/>
              <a:t>11h00 : pause</a:t>
            </a:r>
          </a:p>
          <a:p>
            <a:pPr marL="0" indent="0">
              <a:buNone/>
            </a:pPr>
            <a:r>
              <a:rPr lang="fr-FR" sz="2000" dirty="0" smtClean="0">
                <a:solidFill>
                  <a:srgbClr val="558ED5"/>
                </a:solidFill>
              </a:rPr>
              <a:t>11h45 : </a:t>
            </a:r>
            <a:r>
              <a:rPr lang="fr-FR" sz="2000" dirty="0">
                <a:solidFill>
                  <a:srgbClr val="558ED5"/>
                </a:solidFill>
              </a:rPr>
              <a:t>Partie 1 - Présentation des différents types de </a:t>
            </a:r>
            <a:r>
              <a:rPr lang="fr-FR" sz="2000" dirty="0" smtClean="0">
                <a:solidFill>
                  <a:srgbClr val="558ED5"/>
                </a:solidFill>
              </a:rPr>
              <a:t>financements (suite et fin)</a:t>
            </a:r>
          </a:p>
          <a:p>
            <a:pPr marL="0" indent="0">
              <a:buNone/>
            </a:pPr>
            <a:endParaRPr lang="fr-FR" sz="1400" dirty="0" smtClean="0"/>
          </a:p>
          <a:p>
            <a:pPr marL="0" indent="0">
              <a:buNone/>
            </a:pPr>
            <a:r>
              <a:rPr lang="fr-FR" sz="2000" dirty="0" smtClean="0"/>
              <a:t>12h30 : repas</a:t>
            </a:r>
          </a:p>
          <a:p>
            <a:pPr marL="0" indent="0">
              <a:buNone/>
            </a:pPr>
            <a:endParaRPr lang="fr-FR" sz="1400" dirty="0"/>
          </a:p>
          <a:p>
            <a:pPr marL="0" indent="0">
              <a:buNone/>
            </a:pPr>
            <a:r>
              <a:rPr lang="fr-FR" sz="2000" dirty="0"/>
              <a:t>14h30 : </a:t>
            </a:r>
            <a:r>
              <a:rPr lang="fr-FR" sz="2000" dirty="0">
                <a:solidFill>
                  <a:srgbClr val="E46C0A"/>
                </a:solidFill>
              </a:rPr>
              <a:t>Partie 2 - Conseils et outils pour le montage de projet </a:t>
            </a:r>
          </a:p>
          <a:p>
            <a:pPr marL="0" indent="0">
              <a:buNone/>
            </a:pPr>
            <a:r>
              <a:rPr lang="fr-FR" sz="2000" dirty="0" smtClean="0"/>
              <a:t>15h30 </a:t>
            </a:r>
            <a:r>
              <a:rPr lang="fr-FR" sz="2000" dirty="0"/>
              <a:t>: pause</a:t>
            </a:r>
          </a:p>
          <a:p>
            <a:pPr marL="0" indent="0">
              <a:buNone/>
            </a:pPr>
            <a:endParaRPr lang="fr-FR" sz="1400" dirty="0"/>
          </a:p>
          <a:p>
            <a:pPr marL="0" indent="0">
              <a:buNone/>
            </a:pPr>
            <a:r>
              <a:rPr lang="fr-FR" sz="2000" dirty="0"/>
              <a:t>15h45 : </a:t>
            </a:r>
            <a:r>
              <a:rPr lang="fr-FR" sz="2000" dirty="0">
                <a:solidFill>
                  <a:srgbClr val="E46C0A"/>
                </a:solidFill>
              </a:rPr>
              <a:t>Partie 3 - Ateliers</a:t>
            </a:r>
            <a:endParaRPr lang="fr-FR" sz="1600" dirty="0">
              <a:solidFill>
                <a:srgbClr val="E46C0A"/>
              </a:solidFill>
            </a:endParaRPr>
          </a:p>
          <a:p>
            <a:pPr marL="0" indent="0">
              <a:buNone/>
            </a:pPr>
            <a:endParaRPr lang="fr-FR" sz="1400" dirty="0" smtClean="0"/>
          </a:p>
          <a:p>
            <a:pPr marL="0" indent="0">
              <a:buNone/>
            </a:pPr>
            <a:r>
              <a:rPr lang="fr-FR" sz="2000" dirty="0"/>
              <a:t>17h30 : fin du séminaire</a:t>
            </a:r>
          </a:p>
          <a:p>
            <a:pPr marL="457200" indent="-457200">
              <a:buAutoNum type="arabicPeriod"/>
            </a:pPr>
            <a:endParaRPr lang="fr-FR" sz="2000" dirty="0"/>
          </a:p>
        </p:txBody>
      </p:sp>
    </p:spTree>
    <p:extLst>
      <p:ext uri="{BB962C8B-B14F-4D97-AF65-F5344CB8AC3E}">
        <p14:creationId xmlns:p14="http://schemas.microsoft.com/office/powerpoint/2010/main" val="297161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a:solidFill>
                  <a:schemeClr val="accent6">
                    <a:lumMod val="75000"/>
                  </a:schemeClr>
                </a:solidFill>
              </a:rPr>
              <a:t>Partie 1 - Présentation des différents types de financements </a:t>
            </a:r>
            <a:r>
              <a:rPr lang="fr-FR" sz="2000" dirty="0" smtClean="0">
                <a:solidFill>
                  <a:schemeClr val="accent6">
                    <a:lumMod val="75000"/>
                  </a:schemeClr>
                </a:solidFill>
              </a:rPr>
              <a:t>:</a:t>
            </a:r>
          </a:p>
          <a:p>
            <a:pPr marL="0" indent="0" algn="ctr">
              <a:buNone/>
            </a:pPr>
            <a:endParaRPr lang="fr-FR" sz="2000" dirty="0">
              <a:solidFill>
                <a:schemeClr val="accent6">
                  <a:lumMod val="75000"/>
                </a:schemeClr>
              </a:solidFill>
            </a:endParaRPr>
          </a:p>
          <a:p>
            <a:pPr marL="0" indent="0">
              <a:buNone/>
            </a:pPr>
            <a:r>
              <a:rPr lang="fr-FR" sz="1400" dirty="0" smtClean="0"/>
              <a:t>1. Je </a:t>
            </a:r>
            <a:r>
              <a:rPr lang="fr-FR" sz="1400" dirty="0"/>
              <a:t>souhaiterais développer un projet de recherche individuel </a:t>
            </a:r>
          </a:p>
          <a:p>
            <a:pPr>
              <a:buFontTx/>
              <a:buAutoNum type="arabicPeriod"/>
            </a:pPr>
            <a:endParaRPr lang="fr-FR" sz="1400" dirty="0"/>
          </a:p>
          <a:p>
            <a:pPr marL="0" indent="0">
              <a:buNone/>
            </a:pPr>
            <a:r>
              <a:rPr lang="fr-FR" sz="1400" dirty="0"/>
              <a:t>2. Je souhaiterais développer un projet collaboratif avec un ou plusieurs laboratoires publics et/ou privés</a:t>
            </a:r>
          </a:p>
          <a:p>
            <a:pPr>
              <a:buFontTx/>
              <a:buChar char="-"/>
            </a:pPr>
            <a:endParaRPr lang="fr-FR" sz="1400" dirty="0"/>
          </a:p>
          <a:p>
            <a:pPr marL="0" indent="0">
              <a:buNone/>
            </a:pPr>
            <a:r>
              <a:rPr lang="fr-FR" sz="1400" dirty="0"/>
              <a:t>3. Je souhaiterais développer un projet de recherche collaboratif avec un ou plusieurs partenaires socio-économiques </a:t>
            </a:r>
          </a:p>
          <a:p>
            <a:pPr>
              <a:buFontTx/>
              <a:buChar char="-"/>
            </a:pPr>
            <a:endParaRPr lang="fr-FR" sz="1400" dirty="0"/>
          </a:p>
          <a:p>
            <a:pPr marL="0" indent="0">
              <a:buNone/>
            </a:pPr>
            <a:r>
              <a:rPr lang="fr-FR" sz="1400" dirty="0"/>
              <a:t>4. Je suis sollicité pour vendre mon expertise à un partenaire socio-</a:t>
            </a:r>
            <a:r>
              <a:rPr lang="fr-FR" sz="1400" dirty="0" smtClean="0"/>
              <a:t>économique</a:t>
            </a:r>
          </a:p>
          <a:p>
            <a:pPr marL="0" indent="0">
              <a:buNone/>
            </a:pPr>
            <a:endParaRPr lang="fr-FR" sz="1400" dirty="0"/>
          </a:p>
          <a:p>
            <a:pPr marL="0" indent="0">
              <a:buNone/>
            </a:pPr>
            <a:r>
              <a:rPr lang="fr-FR" sz="1400" dirty="0"/>
              <a:t>5. Je souhaiterais utiliser des infrastructures de recherche (numérisation, </a:t>
            </a:r>
          </a:p>
          <a:p>
            <a:pPr marL="0" indent="0">
              <a:buNone/>
            </a:pPr>
            <a:r>
              <a:rPr lang="fr-FR" sz="1400" dirty="0"/>
              <a:t>partage de données, etc.)</a:t>
            </a:r>
          </a:p>
          <a:p>
            <a:pPr>
              <a:buFontTx/>
              <a:buChar char="-"/>
            </a:pPr>
            <a:endParaRPr lang="fr-FR" sz="1400" dirty="0"/>
          </a:p>
          <a:p>
            <a:pPr marL="0" indent="0">
              <a:buNone/>
            </a:pPr>
            <a:r>
              <a:rPr lang="fr-FR" sz="1400" dirty="0" smtClean="0"/>
              <a:t>6. J’aimerais constituer un réseau autour de mes projets de recherche</a:t>
            </a:r>
          </a:p>
          <a:p>
            <a:pPr>
              <a:buFontTx/>
              <a:buChar char="-"/>
            </a:pPr>
            <a:endParaRPr lang="fr-FR" sz="1400" dirty="0" smtClean="0"/>
          </a:p>
          <a:p>
            <a:pPr marL="0" indent="0">
              <a:buNone/>
            </a:pPr>
            <a:r>
              <a:rPr lang="fr-FR" sz="1400" dirty="0" smtClean="0"/>
              <a:t>7</a:t>
            </a:r>
            <a:r>
              <a:rPr lang="fr-FR" sz="1400" dirty="0"/>
              <a:t>. Je souhaiterais développer un projet de mobilité entrante ou sortante</a:t>
            </a: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1268457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a:solidFill>
                  <a:schemeClr val="accent6">
                    <a:lumMod val="75000"/>
                  </a:schemeClr>
                </a:solidFill>
              </a:rPr>
              <a:t>Partie 1 - Présentation des différents types de financements </a:t>
            </a:r>
            <a:r>
              <a:rPr lang="fr-FR" sz="2000" dirty="0" smtClean="0">
                <a:solidFill>
                  <a:schemeClr val="accent6">
                    <a:lumMod val="75000"/>
                  </a:schemeClr>
                </a:solidFill>
              </a:rPr>
              <a:t>:</a:t>
            </a:r>
          </a:p>
          <a:p>
            <a:pPr marL="0" indent="0" algn="ctr">
              <a:buNone/>
            </a:pPr>
            <a:endParaRPr lang="fr-FR" sz="2000" dirty="0">
              <a:solidFill>
                <a:schemeClr val="accent6">
                  <a:lumMod val="75000"/>
                </a:schemeClr>
              </a:solidFill>
            </a:endParaRPr>
          </a:p>
          <a:p>
            <a:pPr marL="0" indent="0">
              <a:buNone/>
            </a:pPr>
            <a:r>
              <a:rPr lang="fr-FR" sz="1400" dirty="0" smtClean="0"/>
              <a:t>1. Je </a:t>
            </a:r>
            <a:r>
              <a:rPr lang="fr-FR" sz="1400" dirty="0"/>
              <a:t>souhaiterais développer un projet de recherche individuel </a:t>
            </a:r>
          </a:p>
          <a:p>
            <a:pPr>
              <a:buFontTx/>
              <a:buAutoNum type="arabicPeriod"/>
            </a:pPr>
            <a:endParaRPr lang="fr-FR" sz="1400" dirty="0"/>
          </a:p>
          <a:p>
            <a:pPr marL="0" indent="0">
              <a:buNone/>
            </a:pPr>
            <a:r>
              <a:rPr lang="fr-FR" sz="1400" dirty="0">
                <a:solidFill>
                  <a:srgbClr val="000000"/>
                </a:solidFill>
              </a:rPr>
              <a:t>2. Je souhaiterais développer un projet collaboratif avec un ou plusieurs laboratoires publics et/ou privés</a:t>
            </a:r>
          </a:p>
          <a:p>
            <a:pPr>
              <a:buFontTx/>
              <a:buChar char="-"/>
            </a:pPr>
            <a:endParaRPr lang="fr-FR" sz="1400" dirty="0"/>
          </a:p>
          <a:p>
            <a:pPr marL="0" indent="0">
              <a:buNone/>
            </a:pPr>
            <a:r>
              <a:rPr lang="fr-FR" sz="1400" dirty="0">
                <a:solidFill>
                  <a:srgbClr val="000000"/>
                </a:solidFill>
              </a:rPr>
              <a:t>3. Je souhaiterais développer un projet de recherche collaboratif avec un ou plusieurs partenaires socio-économiques </a:t>
            </a:r>
          </a:p>
          <a:p>
            <a:pPr>
              <a:buFontTx/>
              <a:buChar char="-"/>
            </a:pPr>
            <a:endParaRPr lang="fr-FR" sz="1400" dirty="0"/>
          </a:p>
          <a:p>
            <a:pPr marL="0" indent="0">
              <a:buNone/>
            </a:pPr>
            <a:r>
              <a:rPr lang="fr-FR" sz="1400" dirty="0">
                <a:solidFill>
                  <a:srgbClr val="000000"/>
                </a:solidFill>
              </a:rPr>
              <a:t>4. Je suis sollicité pour vendre mon expertise à un partenaire socio-économique</a:t>
            </a:r>
          </a:p>
          <a:p>
            <a:pPr marL="0" indent="0">
              <a:buNone/>
            </a:pPr>
            <a:endParaRPr lang="fr-FR" sz="1400" dirty="0"/>
          </a:p>
          <a:p>
            <a:pPr marL="0" indent="0">
              <a:buNone/>
            </a:pPr>
            <a:r>
              <a:rPr lang="fr-FR" sz="1400" dirty="0">
                <a:solidFill>
                  <a:srgbClr val="558ED5"/>
                </a:solidFill>
              </a:rPr>
              <a:t>5. Je souhaiterais utiliser des infrastructures de recherche (numérisation, </a:t>
            </a:r>
          </a:p>
          <a:p>
            <a:pPr marL="0" indent="0">
              <a:buNone/>
            </a:pPr>
            <a:r>
              <a:rPr lang="fr-FR" sz="1400" dirty="0">
                <a:solidFill>
                  <a:srgbClr val="558ED5"/>
                </a:solidFill>
              </a:rPr>
              <a:t>partage de données, etc.)</a:t>
            </a:r>
          </a:p>
          <a:p>
            <a:pPr>
              <a:buFontTx/>
              <a:buChar char="-"/>
            </a:pPr>
            <a:endParaRPr lang="fr-FR" sz="1400" dirty="0"/>
          </a:p>
          <a:p>
            <a:pPr marL="0" indent="0">
              <a:buNone/>
            </a:pPr>
            <a:r>
              <a:rPr lang="fr-FR" sz="1400" dirty="0" smtClean="0"/>
              <a:t>6. J’aimerais constituer un réseau autour de mes projets de recherche</a:t>
            </a:r>
          </a:p>
          <a:p>
            <a:pPr>
              <a:buFontTx/>
              <a:buChar char="-"/>
            </a:pPr>
            <a:endParaRPr lang="fr-FR" sz="1400" dirty="0" smtClean="0"/>
          </a:p>
          <a:p>
            <a:pPr marL="0" indent="0">
              <a:buNone/>
            </a:pPr>
            <a:r>
              <a:rPr lang="fr-FR" sz="1400" dirty="0" smtClean="0"/>
              <a:t>7</a:t>
            </a:r>
            <a:r>
              <a:rPr lang="fr-FR" sz="1400" dirty="0"/>
              <a:t>. Je souhaiterais développer un projet de mobilité entrante ou sortante</a:t>
            </a: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629508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184576"/>
          </a:xfrm>
        </p:spPr>
        <p:txBody>
          <a:bodyPr>
            <a:normAutofit/>
          </a:bodyPr>
          <a:lstStyle/>
          <a:p>
            <a:pPr marL="0" indent="0">
              <a:buNone/>
            </a:pPr>
            <a:r>
              <a:rPr lang="fr-FR" sz="1400" dirty="0">
                <a:solidFill>
                  <a:srgbClr val="000000"/>
                </a:solidFill>
              </a:rPr>
              <a:t>5. Je souhaiterais utiliser des infrastructures de recherche</a:t>
            </a:r>
          </a:p>
          <a:p>
            <a:pPr>
              <a:buAutoNum type="arabicPeriod"/>
            </a:pPr>
            <a:endParaRPr lang="fr-FR" sz="1400" dirty="0"/>
          </a:p>
          <a:p>
            <a:pPr>
              <a:buNone/>
            </a:pPr>
            <a:r>
              <a:rPr lang="fr-FR" sz="1400" u="sng" dirty="0"/>
              <a:t>Par </a:t>
            </a:r>
            <a:r>
              <a:rPr lang="fr-FR" sz="1400" u="sng" dirty="0" smtClean="0"/>
              <a:t>exemple : </a:t>
            </a:r>
            <a:endParaRPr lang="fr-FR" sz="1400" u="sng" dirty="0"/>
          </a:p>
          <a:p>
            <a:pPr marL="0" indent="0">
              <a:buNone/>
            </a:pPr>
            <a:r>
              <a:rPr lang="fr-FR" sz="1400" dirty="0" smtClean="0"/>
              <a:t>- J’ai </a:t>
            </a:r>
            <a:r>
              <a:rPr lang="fr-FR" sz="1400" dirty="0"/>
              <a:t>besoin de créer un site internet, à qui puis-je demander conseil</a:t>
            </a:r>
          </a:p>
          <a:p>
            <a:pPr marL="0" indent="0">
              <a:buNone/>
            </a:pPr>
            <a:r>
              <a:rPr lang="fr-FR" sz="1400" dirty="0" smtClean="0"/>
              <a:t>- Je </a:t>
            </a:r>
            <a:r>
              <a:rPr lang="fr-FR" sz="1400" dirty="0"/>
              <a:t>suis intéressé par le travail fait par un CER à l’université</a:t>
            </a:r>
          </a:p>
          <a:p>
            <a:pPr marL="0" indent="0">
              <a:buNone/>
            </a:pPr>
            <a:r>
              <a:rPr lang="fr-FR" sz="1400" dirty="0" smtClean="0"/>
              <a:t>- </a:t>
            </a:r>
            <a:r>
              <a:rPr lang="fr-FR" sz="1400" dirty="0"/>
              <a:t>Je ne connais pas les services proposés par l’université</a:t>
            </a:r>
          </a:p>
          <a:p>
            <a:pPr>
              <a:buFontTx/>
              <a:buChar char="-"/>
            </a:pPr>
            <a:endParaRPr lang="fr-FR" sz="1400" dirty="0" smtClean="0"/>
          </a:p>
          <a:p>
            <a:pPr marL="0" indent="0">
              <a:buNone/>
            </a:pPr>
            <a:r>
              <a:rPr lang="fr-FR" sz="1400" dirty="0"/>
              <a:t>Atelier numérique de la </a:t>
            </a:r>
            <a:r>
              <a:rPr lang="fr-FR" sz="1400" dirty="0" smtClean="0"/>
              <a:t>MSH </a:t>
            </a:r>
            <a:r>
              <a:rPr lang="fr-FR" sz="1400" dirty="0"/>
              <a:t>(Emily)</a:t>
            </a:r>
          </a:p>
          <a:p>
            <a:pPr marL="0" indent="0">
              <a:buNone/>
            </a:pPr>
            <a:r>
              <a:rPr lang="fr-FR" sz="1400" dirty="0"/>
              <a:t>CERTESENS (Livia)</a:t>
            </a:r>
          </a:p>
          <a:p>
            <a:pPr marL="0" indent="0">
              <a:buNone/>
            </a:pPr>
            <a:r>
              <a:rPr lang="fr-FR" sz="1400" dirty="0"/>
              <a:t>Infra (Aurélie)</a:t>
            </a:r>
          </a:p>
          <a:p>
            <a:pPr marL="0" indent="0">
              <a:buNone/>
            </a:pPr>
            <a:endParaRPr lang="fr-FR" sz="1400" dirty="0"/>
          </a:p>
          <a:p>
            <a:pPr marL="0" indent="0">
              <a:buNone/>
            </a:pPr>
            <a:endParaRPr lang="fr-FR" sz="1400" dirty="0" smtClean="0"/>
          </a:p>
          <a:p>
            <a:pPr marL="0" indent="0">
              <a:buNone/>
            </a:pPr>
            <a:endParaRPr lang="fr-FR" sz="1400" dirty="0" smtClean="0"/>
          </a:p>
          <a:p>
            <a:pPr marL="0" indent="0">
              <a:buNone/>
            </a:pPr>
            <a:endParaRPr lang="fr-FR" sz="1400" dirty="0"/>
          </a:p>
          <a:p>
            <a:pPr>
              <a:buFontTx/>
              <a:buAutoNum type="arabicPeriod"/>
            </a:pPr>
            <a:endParaRPr lang="fr-FR" sz="1400" dirty="0"/>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4042945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5. Je souhaiterais utiliser des infrastructures de recherche</a:t>
            </a:r>
          </a:p>
        </p:txBody>
      </p:sp>
      <p:sp>
        <p:nvSpPr>
          <p:cNvPr id="4" name="Titre 1"/>
          <p:cNvSpPr>
            <a:spLocks noGrp="1"/>
          </p:cNvSpPr>
          <p:nvPr>
            <p:ph type="title"/>
          </p:nvPr>
        </p:nvSpPr>
        <p:spPr>
          <a:xfrm>
            <a:off x="457200" y="557808"/>
            <a:ext cx="8229600" cy="1143000"/>
          </a:xfrm>
        </p:spPr>
        <p:txBody>
          <a:bodyPr/>
          <a:lstStyle/>
          <a:p>
            <a:r>
              <a:rPr lang="fr-FR" dirty="0" smtClean="0"/>
              <a:t>  Atelier numérique MSH</a:t>
            </a:r>
            <a:endParaRPr lang="fr-FR" dirty="0"/>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944216"/>
            <a:ext cx="8229600" cy="48691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t>Propose une gamme de ressources orientée vers la collecte, le traitement et la valorisation des données numériques</a:t>
            </a:r>
          </a:p>
          <a:p>
            <a:r>
              <a:rPr lang="fr-FR" sz="2000" dirty="0"/>
              <a:t>Met à disposition un plateau technique en cours d’aménagement</a:t>
            </a:r>
          </a:p>
          <a:p>
            <a:r>
              <a:rPr lang="fr-FR" sz="2000" dirty="0"/>
              <a:t>Entretien des savoir-faire numériques liés aux réseaux</a:t>
            </a:r>
          </a:p>
          <a:p>
            <a:pPr>
              <a:buNone/>
            </a:pPr>
            <a:endParaRPr lang="fr-FR" sz="2000" dirty="0"/>
          </a:p>
          <a:p>
            <a:r>
              <a:rPr lang="fr-FR" sz="2000" dirty="0" smtClean="0"/>
              <a:t>Coordinatrice : </a:t>
            </a:r>
            <a:r>
              <a:rPr lang="fr-FR" sz="2000" dirty="0"/>
              <a:t>Laurence </a:t>
            </a:r>
            <a:r>
              <a:rPr lang="fr-FR" sz="2000" dirty="0" err="1"/>
              <a:t>Rageot</a:t>
            </a:r>
            <a:endParaRPr lang="fr-FR" sz="2000" dirty="0"/>
          </a:p>
          <a:p>
            <a:pPr>
              <a:buNone/>
            </a:pPr>
            <a:r>
              <a:rPr lang="fr-FR" sz="2000" dirty="0"/>
              <a:t>	</a:t>
            </a:r>
            <a:r>
              <a:rPr lang="fr-FR" sz="2000" dirty="0">
                <a:hlinkClick r:id="rId2"/>
              </a:rPr>
              <a:t>laurence.rageot@univ-tours.fr</a:t>
            </a:r>
            <a:r>
              <a:rPr lang="fr-FR" sz="2000" dirty="0"/>
              <a:t> </a:t>
            </a:r>
          </a:p>
          <a:p>
            <a:pPr>
              <a:buNone/>
            </a:pPr>
            <a:endParaRPr lang="fr-FR" sz="2000" dirty="0"/>
          </a:p>
          <a:p>
            <a:pPr>
              <a:buNone/>
            </a:pPr>
            <a:endParaRPr lang="fr-FR" sz="2000" dirty="0"/>
          </a:p>
          <a:p>
            <a:pPr marL="0">
              <a:buNone/>
            </a:pPr>
            <a:r>
              <a:rPr lang="fr-FR" sz="2000" dirty="0"/>
              <a:t>Où trouver les informations </a:t>
            </a:r>
            <a:r>
              <a:rPr lang="fr-FR" sz="2000" dirty="0" smtClean="0"/>
              <a:t>complètes :</a:t>
            </a:r>
            <a:endParaRPr lang="fr-FR" sz="2000" dirty="0"/>
          </a:p>
          <a:p>
            <a:pPr marL="0">
              <a:buNone/>
            </a:pPr>
            <a:r>
              <a:rPr lang="fr-FR" sz="2000" dirty="0">
                <a:hlinkClick r:id="rId3"/>
              </a:rPr>
              <a:t>http://msh.univ-tours.fr/page/presentation-0</a:t>
            </a:r>
            <a:endParaRPr lang="fr-FR" sz="2000" dirty="0"/>
          </a:p>
        </p:txBody>
      </p:sp>
      <p:pic>
        <p:nvPicPr>
          <p:cNvPr id="8" name="Picture 2" descr="http://www.google.fr/url?source=imglanding&amp;ct=img&amp;q=http://www.univ-tours.fr/medias/photo/msh-logo-officiel-orange_1336047533371.jpg&amp;sa=X&amp;ei=g6FuUcH4PMnWPP_GgZgC&amp;ved=0CAkQ8wc&amp;usg=AFQjCNGBNctUJy0CyftvDs44kQW8xm3arA"/>
          <p:cNvPicPr>
            <a:picLocks noChangeAspect="1" noChangeArrowheads="1"/>
          </p:cNvPicPr>
          <p:nvPr/>
        </p:nvPicPr>
        <p:blipFill>
          <a:blip r:embed="rId4" cstate="print"/>
          <a:srcRect/>
          <a:stretch>
            <a:fillRect/>
          </a:stretch>
        </p:blipFill>
        <p:spPr bwMode="auto">
          <a:xfrm>
            <a:off x="467544" y="692696"/>
            <a:ext cx="1232188" cy="652580"/>
          </a:xfrm>
          <a:prstGeom prst="rect">
            <a:avLst/>
          </a:prstGeom>
          <a:noFill/>
        </p:spPr>
      </p:pic>
    </p:spTree>
    <p:extLst>
      <p:ext uri="{BB962C8B-B14F-4D97-AF65-F5344CB8AC3E}">
        <p14:creationId xmlns:p14="http://schemas.microsoft.com/office/powerpoint/2010/main" val="2781355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5. Je souhaiterais utiliser des infrastructures de recherche</a:t>
            </a:r>
          </a:p>
        </p:txBody>
      </p:sp>
      <p:sp>
        <p:nvSpPr>
          <p:cNvPr id="4" name="Titre 1"/>
          <p:cNvSpPr>
            <a:spLocks noGrp="1"/>
          </p:cNvSpPr>
          <p:nvPr>
            <p:ph type="title"/>
          </p:nvPr>
        </p:nvSpPr>
        <p:spPr>
          <a:xfrm>
            <a:off x="0" y="845840"/>
            <a:ext cx="9036496" cy="1143000"/>
          </a:xfrm>
        </p:spPr>
        <p:txBody>
          <a:bodyPr/>
          <a:lstStyle/>
          <a:p>
            <a:r>
              <a:rPr lang="fr-FR" dirty="0" smtClean="0"/>
              <a:t>  Centre d’Études et de Recherches</a:t>
            </a:r>
            <a:br>
              <a:rPr lang="fr-FR" dirty="0" smtClean="0"/>
            </a:br>
            <a:endParaRPr lang="fr-FR" sz="2000" dirty="0"/>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7" name="Diagramme 6"/>
          <p:cNvGraphicFramePr/>
          <p:nvPr>
            <p:extLst>
              <p:ext uri="{D42A27DB-BD31-4B8C-83A1-F6EECF244321}">
                <p14:modId xmlns:p14="http://schemas.microsoft.com/office/powerpoint/2010/main" val="660213255"/>
              </p:ext>
            </p:extLst>
          </p:nvPr>
        </p:nvGraphicFramePr>
        <p:xfrm>
          <a:off x="683568" y="2708920"/>
          <a:ext cx="3456384"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e 7"/>
          <p:cNvGraphicFramePr/>
          <p:nvPr>
            <p:extLst>
              <p:ext uri="{D42A27DB-BD31-4B8C-83A1-F6EECF244321}">
                <p14:modId xmlns:p14="http://schemas.microsoft.com/office/powerpoint/2010/main" val="3445425229"/>
              </p:ext>
            </p:extLst>
          </p:nvPr>
        </p:nvGraphicFramePr>
        <p:xfrm>
          <a:off x="4451405" y="1988840"/>
          <a:ext cx="4441075" cy="4608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36520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5. Je souhaiterais utiliser des infrastructures de recherche</a:t>
            </a:r>
          </a:p>
        </p:txBody>
      </p:sp>
      <p:sp>
        <p:nvSpPr>
          <p:cNvPr id="4" name="Titre 1"/>
          <p:cNvSpPr>
            <a:spLocks noGrp="1"/>
          </p:cNvSpPr>
          <p:nvPr>
            <p:ph type="title"/>
          </p:nvPr>
        </p:nvSpPr>
        <p:spPr>
          <a:xfrm>
            <a:off x="0" y="548680"/>
            <a:ext cx="9036496" cy="1143000"/>
          </a:xfrm>
        </p:spPr>
        <p:txBody>
          <a:bodyPr/>
          <a:lstStyle/>
          <a:p>
            <a:r>
              <a:rPr lang="fr-FR" dirty="0" smtClean="0"/>
              <a:t>  CERTESENS</a:t>
            </a:r>
            <a:br>
              <a:rPr lang="fr-FR" dirty="0" smtClean="0"/>
            </a:br>
            <a:endParaRPr lang="fr-FR" sz="2000" dirty="0"/>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print"/>
          <a:stretch>
            <a:fillRect/>
          </a:stretch>
        </p:blipFill>
        <p:spPr>
          <a:xfrm>
            <a:off x="539552" y="620688"/>
            <a:ext cx="735856" cy="735856"/>
          </a:xfrm>
          <a:prstGeom prst="rect">
            <a:avLst/>
          </a:prstGeom>
        </p:spPr>
      </p:pic>
      <p:sp>
        <p:nvSpPr>
          <p:cNvPr id="9" name="Espace réservé du contenu 2"/>
          <p:cNvSpPr txBox="1">
            <a:spLocks/>
          </p:cNvSpPr>
          <p:nvPr/>
        </p:nvSpPr>
        <p:spPr>
          <a:xfrm>
            <a:off x="611560" y="1340768"/>
            <a:ext cx="7848872" cy="7920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fr-FR" sz="2000" smtClean="0"/>
              <a:t>Un lieu de rencontre, de capitalisation et d’échanges d’expériences autour du sensoriel pour :</a:t>
            </a:r>
            <a:endParaRPr lang="fr-FR" sz="1600" dirty="0" smtClean="0"/>
          </a:p>
        </p:txBody>
      </p:sp>
      <p:graphicFrame>
        <p:nvGraphicFramePr>
          <p:cNvPr id="10" name="Diagramme 9"/>
          <p:cNvGraphicFramePr/>
          <p:nvPr/>
        </p:nvGraphicFramePr>
        <p:xfrm>
          <a:off x="1115616" y="1700808"/>
          <a:ext cx="7056784"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ZoneTexte 10"/>
          <p:cNvSpPr txBox="1"/>
          <p:nvPr/>
        </p:nvSpPr>
        <p:spPr>
          <a:xfrm>
            <a:off x="1547664" y="5229200"/>
            <a:ext cx="6696744" cy="1481257"/>
          </a:xfrm>
          <a:prstGeom prst="round2DiagRect">
            <a:avLst/>
          </a:prstGeom>
          <a:noFill/>
          <a:ln w="19050">
            <a:solidFill>
              <a:srgbClr val="7030A0"/>
            </a:solidFill>
          </a:ln>
          <a:effectLst>
            <a:outerShdw blurRad="50800" dist="38100" dir="2700000" algn="tl" rotWithShape="0">
              <a:prstClr val="black">
                <a:alpha val="40000"/>
              </a:prstClr>
            </a:outerShdw>
          </a:effectLst>
        </p:spPr>
        <p:txBody>
          <a:bodyPr wrap="square" rtlCol="0">
            <a:spAutoFit/>
          </a:bodyPr>
          <a:lstStyle/>
          <a:p>
            <a:r>
              <a:rPr lang="fr-FR" sz="1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Sensory</a:t>
            </a:r>
            <a:r>
              <a:rPr lang="fr-F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Day 2013 </a:t>
            </a:r>
            <a:r>
              <a:rPr lang="fr-FR"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by </a:t>
            </a:r>
            <a:r>
              <a:rPr lang="fr-FR" sz="14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Certesens</a:t>
            </a:r>
            <a:r>
              <a:rPr lang="fr-FR"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fr-FR" sz="2000" b="1" i="1" dirty="0" smtClean="0"/>
              <a:t>- </a:t>
            </a:r>
            <a:r>
              <a:rPr lang="fr-FR" sz="1600" dirty="0" smtClean="0"/>
              <a:t>4 juillet 2013 à </a:t>
            </a:r>
            <a:r>
              <a:rPr lang="fr-FR" sz="1600" dirty="0" err="1" smtClean="0"/>
              <a:t>Polytech’Tours</a:t>
            </a:r>
            <a:endParaRPr lang="fr-FR" sz="1400" dirty="0" smtClean="0"/>
          </a:p>
          <a:p>
            <a:pPr>
              <a:spcBef>
                <a:spcPts val="600"/>
              </a:spcBef>
            </a:pPr>
            <a:r>
              <a:rPr lang="fr-FR" sz="1400" dirty="0" smtClean="0"/>
              <a:t>Une journée de travail au sein de l’Université François-Rabelais pour débattre </a:t>
            </a:r>
          </a:p>
          <a:p>
            <a:pPr lvl="1"/>
            <a:r>
              <a:rPr lang="fr-FR" sz="1400" dirty="0" smtClean="0"/>
              <a:t>- des enjeux du sensoriel pour le monde de la recherche et </a:t>
            </a:r>
          </a:p>
          <a:p>
            <a:pPr lvl="1"/>
            <a:r>
              <a:rPr lang="fr-FR" sz="1400" dirty="0" smtClean="0"/>
              <a:t>- des attentes, en termes d’innovation, côté entreprises </a:t>
            </a:r>
          </a:p>
          <a:p>
            <a:r>
              <a:rPr lang="fr-FR" sz="1400" dirty="0" smtClean="0"/>
              <a:t>afin de construire ensemble de nouveaux projets fédérateurs</a:t>
            </a:r>
            <a:endParaRPr lang="fr-FR" sz="1400" dirty="0"/>
          </a:p>
        </p:txBody>
      </p:sp>
      <p:sp>
        <p:nvSpPr>
          <p:cNvPr id="12" name="ZoneTexte 11"/>
          <p:cNvSpPr txBox="1"/>
          <p:nvPr/>
        </p:nvSpPr>
        <p:spPr>
          <a:xfrm>
            <a:off x="683568" y="3530912"/>
            <a:ext cx="7920880" cy="1554272"/>
          </a:xfrm>
          <a:prstGeom prst="rect">
            <a:avLst/>
          </a:prstGeom>
          <a:noFill/>
        </p:spPr>
        <p:txBody>
          <a:bodyPr wrap="square" rtlCol="0">
            <a:spAutoFit/>
          </a:bodyPr>
          <a:lstStyle/>
          <a:p>
            <a:r>
              <a:rPr lang="fr-FR" sz="1600" b="1" dirty="0" smtClean="0">
                <a:solidFill>
                  <a:schemeClr val="accent4">
                    <a:lumMod val="75000"/>
                  </a:schemeClr>
                </a:solidFill>
              </a:rPr>
              <a:t>S’appuyer sur le CERTESENS signifie </a:t>
            </a:r>
            <a:r>
              <a:rPr lang="fr-FR" sz="1600" dirty="0" smtClean="0"/>
              <a:t>:</a:t>
            </a:r>
          </a:p>
          <a:p>
            <a:pPr lvl="1">
              <a:spcBef>
                <a:spcPts val="600"/>
              </a:spcBef>
              <a:buFont typeface="Wingdings" pitchFamily="2" charset="2"/>
              <a:buChar char="§"/>
            </a:pPr>
            <a:r>
              <a:rPr lang="fr-FR" sz="1600" dirty="0" smtClean="0"/>
              <a:t> Utiliser les technologies du sensoriel pour valider des hypothèses de travail</a:t>
            </a:r>
          </a:p>
          <a:p>
            <a:pPr lvl="1">
              <a:spcBef>
                <a:spcPts val="600"/>
              </a:spcBef>
              <a:spcAft>
                <a:spcPts val="600"/>
              </a:spcAft>
              <a:buFont typeface="Wingdings" pitchFamily="2" charset="2"/>
              <a:buChar char="§"/>
            </a:pPr>
            <a:r>
              <a:rPr lang="fr-FR" sz="1600" dirty="0" smtClean="0"/>
              <a:t> Être un acteur de l’émergence de la recherche dans le domaine sensoriel</a:t>
            </a:r>
          </a:p>
          <a:p>
            <a:pPr lvl="1">
              <a:buFont typeface="Wingdings" pitchFamily="2" charset="2"/>
              <a:buChar char="§"/>
            </a:pPr>
            <a:r>
              <a:rPr lang="fr-FR" sz="1600" dirty="0" smtClean="0"/>
              <a:t> Intégrer un réseau de chercheurs avec lequel s’associer pour donner une dimension transversale au projet et sur lequel s’appuyer</a:t>
            </a:r>
          </a:p>
        </p:txBody>
      </p:sp>
    </p:spTree>
    <p:extLst>
      <p:ext uri="{BB962C8B-B14F-4D97-AF65-F5344CB8AC3E}">
        <p14:creationId xmlns:p14="http://schemas.microsoft.com/office/powerpoint/2010/main" val="1367633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5. Je souhaiterais utiliser des infrastructures de recherche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539552" y="105273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INFRASTRUCTURES</a:t>
            </a:r>
            <a:endParaRPr lang="fr-FR" dirty="0"/>
          </a:p>
        </p:txBody>
      </p:sp>
      <p:sp>
        <p:nvSpPr>
          <p:cNvPr id="9" name="Espace réservé du contenu 2"/>
          <p:cNvSpPr txBox="1">
            <a:spLocks/>
          </p:cNvSpPr>
          <p:nvPr/>
        </p:nvSpPr>
        <p:spPr>
          <a:xfrm>
            <a:off x="395536" y="2132856"/>
            <a:ext cx="7344816" cy="37052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600"/>
              </a:spcBef>
              <a:spcAft>
                <a:spcPts val="600"/>
              </a:spcAft>
              <a:buFont typeface="+mj-lt"/>
              <a:buAutoNum type="arabicPeriod"/>
            </a:pPr>
            <a:r>
              <a:rPr lang="fr-FR" sz="2000" smtClean="0"/>
              <a:t>Développer de </a:t>
            </a:r>
            <a:r>
              <a:rPr lang="fr-FR" sz="2000" b="1" smtClean="0"/>
              <a:t>nouvelles infrastructures </a:t>
            </a:r>
            <a:r>
              <a:rPr lang="fr-FR" sz="2000" smtClean="0"/>
              <a:t>de recherche de niveau mondial (ESFRI)</a:t>
            </a:r>
          </a:p>
          <a:p>
            <a:pPr marL="514350" indent="-514350">
              <a:spcBef>
                <a:spcPts val="600"/>
              </a:spcBef>
              <a:spcAft>
                <a:spcPts val="600"/>
              </a:spcAft>
              <a:buFont typeface="+mj-lt"/>
              <a:buAutoNum type="arabicPeriod" startAt="2"/>
            </a:pPr>
            <a:r>
              <a:rPr lang="fr-FR" sz="2000" smtClean="0"/>
              <a:t>Intégrer et ouvrir les </a:t>
            </a:r>
            <a:r>
              <a:rPr lang="fr-FR" sz="2000" b="1" smtClean="0"/>
              <a:t>infrastructures déjà existantes</a:t>
            </a:r>
            <a:r>
              <a:rPr lang="fr-FR" sz="2000" smtClean="0"/>
              <a:t> au niveau national qui sont d’intérêt régional et paneuropéen</a:t>
            </a:r>
          </a:p>
          <a:p>
            <a:pPr marL="914400" lvl="1" indent="-514350">
              <a:spcBef>
                <a:spcPts val="600"/>
              </a:spcBef>
              <a:spcAft>
                <a:spcPts val="600"/>
              </a:spcAft>
              <a:buFont typeface="Arial" pitchFamily="34" charset="0"/>
              <a:buNone/>
            </a:pPr>
            <a:r>
              <a:rPr lang="en-US" sz="2000" smtClean="0">
                <a:solidFill>
                  <a:schemeClr val="bg1">
                    <a:lumMod val="50000"/>
                  </a:schemeClr>
                </a:solidFill>
              </a:rPr>
              <a:t>- CENDARI Collaborative European Digital/Archival Infrastructure</a:t>
            </a:r>
          </a:p>
          <a:p>
            <a:pPr marL="514350" indent="-514350">
              <a:spcBef>
                <a:spcPts val="600"/>
              </a:spcBef>
              <a:spcAft>
                <a:spcPts val="600"/>
              </a:spcAft>
              <a:buFont typeface="+mj-lt"/>
              <a:buAutoNum type="arabicPeriod" startAt="2"/>
            </a:pPr>
            <a:r>
              <a:rPr lang="fr-FR" sz="2000" smtClean="0"/>
              <a:t>Développement, déploiement et mise en œuvre des </a:t>
            </a:r>
            <a:r>
              <a:rPr lang="fr-FR" sz="2000" b="1" smtClean="0"/>
              <a:t>e-infrastructures</a:t>
            </a:r>
          </a:p>
          <a:p>
            <a:pPr marL="914400" lvl="1" indent="-514350">
              <a:spcBef>
                <a:spcPts val="600"/>
              </a:spcBef>
              <a:spcAft>
                <a:spcPts val="600"/>
              </a:spcAft>
            </a:pPr>
            <a:r>
              <a:rPr lang="en-US" sz="2000" smtClean="0">
                <a:solidFill>
                  <a:schemeClr val="bg1">
                    <a:lumMod val="50000"/>
                  </a:schemeClr>
                </a:solidFill>
              </a:rPr>
              <a:t>Digital Cultural heritage NETwork – ERA-NET</a:t>
            </a:r>
          </a:p>
          <a:p>
            <a:pPr marL="914400" lvl="1" indent="-514350"/>
            <a:endParaRPr lang="fr-FR" sz="2400" dirty="0"/>
          </a:p>
        </p:txBody>
      </p:sp>
      <p:pic>
        <p:nvPicPr>
          <p:cNvPr id="10" name="Picture 4" descr="logo dcnet"/>
          <p:cNvPicPr>
            <a:picLocks noChangeAspect="1" noChangeArrowheads="1"/>
          </p:cNvPicPr>
          <p:nvPr/>
        </p:nvPicPr>
        <p:blipFill>
          <a:blip r:embed="rId2" cstate="print"/>
          <a:srcRect/>
          <a:stretch>
            <a:fillRect/>
          </a:stretch>
        </p:blipFill>
        <p:spPr bwMode="auto">
          <a:xfrm>
            <a:off x="6804248" y="5589240"/>
            <a:ext cx="1990725" cy="1133476"/>
          </a:xfrm>
          <a:prstGeom prst="rect">
            <a:avLst/>
          </a:prstGeom>
          <a:noFill/>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0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469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a:solidFill>
                  <a:schemeClr val="accent6">
                    <a:lumMod val="75000"/>
                  </a:schemeClr>
                </a:solidFill>
              </a:rPr>
              <a:t>Partie 1 - Présentation des différents types de financements </a:t>
            </a:r>
            <a:r>
              <a:rPr lang="fr-FR" sz="2000" dirty="0" smtClean="0">
                <a:solidFill>
                  <a:schemeClr val="accent6">
                    <a:lumMod val="75000"/>
                  </a:schemeClr>
                </a:solidFill>
              </a:rPr>
              <a:t>:</a:t>
            </a:r>
          </a:p>
          <a:p>
            <a:pPr marL="0" indent="0" algn="ctr">
              <a:buNone/>
            </a:pPr>
            <a:endParaRPr lang="fr-FR" sz="2000" dirty="0">
              <a:solidFill>
                <a:schemeClr val="accent6">
                  <a:lumMod val="75000"/>
                </a:schemeClr>
              </a:solidFill>
            </a:endParaRPr>
          </a:p>
          <a:p>
            <a:pPr marL="0" indent="0">
              <a:buNone/>
            </a:pPr>
            <a:r>
              <a:rPr lang="fr-FR" sz="1400" dirty="0" smtClean="0"/>
              <a:t>1. Je </a:t>
            </a:r>
            <a:r>
              <a:rPr lang="fr-FR" sz="1400" dirty="0"/>
              <a:t>souhaiterais développer un projet de recherche individuel </a:t>
            </a:r>
          </a:p>
          <a:p>
            <a:pPr>
              <a:buFontTx/>
              <a:buAutoNum type="arabicPeriod"/>
            </a:pPr>
            <a:endParaRPr lang="fr-FR" sz="1400" dirty="0"/>
          </a:p>
          <a:p>
            <a:pPr marL="0" indent="0">
              <a:buNone/>
            </a:pPr>
            <a:r>
              <a:rPr lang="fr-FR" sz="1400" dirty="0">
                <a:solidFill>
                  <a:srgbClr val="000000"/>
                </a:solidFill>
              </a:rPr>
              <a:t>2. Je souhaiterais développer un projet collaboratif avec un ou plusieurs laboratoires publics et/ou privés</a:t>
            </a:r>
          </a:p>
          <a:p>
            <a:pPr>
              <a:buFontTx/>
              <a:buChar char="-"/>
            </a:pPr>
            <a:endParaRPr lang="fr-FR" sz="1400" dirty="0"/>
          </a:p>
          <a:p>
            <a:pPr marL="0" indent="0">
              <a:buNone/>
            </a:pPr>
            <a:r>
              <a:rPr lang="fr-FR" sz="1400" dirty="0">
                <a:solidFill>
                  <a:srgbClr val="000000"/>
                </a:solidFill>
              </a:rPr>
              <a:t>3. Je souhaiterais développer un projet de recherche collaboratif avec un ou plusieurs partenaires socio-économiques </a:t>
            </a:r>
          </a:p>
          <a:p>
            <a:pPr>
              <a:buFontTx/>
              <a:buChar char="-"/>
            </a:pPr>
            <a:endParaRPr lang="fr-FR" sz="1400" dirty="0"/>
          </a:p>
          <a:p>
            <a:pPr marL="0" indent="0">
              <a:buNone/>
            </a:pPr>
            <a:r>
              <a:rPr lang="fr-FR" sz="1400" dirty="0">
                <a:solidFill>
                  <a:srgbClr val="000000"/>
                </a:solidFill>
              </a:rPr>
              <a:t>4. Je suis sollicité pour vendre mon expertise à un partenaire socio-économique</a:t>
            </a:r>
          </a:p>
          <a:p>
            <a:pPr marL="0" indent="0">
              <a:buNone/>
            </a:pPr>
            <a:endParaRPr lang="fr-FR" sz="1400" dirty="0"/>
          </a:p>
          <a:p>
            <a:pPr marL="0" indent="0">
              <a:buNone/>
            </a:pPr>
            <a:r>
              <a:rPr lang="fr-FR" sz="1400" dirty="0">
                <a:solidFill>
                  <a:srgbClr val="000000"/>
                </a:solidFill>
              </a:rPr>
              <a:t>5. Je souhaiterais utiliser des infrastructures de recherche (numérisation, </a:t>
            </a:r>
          </a:p>
          <a:p>
            <a:pPr marL="0" indent="0">
              <a:buNone/>
            </a:pPr>
            <a:r>
              <a:rPr lang="fr-FR" sz="1400" dirty="0">
                <a:solidFill>
                  <a:srgbClr val="000000"/>
                </a:solidFill>
              </a:rPr>
              <a:t>partage de données, etc.)</a:t>
            </a:r>
          </a:p>
          <a:p>
            <a:pPr>
              <a:buFontTx/>
              <a:buChar char="-"/>
            </a:pPr>
            <a:endParaRPr lang="fr-FR" sz="1400" dirty="0"/>
          </a:p>
          <a:p>
            <a:pPr marL="0" indent="0">
              <a:buNone/>
            </a:pPr>
            <a:r>
              <a:rPr lang="fr-FR" sz="1400" dirty="0">
                <a:solidFill>
                  <a:srgbClr val="558ED5"/>
                </a:solidFill>
              </a:rPr>
              <a:t>6. J’aimerais constituer un réseau autour de mes projets de recherche</a:t>
            </a:r>
          </a:p>
          <a:p>
            <a:pPr>
              <a:buFontTx/>
              <a:buChar char="-"/>
            </a:pPr>
            <a:endParaRPr lang="fr-FR" sz="1400" dirty="0" smtClean="0"/>
          </a:p>
          <a:p>
            <a:pPr marL="0" indent="0">
              <a:buNone/>
            </a:pPr>
            <a:r>
              <a:rPr lang="fr-FR" sz="1400" dirty="0" smtClean="0"/>
              <a:t>7</a:t>
            </a:r>
            <a:r>
              <a:rPr lang="fr-FR" sz="1400" dirty="0"/>
              <a:t>. Je souhaiterais développer un projet de mobilité entrante ou sortante</a:t>
            </a: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2869113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184576"/>
          </a:xfrm>
        </p:spPr>
        <p:txBody>
          <a:bodyPr>
            <a:normAutofit/>
          </a:bodyPr>
          <a:lstStyle/>
          <a:p>
            <a:pPr marL="0" indent="0">
              <a:buNone/>
            </a:pPr>
            <a:r>
              <a:rPr lang="fr-FR" sz="1400" dirty="0">
                <a:solidFill>
                  <a:srgbClr val="000000"/>
                </a:solidFill>
              </a:rPr>
              <a:t>6. J’aimerais constituer un réseau autour de mes projets de recherche</a:t>
            </a:r>
          </a:p>
          <a:p>
            <a:pPr>
              <a:buAutoNum type="arabicPeriod"/>
            </a:pPr>
            <a:endParaRPr lang="fr-FR" sz="1400" dirty="0"/>
          </a:p>
          <a:p>
            <a:pPr>
              <a:buNone/>
            </a:pPr>
            <a:r>
              <a:rPr lang="fr-FR" sz="1400" u="sng" dirty="0"/>
              <a:t>Par </a:t>
            </a:r>
            <a:r>
              <a:rPr lang="fr-FR" sz="1400" u="sng" dirty="0" smtClean="0"/>
              <a:t>exemple : </a:t>
            </a:r>
            <a:endParaRPr lang="fr-FR" sz="1400" u="sng" dirty="0"/>
          </a:p>
          <a:p>
            <a:pPr>
              <a:buFontTx/>
              <a:buChar char="-"/>
            </a:pPr>
            <a:r>
              <a:rPr lang="fr-FR" sz="1400" dirty="0" smtClean="0"/>
              <a:t>Qui </a:t>
            </a:r>
            <a:r>
              <a:rPr lang="fr-FR" sz="1400" dirty="0"/>
              <a:t>me permette d’échanger avec mes pairs sur mon sujet de recherche</a:t>
            </a:r>
          </a:p>
          <a:p>
            <a:pPr>
              <a:buFontTx/>
              <a:buChar char="-"/>
            </a:pPr>
            <a:r>
              <a:rPr lang="fr-FR" sz="1400" dirty="0" smtClean="0"/>
              <a:t>Qui </a:t>
            </a:r>
            <a:r>
              <a:rPr lang="fr-FR" sz="1400" dirty="0"/>
              <a:t>me permette de confronter mes travaux /méthodologie avec des chercheurs européens…</a:t>
            </a:r>
          </a:p>
          <a:p>
            <a:pPr>
              <a:buFontTx/>
              <a:buChar char="-"/>
            </a:pPr>
            <a:endParaRPr lang="fr-FR" sz="1400" dirty="0" smtClean="0"/>
          </a:p>
          <a:p>
            <a:pPr marL="0" indent="0">
              <a:buNone/>
            </a:pPr>
            <a:r>
              <a:rPr lang="fr-FR" sz="1400" dirty="0" smtClean="0"/>
              <a:t>ARP, MSH </a:t>
            </a:r>
            <a:r>
              <a:rPr lang="fr-FR" sz="1400" dirty="0"/>
              <a:t>(Emily)</a:t>
            </a:r>
          </a:p>
          <a:p>
            <a:pPr marL="0" indent="0">
              <a:buNone/>
            </a:pPr>
            <a:r>
              <a:rPr lang="fr-FR" sz="1400" dirty="0" err="1"/>
              <a:t>Studium</a:t>
            </a:r>
            <a:r>
              <a:rPr lang="fr-FR" sz="1400" dirty="0"/>
              <a:t> consortium (Annabelle)</a:t>
            </a:r>
          </a:p>
          <a:p>
            <a:pPr marL="0" indent="0">
              <a:buNone/>
            </a:pPr>
            <a:r>
              <a:rPr lang="fr-FR" sz="1400" dirty="0"/>
              <a:t>Fondation Nestlé (Livia)</a:t>
            </a:r>
          </a:p>
          <a:p>
            <a:pPr marL="0" indent="0">
              <a:buNone/>
            </a:pPr>
            <a:r>
              <a:rPr lang="fr-FR" sz="1400" dirty="0"/>
              <a:t>COST (Aurélie)</a:t>
            </a:r>
          </a:p>
          <a:p>
            <a:pPr marL="0" indent="0">
              <a:buNone/>
            </a:pPr>
            <a:endParaRPr lang="fr-FR" sz="1400" dirty="0"/>
          </a:p>
          <a:p>
            <a:pPr marL="0" indent="0">
              <a:buNone/>
            </a:pPr>
            <a:endParaRPr lang="fr-FR" sz="1400" dirty="0" smtClean="0"/>
          </a:p>
          <a:p>
            <a:pPr marL="0" indent="0">
              <a:buNone/>
            </a:pPr>
            <a:endParaRPr lang="fr-FR" sz="1400" dirty="0" smtClean="0"/>
          </a:p>
          <a:p>
            <a:pPr marL="0" indent="0">
              <a:buNone/>
            </a:pPr>
            <a:endParaRPr lang="fr-FR" sz="1400" dirty="0"/>
          </a:p>
          <a:p>
            <a:pPr>
              <a:buFontTx/>
              <a:buAutoNum type="arabicPeriod"/>
            </a:pPr>
            <a:endParaRPr lang="fr-FR" sz="1400" dirty="0"/>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3524592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6. J’aimerais constituer un réseau autour de mes projets de recherche</a:t>
            </a:r>
          </a:p>
        </p:txBody>
      </p:sp>
      <p:sp>
        <p:nvSpPr>
          <p:cNvPr id="4" name="Titre 1"/>
          <p:cNvSpPr>
            <a:spLocks noGrp="1"/>
          </p:cNvSpPr>
          <p:nvPr>
            <p:ph type="title"/>
          </p:nvPr>
        </p:nvSpPr>
        <p:spPr>
          <a:xfrm>
            <a:off x="457200" y="557808"/>
            <a:ext cx="8229600" cy="1143000"/>
          </a:xfrm>
        </p:spPr>
        <p:txBody>
          <a:bodyPr/>
          <a:lstStyle/>
          <a:p>
            <a:r>
              <a:rPr lang="fr-FR" dirty="0" smtClean="0"/>
              <a:t>  ARP, MSH</a:t>
            </a:r>
            <a:endParaRPr lang="fr-FR" dirty="0"/>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412776"/>
            <a:ext cx="8229600" cy="48691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70C0"/>
                </a:solidFill>
              </a:rPr>
              <a:t>Ateliers de Réflexion Prospective</a:t>
            </a:r>
          </a:p>
          <a:p>
            <a:pPr marL="342000" algn="just">
              <a:buNone/>
            </a:pPr>
            <a:r>
              <a:rPr lang="fr-FR" sz="2000" u="sng" dirty="0" smtClean="0"/>
              <a:t>Fonctionnement :</a:t>
            </a:r>
            <a:r>
              <a:rPr lang="fr-FR" sz="2000" dirty="0" smtClean="0"/>
              <a:t> </a:t>
            </a:r>
            <a:r>
              <a:rPr lang="fr-FR" sz="2000" dirty="0"/>
              <a:t>Sert à des activités de soutien et de promotion non directement finançables par les projets de recherche de l'ANR. Souvent des problématiques de sociétés </a:t>
            </a:r>
            <a:r>
              <a:rPr lang="fr-FR" sz="2000" dirty="0" smtClean="0"/>
              <a:t>actuelles</a:t>
            </a:r>
            <a:endParaRPr lang="fr-FR" sz="2000" dirty="0"/>
          </a:p>
          <a:p>
            <a:pPr marL="342000" algn="just">
              <a:buNone/>
            </a:pPr>
            <a:r>
              <a:rPr lang="fr-FR" sz="2000" u="sng" dirty="0" smtClean="0"/>
              <a:t>Candidature :</a:t>
            </a:r>
            <a:r>
              <a:rPr lang="fr-FR" sz="2000" dirty="0" smtClean="0"/>
              <a:t> </a:t>
            </a:r>
            <a:r>
              <a:rPr lang="fr-FR" sz="2000" dirty="0"/>
              <a:t>Dossier à télécharger et a remplir sur le site – pas de liste prévisionnelle des appels – de 1 à 6 appels par an</a:t>
            </a:r>
          </a:p>
          <a:p>
            <a:pPr>
              <a:buNone/>
            </a:pPr>
            <a:endParaRPr lang="fr-FR" sz="1000" dirty="0"/>
          </a:p>
          <a:p>
            <a:r>
              <a:rPr lang="fr-FR" sz="2000" dirty="0">
                <a:solidFill>
                  <a:srgbClr val="0070C0"/>
                </a:solidFill>
              </a:rPr>
              <a:t> MSH</a:t>
            </a:r>
          </a:p>
          <a:p>
            <a:pPr algn="just">
              <a:buNone/>
            </a:pPr>
            <a:r>
              <a:rPr lang="fr-FR" sz="2000" u="sng" dirty="0" smtClean="0"/>
              <a:t>Fonctionnement :</a:t>
            </a:r>
            <a:r>
              <a:rPr lang="fr-FR" sz="2000" dirty="0" smtClean="0"/>
              <a:t> </a:t>
            </a:r>
            <a:r>
              <a:rPr lang="fr-FR" sz="2000" dirty="0"/>
              <a:t>Il permet d’élaborer un projet de recherche qui sera ensuite soumis à un autre financeur nettement plus pertinent en termes de moyen (ANR, Europe, Région, etc.). Doit être entre au moins deux laboratoire de la MSH de préférence un labo de Tours et un d’Orléans</a:t>
            </a:r>
          </a:p>
          <a:p>
            <a:pPr>
              <a:buNone/>
            </a:pPr>
            <a:endParaRPr lang="fr-FR" sz="1000" dirty="0"/>
          </a:p>
          <a:p>
            <a:pPr algn="just">
              <a:buNone/>
            </a:pPr>
            <a:r>
              <a:rPr lang="fr-FR" sz="2000" u="sng" dirty="0" smtClean="0"/>
              <a:t>Candidature :</a:t>
            </a:r>
            <a:r>
              <a:rPr lang="fr-FR" sz="2000" dirty="0" smtClean="0"/>
              <a:t> </a:t>
            </a:r>
            <a:r>
              <a:rPr lang="fr-FR" sz="2000" dirty="0"/>
              <a:t>Dossier fourni par la MSH - deux appels par an – peuvent </a:t>
            </a:r>
            <a:r>
              <a:rPr lang="fr-FR" sz="2000" dirty="0" smtClean="0"/>
              <a:t>candidater : </a:t>
            </a:r>
            <a:r>
              <a:rPr lang="fr-FR" sz="2000" dirty="0"/>
              <a:t>enseignant-chercheur, chercheur, ingénieur, doctorant d’un labo MSH</a:t>
            </a:r>
          </a:p>
          <a:p>
            <a:pPr marL="0" indent="0">
              <a:buNone/>
            </a:pPr>
            <a:endParaRPr lang="fr-FR" sz="2000" dirty="0">
              <a:solidFill>
                <a:srgbClr val="0070C0"/>
              </a:solidFill>
            </a:endParaRPr>
          </a:p>
        </p:txBody>
      </p:sp>
      <p:pic>
        <p:nvPicPr>
          <p:cNvPr id="8" name="Picture 2" descr="http://www.google.fr/url?source=imglanding&amp;ct=img&amp;q=http://www.univ-tours.fr/medias/photo/msh-logo-officiel-orange_1336047533371.jpg&amp;sa=X&amp;ei=g6FuUcH4PMnWPP_GgZgC&amp;ved=0CAkQ8wc&amp;usg=AFQjCNGBNctUJy0CyftvDs44kQW8xm3arA"/>
          <p:cNvPicPr>
            <a:picLocks noChangeAspect="1" noChangeArrowheads="1"/>
          </p:cNvPicPr>
          <p:nvPr/>
        </p:nvPicPr>
        <p:blipFill>
          <a:blip r:embed="rId2" cstate="print"/>
          <a:srcRect/>
          <a:stretch>
            <a:fillRect/>
          </a:stretch>
        </p:blipFill>
        <p:spPr bwMode="auto">
          <a:xfrm>
            <a:off x="1683628" y="692696"/>
            <a:ext cx="1232188" cy="652580"/>
          </a:xfrm>
          <a:prstGeom prst="rect">
            <a:avLst/>
          </a:prstGeom>
          <a:noFill/>
        </p:spPr>
      </p:pic>
      <p:pic>
        <p:nvPicPr>
          <p:cNvPr id="9" name="Picture 2" descr="Retour à la page d'accueil"/>
          <p:cNvPicPr>
            <a:picLocks noChangeAspect="1" noChangeArrowheads="1"/>
          </p:cNvPicPr>
          <p:nvPr/>
        </p:nvPicPr>
        <p:blipFill>
          <a:blip r:embed="rId3" cstate="print"/>
          <a:srcRect/>
          <a:stretch>
            <a:fillRect/>
          </a:stretch>
        </p:blipFill>
        <p:spPr bwMode="auto">
          <a:xfrm>
            <a:off x="467544" y="692696"/>
            <a:ext cx="1136146" cy="613519"/>
          </a:xfrm>
          <a:prstGeom prst="rect">
            <a:avLst/>
          </a:prstGeom>
          <a:noFill/>
        </p:spPr>
      </p:pic>
    </p:spTree>
    <p:extLst>
      <p:ext uri="{BB962C8B-B14F-4D97-AF65-F5344CB8AC3E}">
        <p14:creationId xmlns:p14="http://schemas.microsoft.com/office/powerpoint/2010/main" val="1352203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6. J’aimerais constituer un réseau autour de mes projets de recherche</a:t>
            </a:r>
          </a:p>
        </p:txBody>
      </p:sp>
      <p:sp>
        <p:nvSpPr>
          <p:cNvPr id="4" name="Titre 1"/>
          <p:cNvSpPr>
            <a:spLocks noGrp="1"/>
          </p:cNvSpPr>
          <p:nvPr>
            <p:ph type="title"/>
          </p:nvPr>
        </p:nvSpPr>
        <p:spPr>
          <a:xfrm>
            <a:off x="457200" y="557808"/>
            <a:ext cx="8229600" cy="1143000"/>
          </a:xfrm>
        </p:spPr>
        <p:txBody>
          <a:bodyPr/>
          <a:lstStyle/>
          <a:p>
            <a:r>
              <a:rPr lang="fr-FR" dirty="0" smtClean="0"/>
              <a:t>  </a:t>
            </a:r>
            <a:r>
              <a:rPr lang="fr-FR" dirty="0" err="1" smtClean="0"/>
              <a:t>Studium</a:t>
            </a:r>
            <a:r>
              <a:rPr lang="fr-FR" dirty="0" smtClean="0"/>
              <a:t> Consortium</a:t>
            </a:r>
            <a:endParaRPr lang="fr-FR" dirty="0"/>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944216"/>
            <a:ext cx="8229600" cy="48691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0000"/>
                </a:solidFill>
              </a:rPr>
              <a:t>Programme de recherche entre personnes et non entre labos</a:t>
            </a:r>
            <a:r>
              <a:rPr lang="fr-FR" sz="2000" dirty="0" smtClean="0">
                <a:solidFill>
                  <a:srgbClr val="000000"/>
                </a:solidFill>
              </a:rPr>
              <a:t>.</a:t>
            </a:r>
          </a:p>
          <a:p>
            <a:endParaRPr lang="fr-FR" sz="2000" dirty="0">
              <a:solidFill>
                <a:srgbClr val="000000"/>
              </a:solidFill>
            </a:endParaRPr>
          </a:p>
          <a:p>
            <a:r>
              <a:rPr lang="fr-FR" sz="2000" dirty="0">
                <a:solidFill>
                  <a:srgbClr val="000000"/>
                </a:solidFill>
              </a:rPr>
              <a:t>1 coordinateur en </a:t>
            </a:r>
            <a:r>
              <a:rPr lang="fr-FR" sz="2000" dirty="0" err="1">
                <a:solidFill>
                  <a:srgbClr val="000000"/>
                </a:solidFill>
              </a:rPr>
              <a:t>R.Centre</a:t>
            </a:r>
            <a:r>
              <a:rPr lang="fr-FR" sz="2000" dirty="0">
                <a:solidFill>
                  <a:srgbClr val="000000"/>
                </a:solidFill>
              </a:rPr>
              <a:t>+ 4 partenaires hors France</a:t>
            </a:r>
            <a:r>
              <a:rPr lang="fr-FR" sz="2000" dirty="0" smtClean="0">
                <a:solidFill>
                  <a:srgbClr val="000000"/>
                </a:solidFill>
              </a:rPr>
              <a:t>.</a:t>
            </a:r>
          </a:p>
          <a:p>
            <a:endParaRPr lang="fr-FR" sz="2000" dirty="0">
              <a:solidFill>
                <a:srgbClr val="000000"/>
              </a:solidFill>
            </a:endParaRPr>
          </a:p>
          <a:p>
            <a:r>
              <a:rPr lang="fr-FR" sz="2000" dirty="0">
                <a:solidFill>
                  <a:srgbClr val="000000"/>
                </a:solidFill>
              </a:rPr>
              <a:t>Financement: 2 semaines de réunionX2 ans. Donc finance les voyages+ organisation des séminaires</a:t>
            </a:r>
            <a:r>
              <a:rPr lang="fr-FR" sz="2000" dirty="0" smtClean="0">
                <a:solidFill>
                  <a:srgbClr val="000000"/>
                </a:solidFill>
              </a:rPr>
              <a:t>.</a:t>
            </a:r>
          </a:p>
          <a:p>
            <a:endParaRPr lang="fr-FR" sz="2000" dirty="0">
              <a:solidFill>
                <a:srgbClr val="000000"/>
              </a:solidFill>
            </a:endParaRPr>
          </a:p>
          <a:p>
            <a:r>
              <a:rPr lang="fr-FR" sz="2000" dirty="0">
                <a:solidFill>
                  <a:srgbClr val="000000"/>
                </a:solidFill>
              </a:rPr>
              <a:t>Rapport final publié sur le site du </a:t>
            </a:r>
            <a:r>
              <a:rPr lang="fr-FR" sz="2000" dirty="0" err="1">
                <a:solidFill>
                  <a:srgbClr val="000000"/>
                </a:solidFill>
              </a:rPr>
              <a:t>Studium</a:t>
            </a:r>
            <a:r>
              <a:rPr lang="fr-FR" sz="2000" dirty="0">
                <a:solidFill>
                  <a:srgbClr val="000000"/>
                </a:solidFill>
              </a:rPr>
              <a:t>. </a:t>
            </a:r>
          </a:p>
          <a:p>
            <a:pPr marL="0" indent="0">
              <a:buNone/>
            </a:pPr>
            <a:endParaRPr lang="fr-FR" sz="2000" dirty="0">
              <a:solidFill>
                <a:srgbClr val="0070C0"/>
              </a:solidFill>
            </a:endParaRPr>
          </a:p>
        </p:txBody>
      </p:sp>
      <p:pic>
        <p:nvPicPr>
          <p:cNvPr id="2" name="Image 1"/>
          <p:cNvPicPr>
            <a:picLocks noChangeAspect="1"/>
          </p:cNvPicPr>
          <p:nvPr/>
        </p:nvPicPr>
        <p:blipFill>
          <a:blip r:embed="rId2" cstate="print"/>
          <a:stretch>
            <a:fillRect/>
          </a:stretch>
        </p:blipFill>
        <p:spPr>
          <a:xfrm>
            <a:off x="467544" y="620688"/>
            <a:ext cx="1656184" cy="655573"/>
          </a:xfrm>
          <a:prstGeom prst="rect">
            <a:avLst/>
          </a:prstGeom>
        </p:spPr>
      </p:pic>
    </p:spTree>
    <p:extLst>
      <p:ext uri="{BB962C8B-B14F-4D97-AF65-F5344CB8AC3E}">
        <p14:creationId xmlns:p14="http://schemas.microsoft.com/office/powerpoint/2010/main" val="22615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a:solidFill>
                  <a:schemeClr val="accent6">
                    <a:lumMod val="75000"/>
                  </a:schemeClr>
                </a:solidFill>
              </a:rPr>
              <a:t>Partie 1 - Présentation des différents types de financements </a:t>
            </a:r>
            <a:r>
              <a:rPr lang="fr-FR" sz="2000" dirty="0" smtClean="0">
                <a:solidFill>
                  <a:schemeClr val="accent6">
                    <a:lumMod val="75000"/>
                  </a:schemeClr>
                </a:solidFill>
              </a:rPr>
              <a:t>:</a:t>
            </a:r>
          </a:p>
          <a:p>
            <a:pPr marL="0" indent="0" algn="ctr">
              <a:buNone/>
            </a:pPr>
            <a:endParaRPr lang="fr-FR" sz="2000" dirty="0">
              <a:solidFill>
                <a:schemeClr val="accent6">
                  <a:lumMod val="75000"/>
                </a:schemeClr>
              </a:solidFill>
            </a:endParaRPr>
          </a:p>
          <a:p>
            <a:pPr marL="0" indent="0">
              <a:buNone/>
            </a:pPr>
            <a:r>
              <a:rPr lang="fr-FR" sz="1400" dirty="0" smtClean="0">
                <a:solidFill>
                  <a:srgbClr val="558ED5"/>
                </a:solidFill>
              </a:rPr>
              <a:t>1. Je </a:t>
            </a:r>
            <a:r>
              <a:rPr lang="fr-FR" sz="1400" dirty="0">
                <a:solidFill>
                  <a:srgbClr val="558ED5"/>
                </a:solidFill>
              </a:rPr>
              <a:t>souhaiterais développer un projet de recherche individuel </a:t>
            </a:r>
          </a:p>
          <a:p>
            <a:pPr>
              <a:buFontTx/>
              <a:buAutoNum type="arabicPeriod"/>
            </a:pPr>
            <a:endParaRPr lang="fr-FR" sz="1400" dirty="0"/>
          </a:p>
          <a:p>
            <a:pPr marL="0" indent="0">
              <a:buNone/>
            </a:pPr>
            <a:r>
              <a:rPr lang="fr-FR" sz="1400" dirty="0"/>
              <a:t>2. Je souhaiterais développer un projet collaboratif avec un ou plusieurs laboratoires publics et/ou privés</a:t>
            </a:r>
          </a:p>
          <a:p>
            <a:pPr>
              <a:buFontTx/>
              <a:buChar char="-"/>
            </a:pPr>
            <a:endParaRPr lang="fr-FR" sz="1400" dirty="0"/>
          </a:p>
          <a:p>
            <a:pPr marL="0" indent="0">
              <a:buNone/>
            </a:pPr>
            <a:r>
              <a:rPr lang="fr-FR" sz="1400" dirty="0"/>
              <a:t>3. Je souhaiterais développer un projet de recherche collaboratif avec un ou plusieurs partenaires socio-économiques </a:t>
            </a:r>
          </a:p>
          <a:p>
            <a:pPr>
              <a:buFontTx/>
              <a:buChar char="-"/>
            </a:pPr>
            <a:endParaRPr lang="fr-FR" sz="1400" dirty="0"/>
          </a:p>
          <a:p>
            <a:pPr marL="0" indent="0">
              <a:buNone/>
            </a:pPr>
            <a:r>
              <a:rPr lang="fr-FR" sz="1400" dirty="0"/>
              <a:t>4. Je suis sollicité pour vendre mon expertise à un partenaire socio-</a:t>
            </a:r>
            <a:r>
              <a:rPr lang="fr-FR" sz="1400" dirty="0" smtClean="0"/>
              <a:t>économique</a:t>
            </a:r>
          </a:p>
          <a:p>
            <a:pPr marL="0" indent="0">
              <a:buNone/>
            </a:pPr>
            <a:endParaRPr lang="fr-FR" sz="1400" dirty="0"/>
          </a:p>
          <a:p>
            <a:pPr marL="0" indent="0">
              <a:buNone/>
            </a:pPr>
            <a:r>
              <a:rPr lang="fr-FR" sz="1400" dirty="0"/>
              <a:t>5. Je souhaiterais utiliser des infrastructures de recherche (numérisation, </a:t>
            </a:r>
          </a:p>
          <a:p>
            <a:pPr marL="0" indent="0">
              <a:buNone/>
            </a:pPr>
            <a:r>
              <a:rPr lang="fr-FR" sz="1400" dirty="0"/>
              <a:t>partage de données, etc.)</a:t>
            </a:r>
          </a:p>
          <a:p>
            <a:pPr>
              <a:buFontTx/>
              <a:buChar char="-"/>
            </a:pPr>
            <a:endParaRPr lang="fr-FR" sz="1400" dirty="0"/>
          </a:p>
          <a:p>
            <a:pPr marL="0" indent="0">
              <a:buNone/>
            </a:pPr>
            <a:r>
              <a:rPr lang="fr-FR" sz="1400" dirty="0" smtClean="0"/>
              <a:t>6. J’aimerais constituer un réseau autour de mes projets de recherche</a:t>
            </a:r>
          </a:p>
          <a:p>
            <a:pPr>
              <a:buFontTx/>
              <a:buChar char="-"/>
            </a:pPr>
            <a:endParaRPr lang="fr-FR" sz="1400" dirty="0" smtClean="0"/>
          </a:p>
          <a:p>
            <a:pPr marL="0" indent="0">
              <a:buNone/>
            </a:pPr>
            <a:r>
              <a:rPr lang="fr-FR" sz="1400" dirty="0" smtClean="0"/>
              <a:t>7</a:t>
            </a:r>
            <a:r>
              <a:rPr lang="fr-FR" sz="1400" dirty="0"/>
              <a:t>. Je souhaiterais développer un projet de mobilité entrante ou sortante</a:t>
            </a: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3955746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6. J’aimerais constituer un réseau autour de mes projets de recherche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467544" y="404664"/>
            <a:ext cx="8229600" cy="1143000"/>
          </a:xfrm>
        </p:spPr>
        <p:txBody>
          <a:bodyPr/>
          <a:lstStyle/>
          <a:p>
            <a:r>
              <a:rPr lang="fr-FR" dirty="0" smtClean="0"/>
              <a:t>  Fondation Nestlé</a:t>
            </a:r>
            <a:endParaRPr lang="fr-FR" dirty="0"/>
          </a:p>
        </p:txBody>
      </p:sp>
      <p:pic>
        <p:nvPicPr>
          <p:cNvPr id="10" name="Image 9"/>
          <p:cNvPicPr>
            <a:picLocks noChangeAspect="1"/>
          </p:cNvPicPr>
          <p:nvPr/>
        </p:nvPicPr>
        <p:blipFill>
          <a:blip r:embed="rId2" cstate="print"/>
          <a:stretch>
            <a:fillRect/>
          </a:stretch>
        </p:blipFill>
        <p:spPr>
          <a:xfrm>
            <a:off x="467544" y="688876"/>
            <a:ext cx="2160240" cy="557166"/>
          </a:xfrm>
          <a:prstGeom prst="rect">
            <a:avLst/>
          </a:prstGeom>
        </p:spPr>
      </p:pic>
      <p:sp>
        <p:nvSpPr>
          <p:cNvPr id="7" name="Rectangle 6"/>
          <p:cNvSpPr/>
          <p:nvPr/>
        </p:nvSpPr>
        <p:spPr>
          <a:xfrm>
            <a:off x="539552" y="2278320"/>
            <a:ext cx="8208912" cy="2446824"/>
          </a:xfrm>
          <a:prstGeom prst="rect">
            <a:avLst/>
          </a:prstGeom>
        </p:spPr>
        <p:txBody>
          <a:bodyPr wrap="square">
            <a:spAutoFit/>
          </a:bodyPr>
          <a:lstStyle/>
          <a:p>
            <a:pPr>
              <a:spcBef>
                <a:spcPts val="600"/>
              </a:spcBef>
              <a:buFont typeface="Arial" pitchFamily="34" charset="0"/>
              <a:buNone/>
            </a:pPr>
            <a:r>
              <a:rPr lang="fr-FR" sz="2000" b="1" dirty="0" smtClean="0">
                <a:solidFill>
                  <a:srgbClr val="FF0000"/>
                </a:solidFill>
              </a:rPr>
              <a:t>Aide à la construction d’un Projet de recherche</a:t>
            </a:r>
            <a:endParaRPr lang="fr-FR" sz="2000" dirty="0" smtClean="0"/>
          </a:p>
          <a:p>
            <a:pPr lvl="1">
              <a:spcBef>
                <a:spcPts val="600"/>
              </a:spcBef>
              <a:spcAft>
                <a:spcPts val="1200"/>
              </a:spcAft>
              <a:buFont typeface="Wingdings"/>
              <a:buChar char="Ü"/>
            </a:pPr>
            <a:r>
              <a:rPr lang="fr-FR" b="1" dirty="0" smtClean="0">
                <a:solidFill>
                  <a:srgbClr val="0070C0"/>
                </a:solidFill>
              </a:rPr>
              <a:t>15 K€ / projet</a:t>
            </a:r>
          </a:p>
          <a:p>
            <a:pPr lvl="1"/>
            <a:r>
              <a:rPr lang="fr-FR" dirty="0" smtClean="0"/>
              <a:t>Identifier et aider des équipes de chercheurs dans le travail de préparation, souvent long, donc coûteux, que demandent aux candidats les appels d’offre publics des grands programmes de recherche, qu’ils soient régionaux, nationaux ou européens.</a:t>
            </a:r>
            <a:endParaRPr lang="fr-FR" b="1" dirty="0" smtClean="0">
              <a:solidFill>
                <a:srgbClr val="0070C0"/>
              </a:solidFill>
            </a:endParaRPr>
          </a:p>
          <a:p>
            <a:pPr>
              <a:spcBef>
                <a:spcPts val="1200"/>
              </a:spcBef>
            </a:pPr>
            <a:r>
              <a:rPr lang="fr-FR" b="1" dirty="0" smtClean="0">
                <a:solidFill>
                  <a:srgbClr val="0070C0"/>
                </a:solidFill>
              </a:rPr>
              <a:t>Thématique</a:t>
            </a:r>
            <a:r>
              <a:rPr lang="fr-FR" dirty="0" smtClean="0"/>
              <a:t> - Exploration des comportements alimentaires. </a:t>
            </a:r>
            <a:endParaRPr lang="fr-FR" sz="2000" dirty="0"/>
          </a:p>
        </p:txBody>
      </p:sp>
    </p:spTree>
    <p:extLst>
      <p:ext uri="{BB962C8B-B14F-4D97-AF65-F5344CB8AC3E}">
        <p14:creationId xmlns:p14="http://schemas.microsoft.com/office/powerpoint/2010/main" val="1377348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solidFill>
                  <a:srgbClr val="000000"/>
                </a:solidFill>
              </a:rPr>
              <a:t>6. J’aimerais constituer un réseau autour de mes projets de recherche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457200" y="476672"/>
            <a:ext cx="8229600" cy="1143000"/>
          </a:xfrm>
        </p:spPr>
        <p:txBody>
          <a:bodyPr/>
          <a:lstStyle/>
          <a:p>
            <a:r>
              <a:rPr lang="fr-FR" dirty="0" smtClean="0"/>
              <a:t>  COST</a:t>
            </a:r>
            <a:endParaRPr lang="fr-FR" dirty="0"/>
          </a:p>
        </p:txBody>
      </p:sp>
      <p:sp>
        <p:nvSpPr>
          <p:cNvPr id="10" name="ZoneTexte 9"/>
          <p:cNvSpPr txBox="1"/>
          <p:nvPr/>
        </p:nvSpPr>
        <p:spPr>
          <a:xfrm>
            <a:off x="827584" y="2669718"/>
            <a:ext cx="7992888" cy="2631490"/>
          </a:xfrm>
          <a:prstGeom prst="rect">
            <a:avLst/>
          </a:prstGeom>
          <a:noFill/>
        </p:spPr>
        <p:txBody>
          <a:bodyPr wrap="square" rtlCol="0">
            <a:spAutoFit/>
          </a:bodyPr>
          <a:lstStyle/>
          <a:p>
            <a:pPr>
              <a:spcBef>
                <a:spcPts val="1200"/>
              </a:spcBef>
              <a:buFont typeface="Arial" pitchFamily="34" charset="0"/>
              <a:buChar char="•"/>
            </a:pPr>
            <a:r>
              <a:rPr lang="fr-FR" sz="2000" dirty="0" smtClean="0"/>
              <a:t> Min 5 pays de COST (paneuropéen)</a:t>
            </a:r>
          </a:p>
          <a:p>
            <a:pPr>
              <a:spcBef>
                <a:spcPts val="1200"/>
              </a:spcBef>
              <a:buFont typeface="Arial" pitchFamily="34" charset="0"/>
              <a:buChar char="•"/>
            </a:pPr>
            <a:r>
              <a:rPr lang="fr-FR" sz="2000" b="1" dirty="0" smtClean="0"/>
              <a:t> Réseau ouverts</a:t>
            </a:r>
          </a:p>
          <a:p>
            <a:pPr>
              <a:spcBef>
                <a:spcPts val="1200"/>
              </a:spcBef>
              <a:buFont typeface="Arial" pitchFamily="34" charset="0"/>
              <a:buChar char="•"/>
            </a:pPr>
            <a:r>
              <a:rPr lang="fr-FR" sz="2000" dirty="0" smtClean="0"/>
              <a:t> En moyenne 20 pays</a:t>
            </a:r>
          </a:p>
          <a:p>
            <a:pPr>
              <a:spcBef>
                <a:spcPts val="1200"/>
              </a:spcBef>
              <a:spcAft>
                <a:spcPts val="600"/>
              </a:spcAft>
              <a:buFont typeface="Arial" pitchFamily="34" charset="0"/>
              <a:buChar char="•"/>
            </a:pPr>
            <a:r>
              <a:rPr lang="fr-FR" sz="2000" b="1" dirty="0" smtClean="0"/>
              <a:t> Tous les domaines de recherche </a:t>
            </a:r>
            <a:r>
              <a:rPr lang="fr-FR" sz="2000" dirty="0" smtClean="0"/>
              <a:t>/ interdisciplinaire</a:t>
            </a:r>
          </a:p>
          <a:p>
            <a:pPr>
              <a:spcBef>
                <a:spcPts val="1200"/>
              </a:spcBef>
              <a:buFont typeface="Arial" pitchFamily="34" charset="0"/>
              <a:buChar char="•"/>
            </a:pPr>
            <a:r>
              <a:rPr lang="fr-FR" sz="2000" b="1" dirty="0" smtClean="0"/>
              <a:t> Financement</a:t>
            </a:r>
            <a:r>
              <a:rPr lang="fr-FR" sz="2000" dirty="0" smtClean="0"/>
              <a:t> de réseaux (mise en réseau de travaux déjà financés au niveau national) et activités R&amp;D</a:t>
            </a:r>
            <a:endParaRPr lang="fr-FR" sz="2000" dirty="0"/>
          </a:p>
        </p:txBody>
      </p:sp>
      <p:sp>
        <p:nvSpPr>
          <p:cNvPr id="11" name="Flèche droite rayée 10"/>
          <p:cNvSpPr/>
          <p:nvPr/>
        </p:nvSpPr>
        <p:spPr>
          <a:xfrm>
            <a:off x="3275856" y="5877272"/>
            <a:ext cx="5328592" cy="764704"/>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Prochaine collection de pré-projets: sept 2013</a:t>
            </a:r>
            <a:endParaRPr lang="fr-FR" dirty="0"/>
          </a:p>
        </p:txBody>
      </p:sp>
      <p:pic>
        <p:nvPicPr>
          <p:cNvPr id="12" name="Picture 3"/>
          <p:cNvPicPr>
            <a:picLocks noChangeAspect="1" noChangeArrowheads="1"/>
          </p:cNvPicPr>
          <p:nvPr/>
        </p:nvPicPr>
        <p:blipFill>
          <a:blip r:embed="rId2" cstate="print"/>
          <a:srcRect l="10225" t="13360" r="30858" b="73838"/>
          <a:stretch>
            <a:fillRect/>
          </a:stretch>
        </p:blipFill>
        <p:spPr bwMode="auto">
          <a:xfrm>
            <a:off x="792088" y="1340768"/>
            <a:ext cx="7812360" cy="792088"/>
          </a:xfrm>
          <a:prstGeom prst="rect">
            <a:avLst/>
          </a:prstGeom>
          <a:noFill/>
          <a:ln w="9525">
            <a:noFill/>
            <a:miter lim="800000"/>
            <a:headEnd/>
            <a:tailEnd/>
          </a:ln>
        </p:spPr>
      </p:pic>
    </p:spTree>
    <p:extLst>
      <p:ext uri="{BB962C8B-B14F-4D97-AF65-F5344CB8AC3E}">
        <p14:creationId xmlns:p14="http://schemas.microsoft.com/office/powerpoint/2010/main" val="2969583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a:solidFill>
                  <a:schemeClr val="accent6">
                    <a:lumMod val="75000"/>
                  </a:schemeClr>
                </a:solidFill>
              </a:rPr>
              <a:t>Partie 1 - Présentation des différents types de financements </a:t>
            </a:r>
            <a:r>
              <a:rPr lang="fr-FR" sz="2000" dirty="0" smtClean="0">
                <a:solidFill>
                  <a:schemeClr val="accent6">
                    <a:lumMod val="75000"/>
                  </a:schemeClr>
                </a:solidFill>
              </a:rPr>
              <a:t>:</a:t>
            </a:r>
          </a:p>
          <a:p>
            <a:pPr marL="0" indent="0" algn="ctr">
              <a:buNone/>
            </a:pPr>
            <a:endParaRPr lang="fr-FR" sz="2000" dirty="0">
              <a:solidFill>
                <a:schemeClr val="accent6">
                  <a:lumMod val="75000"/>
                </a:schemeClr>
              </a:solidFill>
            </a:endParaRPr>
          </a:p>
          <a:p>
            <a:pPr marL="0" indent="0">
              <a:buNone/>
            </a:pPr>
            <a:r>
              <a:rPr lang="fr-FR" sz="1400" dirty="0" smtClean="0"/>
              <a:t>1. Je </a:t>
            </a:r>
            <a:r>
              <a:rPr lang="fr-FR" sz="1400" dirty="0"/>
              <a:t>souhaiterais développer un projet de recherche individuel </a:t>
            </a:r>
          </a:p>
          <a:p>
            <a:pPr>
              <a:buFontTx/>
              <a:buAutoNum type="arabicPeriod"/>
            </a:pPr>
            <a:endParaRPr lang="fr-FR" sz="1400" dirty="0"/>
          </a:p>
          <a:p>
            <a:pPr marL="0" indent="0">
              <a:buNone/>
            </a:pPr>
            <a:r>
              <a:rPr lang="fr-FR" sz="1400" dirty="0">
                <a:solidFill>
                  <a:srgbClr val="000000"/>
                </a:solidFill>
              </a:rPr>
              <a:t>2. Je souhaiterais développer un projet collaboratif avec un ou plusieurs laboratoires publics et/ou privés</a:t>
            </a:r>
          </a:p>
          <a:p>
            <a:pPr>
              <a:buFontTx/>
              <a:buChar char="-"/>
            </a:pPr>
            <a:endParaRPr lang="fr-FR" sz="1400" dirty="0"/>
          </a:p>
          <a:p>
            <a:pPr marL="0" indent="0">
              <a:buNone/>
            </a:pPr>
            <a:r>
              <a:rPr lang="fr-FR" sz="1400" dirty="0">
                <a:solidFill>
                  <a:srgbClr val="000000"/>
                </a:solidFill>
              </a:rPr>
              <a:t>3. Je souhaiterais développer un projet de recherche collaboratif avec un ou plusieurs partenaires socio-économiques </a:t>
            </a:r>
          </a:p>
          <a:p>
            <a:pPr>
              <a:buFontTx/>
              <a:buChar char="-"/>
            </a:pPr>
            <a:endParaRPr lang="fr-FR" sz="1400" dirty="0"/>
          </a:p>
          <a:p>
            <a:pPr marL="0" indent="0">
              <a:buNone/>
            </a:pPr>
            <a:r>
              <a:rPr lang="fr-FR" sz="1400" dirty="0">
                <a:solidFill>
                  <a:srgbClr val="000000"/>
                </a:solidFill>
              </a:rPr>
              <a:t>4. Je suis sollicité pour vendre mon expertise à un partenaire socio-économique</a:t>
            </a:r>
          </a:p>
          <a:p>
            <a:pPr marL="0" indent="0">
              <a:buNone/>
            </a:pPr>
            <a:endParaRPr lang="fr-FR" sz="1400" dirty="0"/>
          </a:p>
          <a:p>
            <a:pPr marL="0" indent="0">
              <a:buNone/>
            </a:pPr>
            <a:r>
              <a:rPr lang="fr-FR" sz="1400" dirty="0">
                <a:solidFill>
                  <a:srgbClr val="000000"/>
                </a:solidFill>
              </a:rPr>
              <a:t>5. Je souhaiterais utiliser des infrastructures de recherche (numérisation, </a:t>
            </a:r>
          </a:p>
          <a:p>
            <a:pPr marL="0" indent="0">
              <a:buNone/>
            </a:pPr>
            <a:r>
              <a:rPr lang="fr-FR" sz="1400" dirty="0">
                <a:solidFill>
                  <a:srgbClr val="000000"/>
                </a:solidFill>
              </a:rPr>
              <a:t>partage de données, etc.)</a:t>
            </a:r>
          </a:p>
          <a:p>
            <a:pPr>
              <a:buFontTx/>
              <a:buChar char="-"/>
            </a:pPr>
            <a:endParaRPr lang="fr-FR" sz="1400" dirty="0"/>
          </a:p>
          <a:p>
            <a:pPr marL="0" indent="0">
              <a:buNone/>
            </a:pPr>
            <a:r>
              <a:rPr lang="fr-FR" sz="1400" dirty="0">
                <a:solidFill>
                  <a:srgbClr val="000000"/>
                </a:solidFill>
              </a:rPr>
              <a:t>6. J’aimerais constituer un réseau autour de mes projets de recherche</a:t>
            </a:r>
          </a:p>
          <a:p>
            <a:pPr>
              <a:buFontTx/>
              <a:buChar char="-"/>
            </a:pPr>
            <a:endParaRPr lang="fr-FR" sz="1400" dirty="0" smtClean="0"/>
          </a:p>
          <a:p>
            <a:pPr marL="0" indent="0">
              <a:buNone/>
            </a:pPr>
            <a:r>
              <a:rPr lang="fr-FR" sz="1400" dirty="0">
                <a:solidFill>
                  <a:srgbClr val="558ED5"/>
                </a:solidFill>
              </a:rPr>
              <a:t>7. Je souhaiterais développer un projet de mobilité entrante ou sortante</a:t>
            </a: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551795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184576"/>
          </a:xfrm>
        </p:spPr>
        <p:txBody>
          <a:bodyPr>
            <a:normAutofit/>
          </a:bodyPr>
          <a:lstStyle/>
          <a:p>
            <a:pPr marL="0" indent="0">
              <a:buNone/>
            </a:pPr>
            <a:r>
              <a:rPr lang="fr-FR" sz="1400" dirty="0"/>
              <a:t>7. Je souhaiterais développer un projet de mobilité entrante ou sortante</a:t>
            </a:r>
          </a:p>
          <a:p>
            <a:pPr>
              <a:buAutoNum type="arabicPeriod"/>
            </a:pPr>
            <a:endParaRPr lang="fr-FR" sz="1400" dirty="0"/>
          </a:p>
          <a:p>
            <a:pPr marL="0" indent="0">
              <a:buNone/>
            </a:pPr>
            <a:r>
              <a:rPr lang="fr-FR" sz="1400" dirty="0"/>
              <a:t>ANR retour post-doc (Emily)</a:t>
            </a:r>
          </a:p>
          <a:p>
            <a:pPr marL="0" indent="0">
              <a:buNone/>
            </a:pPr>
            <a:r>
              <a:rPr lang="fr-FR" sz="1400" dirty="0"/>
              <a:t>Bourses individuelles de mobilité, </a:t>
            </a:r>
            <a:r>
              <a:rPr lang="fr-FR" sz="1400" dirty="0" smtClean="0"/>
              <a:t>etc. </a:t>
            </a:r>
            <a:r>
              <a:rPr lang="fr-FR" sz="1400" dirty="0"/>
              <a:t>(Aurélie)</a:t>
            </a:r>
          </a:p>
          <a:p>
            <a:pPr marL="0" indent="0">
              <a:buNone/>
            </a:pPr>
            <a:r>
              <a:rPr lang="fr-FR" sz="1400" dirty="0" smtClean="0"/>
              <a:t>Chaire </a:t>
            </a:r>
            <a:r>
              <a:rPr lang="fr-FR" sz="1400" dirty="0" err="1" smtClean="0"/>
              <a:t>Studium</a:t>
            </a:r>
            <a:r>
              <a:rPr lang="fr-FR" sz="1400" dirty="0"/>
              <a:t>, </a:t>
            </a:r>
            <a:r>
              <a:rPr lang="fr-FR" sz="1400" dirty="0" err="1" smtClean="0"/>
              <a:t>Arcus</a:t>
            </a:r>
            <a:r>
              <a:rPr lang="fr-FR" sz="1400" dirty="0" smtClean="0"/>
              <a:t> </a:t>
            </a:r>
            <a:r>
              <a:rPr lang="fr-FR" sz="1400" dirty="0"/>
              <a:t>(Annabelle)</a:t>
            </a:r>
          </a:p>
          <a:p>
            <a:pPr marL="0" indent="0">
              <a:buNone/>
            </a:pPr>
            <a:endParaRPr lang="fr-FR" sz="1400" dirty="0"/>
          </a:p>
          <a:p>
            <a:pPr marL="0" indent="0">
              <a:buNone/>
            </a:pPr>
            <a:endParaRPr lang="fr-FR" sz="1400" dirty="0" smtClean="0"/>
          </a:p>
          <a:p>
            <a:pPr marL="0" indent="0">
              <a:buNone/>
            </a:pPr>
            <a:endParaRPr lang="fr-FR" sz="1400" dirty="0" smtClean="0"/>
          </a:p>
          <a:p>
            <a:pPr marL="0" indent="0">
              <a:buNone/>
            </a:pPr>
            <a:endParaRPr lang="fr-FR" sz="1400" dirty="0"/>
          </a:p>
          <a:p>
            <a:pPr>
              <a:buFontTx/>
              <a:buAutoNum type="arabicPeriod"/>
            </a:pPr>
            <a:endParaRPr lang="fr-FR" sz="1400" dirty="0"/>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1569545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t>7. Je souhaiterais développer un projet de mobilité entrante ou sortante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457200" y="476672"/>
            <a:ext cx="8229600" cy="1143000"/>
          </a:xfrm>
        </p:spPr>
        <p:txBody>
          <a:bodyPr/>
          <a:lstStyle/>
          <a:p>
            <a:r>
              <a:rPr lang="fr-FR" dirty="0" smtClean="0"/>
              <a:t>  ANR Retour post-doc</a:t>
            </a:r>
            <a:endParaRPr lang="fr-FR" dirty="0"/>
          </a:p>
        </p:txBody>
      </p:sp>
      <p:sp>
        <p:nvSpPr>
          <p:cNvPr id="9" name="Espace réservé du contenu 2"/>
          <p:cNvSpPr txBox="1">
            <a:spLocks/>
          </p:cNvSpPr>
          <p:nvPr/>
        </p:nvSpPr>
        <p:spPr>
          <a:xfrm>
            <a:off x="539552" y="1728192"/>
            <a:ext cx="8229600" cy="42210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000" dirty="0" smtClean="0"/>
              <a:t>Objectif : </a:t>
            </a:r>
            <a:r>
              <a:rPr lang="fr-FR" sz="2000" dirty="0"/>
              <a:t>Encourager le retour en France des jeunes chercheurs français et étrangers ayant soutenus en France et ayant fait un post-doc à l’étranger </a:t>
            </a:r>
          </a:p>
          <a:p>
            <a:pPr algn="just"/>
            <a:endParaRPr lang="fr-FR" sz="2000" dirty="0"/>
          </a:p>
          <a:p>
            <a:pPr algn="just"/>
            <a:r>
              <a:rPr lang="fr-FR" sz="2000" dirty="0"/>
              <a:t>Le docteur doit avoir démontrer son excellence nationale et avoir soutenu sa thèse depuis au moins 5 ans à la date de soumission du projet</a:t>
            </a:r>
          </a:p>
          <a:p>
            <a:pPr algn="just"/>
            <a:endParaRPr lang="fr-FR" sz="2000" dirty="0"/>
          </a:p>
          <a:p>
            <a:pPr algn="just"/>
            <a:r>
              <a:rPr lang="fr-FR" sz="2000" dirty="0"/>
              <a:t>Montant </a:t>
            </a:r>
            <a:r>
              <a:rPr lang="fr-FR" sz="2000" dirty="0" smtClean="0"/>
              <a:t>alloué : </a:t>
            </a:r>
            <a:r>
              <a:rPr lang="fr-FR" sz="2000" dirty="0"/>
              <a:t>entre 150 et 700 K€</a:t>
            </a:r>
          </a:p>
        </p:txBody>
      </p:sp>
      <p:pic>
        <p:nvPicPr>
          <p:cNvPr id="10" name="Picture 2" descr="Retour à la page d'accueil"/>
          <p:cNvPicPr>
            <a:picLocks noChangeAspect="1" noChangeArrowheads="1"/>
          </p:cNvPicPr>
          <p:nvPr/>
        </p:nvPicPr>
        <p:blipFill>
          <a:blip r:embed="rId2" cstate="print"/>
          <a:srcRect/>
          <a:stretch>
            <a:fillRect/>
          </a:stretch>
        </p:blipFill>
        <p:spPr bwMode="auto">
          <a:xfrm>
            <a:off x="467544" y="692696"/>
            <a:ext cx="1136146" cy="613519"/>
          </a:xfrm>
          <a:prstGeom prst="rect">
            <a:avLst/>
          </a:prstGeom>
          <a:noFill/>
        </p:spPr>
      </p:pic>
    </p:spTree>
    <p:extLst>
      <p:ext uri="{BB962C8B-B14F-4D97-AF65-F5344CB8AC3E}">
        <p14:creationId xmlns:p14="http://schemas.microsoft.com/office/powerpoint/2010/main" val="786402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t>7. Je souhaiterais développer un projet de mobilité entrante ou sortante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457200" y="476672"/>
            <a:ext cx="8229600" cy="1143000"/>
          </a:xfrm>
        </p:spPr>
        <p:txBody>
          <a:bodyPr/>
          <a:lstStyle/>
          <a:p>
            <a:r>
              <a:rPr lang="fr-FR" dirty="0" smtClean="0"/>
              <a:t>  Bourses individuelles</a:t>
            </a:r>
            <a:br>
              <a:rPr lang="fr-FR" dirty="0" smtClean="0"/>
            </a:br>
            <a:r>
              <a:rPr lang="fr-FR" dirty="0" smtClean="0"/>
              <a:t>de mobilité IEF, IIF, IOF</a:t>
            </a:r>
            <a:endParaRPr lang="fr-FR" dirty="0"/>
          </a:p>
        </p:txBody>
      </p:sp>
      <p:graphicFrame>
        <p:nvGraphicFramePr>
          <p:cNvPr id="9" name="Diagramme 8"/>
          <p:cNvGraphicFramePr/>
          <p:nvPr>
            <p:extLst>
              <p:ext uri="{D42A27DB-BD31-4B8C-83A1-F6EECF244321}">
                <p14:modId xmlns:p14="http://schemas.microsoft.com/office/powerpoint/2010/main" val="234801563"/>
              </p:ext>
            </p:extLst>
          </p:nvPr>
        </p:nvGraphicFramePr>
        <p:xfrm>
          <a:off x="251520" y="2132856"/>
          <a:ext cx="871296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67544" y="1556792"/>
            <a:ext cx="1153833" cy="112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lèche droite rayée 12"/>
          <p:cNvSpPr/>
          <p:nvPr/>
        </p:nvSpPr>
        <p:spPr>
          <a:xfrm>
            <a:off x="5364088" y="4077072"/>
            <a:ext cx="3456384" cy="764704"/>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2"/>
              </a:buClr>
            </a:pPr>
            <a:r>
              <a:rPr lang="fr-FR" b="1" dirty="0" smtClean="0"/>
              <a:t>Deadline le 14 août 2013</a:t>
            </a:r>
          </a:p>
        </p:txBody>
      </p:sp>
      <p:pic>
        <p:nvPicPr>
          <p:cNvPr id="1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4149080"/>
            <a:ext cx="1175107" cy="980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114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t>7. Je souhaiterais développer un projet de mobilité entrante ou sortante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Image1.png"/>
          <p:cNvPicPr>
            <a:picLocks noChangeAspect="1"/>
          </p:cNvPicPr>
          <p:nvPr/>
        </p:nvPicPr>
        <p:blipFill>
          <a:blip r:embed="rId2" cstate="print"/>
          <a:srcRect b="70991"/>
          <a:stretch>
            <a:fillRect/>
          </a:stretch>
        </p:blipFill>
        <p:spPr>
          <a:xfrm>
            <a:off x="971600" y="0"/>
            <a:ext cx="8172400" cy="1124744"/>
          </a:xfrm>
          <a:prstGeom prst="rect">
            <a:avLst/>
          </a:prstGeom>
        </p:spPr>
      </p:pic>
      <p:sp>
        <p:nvSpPr>
          <p:cNvPr id="11" name="Rectangle 3"/>
          <p:cNvSpPr txBox="1">
            <a:spLocks noChangeArrowheads="1"/>
          </p:cNvSpPr>
          <p:nvPr/>
        </p:nvSpPr>
        <p:spPr bwMode="auto">
          <a:xfrm>
            <a:off x="539552" y="1340768"/>
            <a:ext cx="8604448"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4638" indent="-274638">
              <a:defRPr sz="2400" b="1">
                <a:solidFill>
                  <a:schemeClr val="tx1"/>
                </a:solidFill>
                <a:latin typeface="Garamond" pitchFamily="18" charset="0"/>
              </a:defRPr>
            </a:lvl1pPr>
            <a:lvl2pPr marL="731838" indent="-274638">
              <a:defRPr sz="2400" b="1">
                <a:solidFill>
                  <a:schemeClr val="tx1"/>
                </a:solidFill>
                <a:latin typeface="Garamond" pitchFamily="18" charset="0"/>
              </a:defRPr>
            </a:lvl2pPr>
            <a:lvl3pPr marL="1143000" indent="-228600">
              <a:defRPr sz="2400" b="1">
                <a:solidFill>
                  <a:schemeClr val="tx1"/>
                </a:solidFill>
                <a:latin typeface="Garamond" pitchFamily="18" charset="0"/>
              </a:defRPr>
            </a:lvl3pPr>
            <a:lvl4pPr marL="1600200" indent="-228600">
              <a:defRPr sz="2400" b="1">
                <a:solidFill>
                  <a:schemeClr val="tx1"/>
                </a:solidFill>
                <a:latin typeface="Garamond" pitchFamily="18" charset="0"/>
              </a:defRPr>
            </a:lvl4pPr>
            <a:lvl5pPr marL="2057400" indent="-228600">
              <a:defRPr sz="2400" b="1">
                <a:solidFill>
                  <a:schemeClr val="tx1"/>
                </a:solidFill>
                <a:latin typeface="Garamond" pitchFamily="18" charset="0"/>
              </a:defRPr>
            </a:lvl5pPr>
            <a:lvl6pPr marL="25146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6pPr>
            <a:lvl7pPr marL="29718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7pPr>
            <a:lvl8pPr marL="34290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8pPr>
            <a:lvl9pPr marL="38862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9pPr>
          </a:lstStyle>
          <a:p>
            <a:pPr eaLnBrk="1" hangingPunct="1">
              <a:spcBef>
                <a:spcPts val="600"/>
              </a:spcBef>
              <a:spcAft>
                <a:spcPts val="600"/>
              </a:spcAft>
              <a:buClr>
                <a:schemeClr val="tx2"/>
              </a:buClr>
              <a:defRPr/>
            </a:pPr>
            <a:r>
              <a:rPr lang="fr-FR" sz="2000" u="sng" cap="small" dirty="0" smtClean="0">
                <a:solidFill>
                  <a:schemeClr val="tx1">
                    <a:lumMod val="50000"/>
                    <a:lumOff val="50000"/>
                  </a:schemeClr>
                </a:solidFill>
                <a:latin typeface="+mn-lt"/>
              </a:rPr>
              <a:t>Objectif </a:t>
            </a:r>
            <a:r>
              <a:rPr lang="fr-FR" sz="2000" b="0" u="sng" dirty="0" smtClean="0">
                <a:solidFill>
                  <a:schemeClr val="tx1">
                    <a:lumMod val="50000"/>
                    <a:lumOff val="50000"/>
                  </a:schemeClr>
                </a:solidFill>
                <a:latin typeface="+mn-lt"/>
              </a:rPr>
              <a:t>: </a:t>
            </a:r>
          </a:p>
          <a:p>
            <a:pPr marL="723900" lvl="2" indent="-279400" defTabSz="812800">
              <a:spcBef>
                <a:spcPts val="600"/>
              </a:spcBef>
              <a:spcAft>
                <a:spcPts val="600"/>
              </a:spcAft>
              <a:buClr>
                <a:schemeClr val="tx2"/>
              </a:buClr>
              <a:buFont typeface="Wingdings" pitchFamily="2" charset="2"/>
              <a:buChar char="ü"/>
              <a:defRPr/>
            </a:pPr>
            <a:r>
              <a:rPr lang="fr-FR" sz="2000" dirty="0">
                <a:latin typeface="+mn-lt"/>
              </a:rPr>
              <a:t>D</a:t>
            </a:r>
            <a:r>
              <a:rPr lang="fr-FR" sz="2000" dirty="0" smtClean="0">
                <a:latin typeface="+mn-lt"/>
              </a:rPr>
              <a:t>éveloppement de la carrière </a:t>
            </a:r>
            <a:r>
              <a:rPr lang="fr-FR" sz="2000" b="0" dirty="0" smtClean="0">
                <a:latin typeface="+mn-lt"/>
              </a:rPr>
              <a:t>, </a:t>
            </a:r>
          </a:p>
          <a:p>
            <a:pPr marL="723900" lvl="2" indent="-279400" defTabSz="812800">
              <a:spcBef>
                <a:spcPts val="600"/>
              </a:spcBef>
              <a:spcAft>
                <a:spcPts val="600"/>
              </a:spcAft>
              <a:buClr>
                <a:schemeClr val="tx2"/>
              </a:buClr>
              <a:buFont typeface="Wingdings" pitchFamily="2" charset="2"/>
              <a:buChar char="ü"/>
              <a:defRPr/>
            </a:pPr>
            <a:r>
              <a:rPr lang="fr-FR" sz="2000" dirty="0">
                <a:latin typeface="+mn-lt"/>
              </a:rPr>
              <a:t>D</a:t>
            </a:r>
            <a:r>
              <a:rPr lang="fr-FR" sz="2000" dirty="0" smtClean="0">
                <a:latin typeface="+mn-lt"/>
              </a:rPr>
              <a:t>iversification des compétences  </a:t>
            </a:r>
            <a:r>
              <a:rPr lang="fr-FR" sz="2000" b="0" dirty="0" smtClean="0">
                <a:latin typeface="+mn-lt"/>
              </a:rPr>
              <a:t>(compétences multidisciplinaires  et/ou expérience intersectorielle),  plan de carrière</a:t>
            </a:r>
          </a:p>
          <a:p>
            <a:pPr marL="723900" lvl="2" indent="-279400" defTabSz="812800">
              <a:spcBef>
                <a:spcPts val="600"/>
              </a:spcBef>
              <a:spcAft>
                <a:spcPts val="600"/>
              </a:spcAft>
              <a:buClr>
                <a:schemeClr val="tx2"/>
              </a:buClr>
              <a:buFont typeface="Wingdings" pitchFamily="2" charset="2"/>
              <a:buChar char="ü"/>
              <a:defRPr/>
            </a:pPr>
            <a:r>
              <a:rPr lang="fr-FR" sz="2000" dirty="0" smtClean="0">
                <a:latin typeface="+mn-lt"/>
              </a:rPr>
              <a:t>Atteindre ou renforcer une situation de leadership </a:t>
            </a:r>
            <a:r>
              <a:rPr lang="fr-FR" sz="2000" b="0" dirty="0" smtClean="0">
                <a:latin typeface="+mn-lt"/>
              </a:rPr>
              <a:t>(investigateur principal, professeur, position de senior dans l’éducation, la recherche ou dans l’entreprise)</a:t>
            </a:r>
          </a:p>
          <a:p>
            <a:pPr>
              <a:spcBef>
                <a:spcPts val="600"/>
              </a:spcBef>
              <a:spcAft>
                <a:spcPts val="600"/>
              </a:spcAft>
              <a:buClr>
                <a:schemeClr val="tx2"/>
              </a:buClr>
              <a:defRPr/>
            </a:pPr>
            <a:r>
              <a:rPr lang="fr-FR" sz="2000" u="sng" cap="small" dirty="0">
                <a:solidFill>
                  <a:schemeClr val="bg1">
                    <a:lumMod val="50000"/>
                  </a:schemeClr>
                </a:solidFill>
                <a:latin typeface="+mn-lt"/>
              </a:rPr>
              <a:t>Durée :</a:t>
            </a:r>
            <a:r>
              <a:rPr lang="fr-FR" sz="2000" b="0" dirty="0" smtClean="0">
                <a:latin typeface="+mn-lt"/>
              </a:rPr>
              <a:t> de</a:t>
            </a:r>
            <a:r>
              <a:rPr lang="fr-FR" sz="2000" dirty="0" smtClean="0">
                <a:latin typeface="+mn-lt"/>
              </a:rPr>
              <a:t> 12 à 24 mois</a:t>
            </a:r>
            <a:r>
              <a:rPr lang="fr-FR" sz="2000" b="0" dirty="0" smtClean="0">
                <a:latin typeface="+mn-lt"/>
              </a:rPr>
              <a:t>. </a:t>
            </a:r>
          </a:p>
          <a:p>
            <a:pPr>
              <a:spcBef>
                <a:spcPts val="600"/>
              </a:spcBef>
              <a:spcAft>
                <a:spcPts val="600"/>
              </a:spcAft>
              <a:buClr>
                <a:schemeClr val="tx2"/>
              </a:buClr>
              <a:defRPr/>
            </a:pPr>
            <a:r>
              <a:rPr lang="fr-FR" sz="2000" u="sng" cap="small" dirty="0" smtClean="0">
                <a:solidFill>
                  <a:schemeClr val="bg1">
                    <a:lumMod val="50000"/>
                  </a:schemeClr>
                </a:solidFill>
                <a:latin typeface="+mn-lt"/>
              </a:rPr>
              <a:t>Gestion de la subvention </a:t>
            </a:r>
            <a:r>
              <a:rPr lang="fr-FR" sz="2000" cap="small" dirty="0" smtClean="0">
                <a:solidFill>
                  <a:schemeClr val="bg1">
                    <a:lumMod val="50000"/>
                  </a:schemeClr>
                </a:solidFill>
                <a:latin typeface="+mn-lt"/>
              </a:rPr>
              <a:t>: </a:t>
            </a:r>
            <a:r>
              <a:rPr lang="fr-FR" sz="2000" b="0" dirty="0" smtClean="0">
                <a:latin typeface="+mn-lt"/>
              </a:rPr>
              <a:t>par </a:t>
            </a:r>
            <a:r>
              <a:rPr lang="fr-FR" sz="2000" dirty="0" smtClean="0">
                <a:latin typeface="+mn-lt"/>
              </a:rPr>
              <a:t>l’institution hôte</a:t>
            </a:r>
            <a:endParaRPr lang="fr-FR" sz="2000" b="0" dirty="0" smtClean="0">
              <a:latin typeface="+mn-lt"/>
            </a:endParaRPr>
          </a:p>
          <a:p>
            <a:pPr eaLnBrk="1" hangingPunct="1">
              <a:spcBef>
                <a:spcPts val="600"/>
              </a:spcBef>
              <a:spcAft>
                <a:spcPts val="600"/>
              </a:spcAft>
              <a:buClr>
                <a:schemeClr val="tx2"/>
              </a:buClr>
              <a:defRPr/>
            </a:pPr>
            <a:r>
              <a:rPr lang="fr-FR" sz="2000" u="sng" cap="small" dirty="0" smtClean="0">
                <a:solidFill>
                  <a:srgbClr val="FFC000"/>
                </a:solidFill>
                <a:latin typeface="+mn-lt"/>
              </a:rPr>
              <a:t>Spécificité</a:t>
            </a:r>
            <a:r>
              <a:rPr lang="fr-FR" sz="2000" b="0" dirty="0" smtClean="0">
                <a:solidFill>
                  <a:srgbClr val="FFC000"/>
                </a:solidFill>
                <a:latin typeface="+mn-lt"/>
              </a:rPr>
              <a:t>:</a:t>
            </a:r>
            <a:r>
              <a:rPr lang="fr-FR" sz="2000" b="0" dirty="0" smtClean="0">
                <a:latin typeface="+mn-lt"/>
              </a:rPr>
              <a:t> </a:t>
            </a:r>
            <a:r>
              <a:rPr lang="fr-FR" sz="2000" b="0" dirty="0" smtClean="0">
                <a:solidFill>
                  <a:srgbClr val="FFC000"/>
                </a:solidFill>
                <a:latin typeface="+mn-lt"/>
              </a:rPr>
              <a:t>«</a:t>
            </a:r>
            <a:r>
              <a:rPr lang="fr-FR" sz="2000" i="1" dirty="0" err="1" smtClean="0">
                <a:solidFill>
                  <a:srgbClr val="FFC000"/>
                </a:solidFill>
                <a:latin typeface="+mn-lt"/>
              </a:rPr>
              <a:t>career</a:t>
            </a:r>
            <a:r>
              <a:rPr lang="fr-FR" sz="2000" i="1" dirty="0" smtClean="0">
                <a:solidFill>
                  <a:srgbClr val="FFC000"/>
                </a:solidFill>
                <a:latin typeface="+mn-lt"/>
              </a:rPr>
              <a:t> restart panel</a:t>
            </a:r>
            <a:r>
              <a:rPr lang="fr-FR" sz="2000" b="0" dirty="0" smtClean="0">
                <a:solidFill>
                  <a:srgbClr val="FFC000"/>
                </a:solidFill>
                <a:latin typeface="+mn-lt"/>
              </a:rPr>
              <a:t>» </a:t>
            </a:r>
          </a:p>
        </p:txBody>
      </p:sp>
      <p:sp>
        <p:nvSpPr>
          <p:cNvPr id="16" name="ZoneTexte 15"/>
          <p:cNvSpPr txBox="1"/>
          <p:nvPr/>
        </p:nvSpPr>
        <p:spPr>
          <a:xfrm>
            <a:off x="2627784" y="332656"/>
            <a:ext cx="6516216" cy="646331"/>
          </a:xfrm>
          <a:prstGeom prst="rect">
            <a:avLst/>
          </a:prstGeom>
          <a:noFill/>
        </p:spPr>
        <p:txBody>
          <a:bodyPr wrap="square" rtlCol="0">
            <a:spAutoFit/>
          </a:bodyPr>
          <a:lstStyle/>
          <a:p>
            <a:pPr algn="ctr">
              <a:buNone/>
              <a:defRPr/>
            </a:pPr>
            <a:r>
              <a:rPr lang="fr-FR" sz="3600" dirty="0">
                <a:solidFill>
                  <a:srgbClr val="F3A10D"/>
                </a:solidFill>
                <a:latin typeface="Tahoma" pitchFamily="34" charset="0"/>
              </a:rPr>
              <a:t>IEF : Mobilité intra-européenne</a:t>
            </a:r>
          </a:p>
        </p:txBody>
      </p:sp>
      <p:pic>
        <p:nvPicPr>
          <p:cNvPr id="17" name="Picture 4" descr="europe"/>
          <p:cNvPicPr>
            <a:picLocks noChangeAspect="1" noChangeArrowheads="1"/>
          </p:cNvPicPr>
          <p:nvPr/>
        </p:nvPicPr>
        <p:blipFill>
          <a:blip r:embed="rId3" cstate="print"/>
          <a:srcRect/>
          <a:stretch>
            <a:fillRect/>
          </a:stretch>
        </p:blipFill>
        <p:spPr bwMode="auto">
          <a:xfrm>
            <a:off x="6804248" y="5046637"/>
            <a:ext cx="2232025" cy="1676400"/>
          </a:xfrm>
          <a:prstGeom prst="rect">
            <a:avLst/>
          </a:prstGeom>
          <a:noFill/>
          <a:ln w="9525">
            <a:solidFill>
              <a:schemeClr val="tx1"/>
            </a:solidFill>
            <a:miter lim="800000"/>
            <a:headEnd/>
            <a:tailEnd/>
          </a:ln>
          <a:effectLst>
            <a:reflection blurRad="6350" stA="50000" endA="300" endPos="38500" dist="50800" dir="5400000" sy="-100000" algn="bl" rotWithShape="0"/>
          </a:effec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0"/>
            <a:ext cx="113347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90479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t>7. Je souhaiterais développer un projet de mobilité entrante ou sortante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Image1.png"/>
          <p:cNvPicPr>
            <a:picLocks noChangeAspect="1"/>
          </p:cNvPicPr>
          <p:nvPr/>
        </p:nvPicPr>
        <p:blipFill>
          <a:blip r:embed="rId2" cstate="print"/>
          <a:srcRect b="70991"/>
          <a:stretch>
            <a:fillRect/>
          </a:stretch>
        </p:blipFill>
        <p:spPr>
          <a:xfrm>
            <a:off x="971600" y="0"/>
            <a:ext cx="8172400" cy="1124744"/>
          </a:xfrm>
          <a:prstGeom prst="rect">
            <a:avLst/>
          </a:prstGeom>
        </p:spPr>
      </p:pic>
      <p:sp>
        <p:nvSpPr>
          <p:cNvPr id="11" name="Rectangle 3"/>
          <p:cNvSpPr txBox="1">
            <a:spLocks noChangeArrowheads="1"/>
          </p:cNvSpPr>
          <p:nvPr/>
        </p:nvSpPr>
        <p:spPr bwMode="auto">
          <a:xfrm>
            <a:off x="539552" y="1340768"/>
            <a:ext cx="8604448"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4638" indent="-274638">
              <a:defRPr sz="2400" b="1">
                <a:solidFill>
                  <a:schemeClr val="tx1"/>
                </a:solidFill>
                <a:latin typeface="Garamond" pitchFamily="18" charset="0"/>
              </a:defRPr>
            </a:lvl1pPr>
            <a:lvl2pPr marL="731838" indent="-274638">
              <a:defRPr sz="2400" b="1">
                <a:solidFill>
                  <a:schemeClr val="tx1"/>
                </a:solidFill>
                <a:latin typeface="Garamond" pitchFamily="18" charset="0"/>
              </a:defRPr>
            </a:lvl2pPr>
            <a:lvl3pPr marL="1143000" indent="-228600">
              <a:defRPr sz="2400" b="1">
                <a:solidFill>
                  <a:schemeClr val="tx1"/>
                </a:solidFill>
                <a:latin typeface="Garamond" pitchFamily="18" charset="0"/>
              </a:defRPr>
            </a:lvl3pPr>
            <a:lvl4pPr marL="1600200" indent="-228600">
              <a:defRPr sz="2400" b="1">
                <a:solidFill>
                  <a:schemeClr val="tx1"/>
                </a:solidFill>
                <a:latin typeface="Garamond" pitchFamily="18" charset="0"/>
              </a:defRPr>
            </a:lvl4pPr>
            <a:lvl5pPr marL="2057400" indent="-228600">
              <a:defRPr sz="2400" b="1">
                <a:solidFill>
                  <a:schemeClr val="tx1"/>
                </a:solidFill>
                <a:latin typeface="Garamond" pitchFamily="18" charset="0"/>
              </a:defRPr>
            </a:lvl5pPr>
            <a:lvl6pPr marL="25146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6pPr>
            <a:lvl7pPr marL="29718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7pPr>
            <a:lvl8pPr marL="34290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8pPr>
            <a:lvl9pPr marL="38862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9pPr>
          </a:lstStyle>
          <a:p>
            <a:pPr marL="274638" lvl="1">
              <a:spcBef>
                <a:spcPts val="600"/>
              </a:spcBef>
              <a:spcAft>
                <a:spcPts val="600"/>
              </a:spcAft>
              <a:buClr>
                <a:schemeClr val="tx2"/>
              </a:buClr>
              <a:defRPr/>
            </a:pPr>
            <a:r>
              <a:rPr lang="fr-FR" sz="2000" u="sng" cap="small" dirty="0" smtClean="0">
                <a:solidFill>
                  <a:schemeClr val="tx1">
                    <a:lumMod val="50000"/>
                    <a:lumOff val="50000"/>
                  </a:schemeClr>
                </a:solidFill>
                <a:latin typeface="+mj-lt"/>
              </a:rPr>
              <a:t>Objectif : </a:t>
            </a:r>
            <a:endParaRPr lang="fr-FR" sz="2000" u="sng" cap="small" dirty="0">
              <a:solidFill>
                <a:schemeClr val="tx1">
                  <a:lumMod val="50000"/>
                  <a:lumOff val="50000"/>
                </a:schemeClr>
              </a:solidFill>
              <a:latin typeface="+mj-lt"/>
            </a:endParaRPr>
          </a:p>
          <a:p>
            <a:pPr marL="308838" lvl="1" indent="-457200">
              <a:spcBef>
                <a:spcPts val="600"/>
              </a:spcBef>
              <a:spcAft>
                <a:spcPts val="600"/>
              </a:spcAft>
              <a:buClr>
                <a:schemeClr val="tx2"/>
              </a:buClr>
              <a:buFont typeface="Wingdings" pitchFamily="2" charset="2"/>
              <a:buChar char="ü"/>
              <a:defRPr/>
            </a:pPr>
            <a:r>
              <a:rPr lang="fr-FR" sz="2000" dirty="0">
                <a:latin typeface="+mj-lt"/>
                <a:sym typeface="Wingdings 2" pitchFamily="18" charset="2"/>
              </a:rPr>
              <a:t>Acquérir de nouvelles connaissances dans une organisation étrangère  de haut niveau afin de les transférer au retour à l’organisation hôte européenne</a:t>
            </a:r>
          </a:p>
          <a:p>
            <a:pPr marL="308838" lvl="1" indent="-457200">
              <a:spcBef>
                <a:spcPts val="600"/>
              </a:spcBef>
              <a:spcAft>
                <a:spcPts val="600"/>
              </a:spcAft>
              <a:buClr>
                <a:schemeClr val="tx2"/>
              </a:buClr>
              <a:buFont typeface="Wingdings" pitchFamily="2" charset="2"/>
              <a:buChar char="ü"/>
              <a:defRPr/>
            </a:pPr>
            <a:r>
              <a:rPr lang="fr-FR" sz="2000" dirty="0">
                <a:latin typeface="+mj-lt"/>
              </a:rPr>
              <a:t>Atteindre ou renforcer une situation de maturité professionnelle</a:t>
            </a:r>
          </a:p>
          <a:p>
            <a:pPr marL="308838" lvl="1" indent="-457200">
              <a:spcBef>
                <a:spcPts val="600"/>
              </a:spcBef>
              <a:spcAft>
                <a:spcPts val="600"/>
              </a:spcAft>
              <a:buClr>
                <a:schemeClr val="tx2"/>
              </a:buClr>
              <a:buFont typeface="Wingdings" pitchFamily="2" charset="2"/>
              <a:buChar char="ü"/>
              <a:defRPr/>
            </a:pPr>
            <a:r>
              <a:rPr lang="fr-FR" sz="2000" dirty="0">
                <a:latin typeface="+mj-lt"/>
              </a:rPr>
              <a:t>Développer son réseau à l’international</a:t>
            </a:r>
          </a:p>
          <a:p>
            <a:pPr marL="262800" indent="-457200">
              <a:spcBef>
                <a:spcPts val="600"/>
              </a:spcBef>
              <a:spcAft>
                <a:spcPts val="600"/>
              </a:spcAft>
              <a:buClr>
                <a:schemeClr val="tx2"/>
              </a:buClr>
              <a:defRPr/>
            </a:pPr>
            <a:r>
              <a:rPr lang="fr-FR" sz="2000" u="sng" cap="small" dirty="0">
                <a:solidFill>
                  <a:schemeClr val="tx1">
                    <a:lumMod val="50000"/>
                    <a:lumOff val="50000"/>
                  </a:schemeClr>
                </a:solidFill>
                <a:latin typeface="+mj-lt"/>
              </a:rPr>
              <a:t>Durée:</a:t>
            </a:r>
            <a:r>
              <a:rPr lang="fr-FR" sz="2000" cap="small" dirty="0">
                <a:solidFill>
                  <a:schemeClr val="tx1">
                    <a:lumMod val="50000"/>
                    <a:lumOff val="50000"/>
                  </a:schemeClr>
                </a:solidFill>
                <a:latin typeface="+mj-lt"/>
              </a:rPr>
              <a:t> </a:t>
            </a:r>
            <a:r>
              <a:rPr lang="fr-FR" sz="2000" dirty="0">
                <a:latin typeface="+mj-lt"/>
              </a:rPr>
              <a:t>de 24 à 36 mois</a:t>
            </a:r>
          </a:p>
          <a:p>
            <a:pPr marL="720000" lvl="2" indent="-457200" defTabSz="812800">
              <a:spcBef>
                <a:spcPts val="0"/>
              </a:spcBef>
              <a:spcAft>
                <a:spcPts val="0"/>
              </a:spcAft>
              <a:buClr>
                <a:schemeClr val="tx2"/>
              </a:buClr>
              <a:buFont typeface="Wingdings" pitchFamily="2" charset="2"/>
              <a:buChar char="ü"/>
              <a:defRPr/>
            </a:pPr>
            <a:r>
              <a:rPr lang="fr-FR" sz="2000" dirty="0">
                <a:latin typeface="+mj-lt"/>
              </a:rPr>
              <a:t>1 à 2 ans dans un pays tiers  </a:t>
            </a:r>
          </a:p>
          <a:p>
            <a:pPr marL="411162" lvl="2" indent="0" defTabSz="812800">
              <a:spcBef>
                <a:spcPts val="0"/>
              </a:spcBef>
              <a:spcAft>
                <a:spcPts val="0"/>
              </a:spcAft>
              <a:buClr>
                <a:schemeClr val="tx2"/>
              </a:buClr>
              <a:buNone/>
              <a:defRPr/>
            </a:pPr>
            <a:r>
              <a:rPr lang="fr-FR" sz="2000" dirty="0">
                <a:latin typeface="+mj-lt"/>
              </a:rPr>
              <a:t>	(considéré en détachement)</a:t>
            </a:r>
          </a:p>
          <a:p>
            <a:pPr marL="720000" lvl="2" indent="-457200" defTabSz="812800">
              <a:spcBef>
                <a:spcPts val="0"/>
              </a:spcBef>
              <a:spcAft>
                <a:spcPts val="0"/>
              </a:spcAft>
              <a:buClr>
                <a:schemeClr val="tx2"/>
              </a:buClr>
              <a:buFont typeface="Wingdings" pitchFamily="2" charset="2"/>
              <a:buChar char="ü"/>
              <a:defRPr/>
            </a:pPr>
            <a:r>
              <a:rPr lang="fr-FR" sz="2000" dirty="0">
                <a:latin typeface="+mj-lt"/>
              </a:rPr>
              <a:t>phase de retour d’1 an en Europe </a:t>
            </a:r>
          </a:p>
          <a:p>
            <a:pPr marL="411162" lvl="2" indent="0" defTabSz="812800">
              <a:spcBef>
                <a:spcPts val="0"/>
              </a:spcBef>
              <a:spcAft>
                <a:spcPts val="0"/>
              </a:spcAft>
              <a:buClr>
                <a:schemeClr val="tx2"/>
              </a:buClr>
              <a:buNone/>
              <a:defRPr/>
            </a:pPr>
            <a:r>
              <a:rPr lang="fr-FR" sz="2000" dirty="0">
                <a:latin typeface="+mj-lt"/>
              </a:rPr>
              <a:t>	(obligatoire)</a:t>
            </a:r>
          </a:p>
          <a:p>
            <a:pPr marL="262800" indent="-457200">
              <a:spcBef>
                <a:spcPts val="600"/>
              </a:spcBef>
              <a:spcAft>
                <a:spcPts val="600"/>
              </a:spcAft>
              <a:buClr>
                <a:schemeClr val="tx2"/>
              </a:buClr>
              <a:defRPr/>
            </a:pPr>
            <a:r>
              <a:rPr lang="fr-FR" sz="2000" u="sng" cap="small" dirty="0">
                <a:solidFill>
                  <a:schemeClr val="tx1">
                    <a:lumMod val="50000"/>
                    <a:lumOff val="50000"/>
                  </a:schemeClr>
                </a:solidFill>
                <a:latin typeface="+mj-lt"/>
              </a:rPr>
              <a:t>Gestion de la </a:t>
            </a:r>
            <a:r>
              <a:rPr lang="fr-FR" sz="2000" u="sng" cap="small" dirty="0" smtClean="0">
                <a:solidFill>
                  <a:schemeClr val="tx1">
                    <a:lumMod val="50000"/>
                    <a:lumOff val="50000"/>
                  </a:schemeClr>
                </a:solidFill>
                <a:latin typeface="+mj-lt"/>
              </a:rPr>
              <a:t>subvention :</a:t>
            </a:r>
            <a:endParaRPr lang="fr-FR" sz="2000" u="sng" cap="small" dirty="0">
              <a:solidFill>
                <a:schemeClr val="tx1">
                  <a:lumMod val="50000"/>
                  <a:lumOff val="50000"/>
                </a:schemeClr>
              </a:solidFill>
              <a:latin typeface="+mj-lt"/>
            </a:endParaRPr>
          </a:p>
          <a:p>
            <a:pPr marL="673962" lvl="2" indent="0">
              <a:spcBef>
                <a:spcPts val="600"/>
              </a:spcBef>
              <a:spcAft>
                <a:spcPts val="600"/>
              </a:spcAft>
              <a:buClr>
                <a:schemeClr val="tx2"/>
              </a:buClr>
              <a:buNone/>
              <a:defRPr/>
            </a:pPr>
            <a:r>
              <a:rPr lang="fr-FR" sz="2000" dirty="0">
                <a:latin typeface="+mj-lt"/>
              </a:rPr>
              <a:t>l’institution hôte européenne.</a:t>
            </a:r>
          </a:p>
        </p:txBody>
      </p:sp>
      <p:sp>
        <p:nvSpPr>
          <p:cNvPr id="16" name="ZoneTexte 15"/>
          <p:cNvSpPr txBox="1"/>
          <p:nvPr/>
        </p:nvSpPr>
        <p:spPr>
          <a:xfrm>
            <a:off x="2627784" y="-27384"/>
            <a:ext cx="6516216" cy="1200329"/>
          </a:xfrm>
          <a:prstGeom prst="rect">
            <a:avLst/>
          </a:prstGeom>
          <a:noFill/>
        </p:spPr>
        <p:txBody>
          <a:bodyPr wrap="square" rtlCol="0">
            <a:spAutoFit/>
          </a:bodyPr>
          <a:lstStyle/>
          <a:p>
            <a:pPr algn="ctr">
              <a:buNone/>
              <a:defRPr/>
            </a:pPr>
            <a:r>
              <a:rPr lang="fr-FR" sz="3600" dirty="0">
                <a:solidFill>
                  <a:srgbClr val="F3A10D"/>
                </a:solidFill>
                <a:latin typeface="Tahoma" pitchFamily="34" charset="0"/>
              </a:rPr>
              <a:t>IOF : Mobilité internationale sortante</a:t>
            </a: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113347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europe"/>
          <p:cNvPicPr>
            <a:picLocks noChangeAspect="1" noChangeArrowheads="1"/>
          </p:cNvPicPr>
          <p:nvPr/>
        </p:nvPicPr>
        <p:blipFill>
          <a:blip r:embed="rId4" cstate="print"/>
          <a:srcRect/>
          <a:stretch>
            <a:fillRect/>
          </a:stretch>
        </p:blipFill>
        <p:spPr bwMode="auto">
          <a:xfrm>
            <a:off x="6804421" y="5048225"/>
            <a:ext cx="2232025" cy="1674812"/>
          </a:xfrm>
          <a:prstGeom prst="rect">
            <a:avLst/>
          </a:prstGeom>
          <a:noFill/>
          <a:ln w="9525">
            <a:solidFill>
              <a:schemeClr val="tx1"/>
            </a:solidFill>
            <a:miter lim="800000"/>
            <a:headEnd/>
            <a:tailEnd/>
          </a:ln>
          <a:effectLst>
            <a:reflection blurRad="6350" stA="50000" endA="275" endPos="40000" dist="101600" dir="5400000" sy="-100000" algn="bl" rotWithShape="0"/>
          </a:effectLst>
        </p:spPr>
      </p:pic>
      <p:sp>
        <p:nvSpPr>
          <p:cNvPr id="12" name="AutoShape 14"/>
          <p:cNvSpPr>
            <a:spLocks noChangeArrowheads="1"/>
          </p:cNvSpPr>
          <p:nvPr/>
        </p:nvSpPr>
        <p:spPr bwMode="auto">
          <a:xfrm>
            <a:off x="6299844" y="5570909"/>
            <a:ext cx="936625" cy="287337"/>
          </a:xfrm>
          <a:prstGeom prst="leftArrow">
            <a:avLst>
              <a:gd name="adj1" fmla="val 50000"/>
              <a:gd name="adj2" fmla="val 81492"/>
            </a:avLst>
          </a:prstGeom>
          <a:solidFill>
            <a:schemeClr val="tx2">
              <a:alpha val="74901"/>
            </a:schemeClr>
          </a:solidFill>
          <a:ln w="9525" algn="ctr">
            <a:solidFill>
              <a:schemeClr val="tx1"/>
            </a:solidFill>
            <a:miter lim="800000"/>
            <a:headEnd/>
            <a:tailEnd/>
          </a:ln>
          <a:effectLst/>
        </p:spPr>
        <p:txBody>
          <a:bodyPr wrap="none" anchor="ctr"/>
          <a:lstStyle/>
          <a:p>
            <a:endParaRPr lang="en-US"/>
          </a:p>
        </p:txBody>
      </p:sp>
      <p:sp>
        <p:nvSpPr>
          <p:cNvPr id="13" name="Oval 17"/>
          <p:cNvSpPr>
            <a:spLocks noChangeArrowheads="1"/>
          </p:cNvSpPr>
          <p:nvPr/>
        </p:nvSpPr>
        <p:spPr bwMode="auto">
          <a:xfrm>
            <a:off x="6660653" y="5498901"/>
            <a:ext cx="431800" cy="358775"/>
          </a:xfrm>
          <a:prstGeom prst="ellipse">
            <a:avLst/>
          </a:prstGeom>
          <a:solidFill>
            <a:schemeClr val="tx2">
              <a:alpha val="85097"/>
            </a:schemeClr>
          </a:solidFill>
          <a:ln w="9525" algn="ctr">
            <a:solidFill>
              <a:schemeClr val="tx1"/>
            </a:solidFill>
            <a:round/>
            <a:headEnd/>
            <a:tailEnd/>
          </a:ln>
          <a:effectLst/>
        </p:spPr>
        <p:txBody>
          <a:bodyPr wrap="none" anchor="ctr"/>
          <a:lstStyle/>
          <a:p>
            <a:pPr marL="274638" indent="-274638" algn="ctr">
              <a:buFont typeface="Wingdings" pitchFamily="2" charset="2"/>
              <a:buNone/>
            </a:pPr>
            <a:r>
              <a:rPr lang="fr-FR" dirty="0"/>
              <a:t>1</a:t>
            </a:r>
          </a:p>
        </p:txBody>
      </p:sp>
      <p:sp>
        <p:nvSpPr>
          <p:cNvPr id="14" name="AutoShape 15"/>
          <p:cNvSpPr>
            <a:spLocks noChangeArrowheads="1"/>
          </p:cNvSpPr>
          <p:nvPr/>
        </p:nvSpPr>
        <p:spPr bwMode="auto">
          <a:xfrm rot="10800000">
            <a:off x="6371852" y="6291683"/>
            <a:ext cx="936625" cy="287337"/>
          </a:xfrm>
          <a:prstGeom prst="leftArrow">
            <a:avLst>
              <a:gd name="adj1" fmla="val 50000"/>
              <a:gd name="adj2" fmla="val 81492"/>
            </a:avLst>
          </a:prstGeom>
          <a:solidFill>
            <a:schemeClr val="tx2">
              <a:alpha val="74901"/>
            </a:schemeClr>
          </a:solidFill>
          <a:ln w="9525" algn="ctr">
            <a:solidFill>
              <a:schemeClr val="tx1"/>
            </a:solidFill>
            <a:miter lim="800000"/>
            <a:headEnd/>
            <a:tailEnd/>
          </a:ln>
          <a:effectLst/>
        </p:spPr>
        <p:txBody>
          <a:bodyPr wrap="none" anchor="ctr"/>
          <a:lstStyle/>
          <a:p>
            <a:endParaRPr lang="en-US"/>
          </a:p>
        </p:txBody>
      </p:sp>
      <p:sp>
        <p:nvSpPr>
          <p:cNvPr id="19" name="Oval 18"/>
          <p:cNvSpPr>
            <a:spLocks noChangeArrowheads="1"/>
          </p:cNvSpPr>
          <p:nvPr/>
        </p:nvSpPr>
        <p:spPr bwMode="auto">
          <a:xfrm>
            <a:off x="6481464" y="6218981"/>
            <a:ext cx="431800" cy="358775"/>
          </a:xfrm>
          <a:prstGeom prst="ellipse">
            <a:avLst/>
          </a:prstGeom>
          <a:solidFill>
            <a:schemeClr val="tx2">
              <a:alpha val="85097"/>
            </a:schemeClr>
          </a:solidFill>
          <a:ln w="9525" algn="ctr">
            <a:solidFill>
              <a:schemeClr val="tx1"/>
            </a:solidFill>
            <a:round/>
            <a:headEnd/>
            <a:tailEnd/>
          </a:ln>
          <a:effectLst/>
        </p:spPr>
        <p:txBody>
          <a:bodyPr wrap="none" anchor="ctr"/>
          <a:lstStyle/>
          <a:p>
            <a:pPr marL="274638" indent="-274638" algn="ctr">
              <a:buFont typeface="Wingdings" pitchFamily="2" charset="2"/>
              <a:buNone/>
            </a:pPr>
            <a:r>
              <a:rPr lang="fr-FR" dirty="0"/>
              <a:t>2</a:t>
            </a:r>
          </a:p>
        </p:txBody>
      </p:sp>
    </p:spTree>
    <p:extLst>
      <p:ext uri="{BB962C8B-B14F-4D97-AF65-F5344CB8AC3E}">
        <p14:creationId xmlns:p14="http://schemas.microsoft.com/office/powerpoint/2010/main" val="76652851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t>7. Je souhaiterais développer un projet de mobilité entrante ou sortante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Image1.png"/>
          <p:cNvPicPr>
            <a:picLocks noChangeAspect="1"/>
          </p:cNvPicPr>
          <p:nvPr/>
        </p:nvPicPr>
        <p:blipFill>
          <a:blip r:embed="rId2" cstate="print"/>
          <a:srcRect b="70991"/>
          <a:stretch>
            <a:fillRect/>
          </a:stretch>
        </p:blipFill>
        <p:spPr>
          <a:xfrm>
            <a:off x="971600" y="0"/>
            <a:ext cx="8172400" cy="1124744"/>
          </a:xfrm>
          <a:prstGeom prst="rect">
            <a:avLst/>
          </a:prstGeom>
        </p:spPr>
      </p:pic>
      <p:sp>
        <p:nvSpPr>
          <p:cNvPr id="11" name="Rectangle 3"/>
          <p:cNvSpPr txBox="1">
            <a:spLocks noChangeArrowheads="1"/>
          </p:cNvSpPr>
          <p:nvPr/>
        </p:nvSpPr>
        <p:spPr bwMode="auto">
          <a:xfrm>
            <a:off x="539552" y="1340768"/>
            <a:ext cx="8604448"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4638" indent="-274638">
              <a:defRPr sz="2400" b="1">
                <a:solidFill>
                  <a:schemeClr val="tx1"/>
                </a:solidFill>
                <a:latin typeface="Garamond" pitchFamily="18" charset="0"/>
              </a:defRPr>
            </a:lvl1pPr>
            <a:lvl2pPr marL="731838" indent="-274638">
              <a:defRPr sz="2400" b="1">
                <a:solidFill>
                  <a:schemeClr val="tx1"/>
                </a:solidFill>
                <a:latin typeface="Garamond" pitchFamily="18" charset="0"/>
              </a:defRPr>
            </a:lvl2pPr>
            <a:lvl3pPr marL="1143000" indent="-228600">
              <a:defRPr sz="2400" b="1">
                <a:solidFill>
                  <a:schemeClr val="tx1"/>
                </a:solidFill>
                <a:latin typeface="Garamond" pitchFamily="18" charset="0"/>
              </a:defRPr>
            </a:lvl3pPr>
            <a:lvl4pPr marL="1600200" indent="-228600">
              <a:defRPr sz="2400" b="1">
                <a:solidFill>
                  <a:schemeClr val="tx1"/>
                </a:solidFill>
                <a:latin typeface="Garamond" pitchFamily="18" charset="0"/>
              </a:defRPr>
            </a:lvl4pPr>
            <a:lvl5pPr marL="2057400" indent="-228600">
              <a:defRPr sz="2400" b="1">
                <a:solidFill>
                  <a:schemeClr val="tx1"/>
                </a:solidFill>
                <a:latin typeface="Garamond" pitchFamily="18" charset="0"/>
              </a:defRPr>
            </a:lvl5pPr>
            <a:lvl6pPr marL="25146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6pPr>
            <a:lvl7pPr marL="29718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7pPr>
            <a:lvl8pPr marL="34290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8pPr>
            <a:lvl9pPr marL="3886200" indent="-228600" eaLnBrk="0" fontAlgn="base" hangingPunct="0">
              <a:spcBef>
                <a:spcPct val="20000"/>
              </a:spcBef>
              <a:spcAft>
                <a:spcPct val="0"/>
              </a:spcAft>
              <a:buClr>
                <a:schemeClr val="bg2"/>
              </a:buClr>
              <a:buSzPct val="75000"/>
              <a:buFont typeface="Wingdings" pitchFamily="2" charset="2"/>
              <a:buChar char="Ø"/>
              <a:defRPr sz="2400" b="1">
                <a:solidFill>
                  <a:schemeClr val="tx1"/>
                </a:solidFill>
                <a:latin typeface="Garamond" pitchFamily="18" charset="0"/>
              </a:defRPr>
            </a:lvl9pPr>
          </a:lstStyle>
          <a:p>
            <a:pPr marL="262800" indent="-457200">
              <a:spcBef>
                <a:spcPts val="600"/>
              </a:spcBef>
              <a:spcAft>
                <a:spcPts val="600"/>
              </a:spcAft>
              <a:buClr>
                <a:srgbClr val="5A6378"/>
              </a:buClr>
              <a:defRPr/>
            </a:pPr>
            <a:r>
              <a:rPr lang="fr-FR" sz="2000" u="sng" cap="small" dirty="0" smtClean="0">
                <a:solidFill>
                  <a:prstClr val="white">
                    <a:lumMod val="50000"/>
                  </a:prstClr>
                </a:solidFill>
                <a:latin typeface="+mj-lt"/>
              </a:rPr>
              <a:t>Objectif :  </a:t>
            </a:r>
            <a:endParaRPr lang="fr-FR" sz="2000" u="sng" cap="small" dirty="0">
              <a:solidFill>
                <a:prstClr val="white">
                  <a:lumMod val="50000"/>
                </a:prstClr>
              </a:solidFill>
              <a:latin typeface="+mj-lt"/>
            </a:endParaRPr>
          </a:p>
          <a:p>
            <a:pPr marL="720000" lvl="1" indent="-457200">
              <a:spcBef>
                <a:spcPts val="600"/>
              </a:spcBef>
              <a:spcAft>
                <a:spcPts val="600"/>
              </a:spcAft>
              <a:buClr>
                <a:schemeClr val="tx2"/>
              </a:buClr>
              <a:buFont typeface="Wingdings" pitchFamily="2" charset="2"/>
              <a:buChar char="ü"/>
              <a:defRPr/>
            </a:pPr>
            <a:r>
              <a:rPr lang="fr-FR" sz="2000" dirty="0">
                <a:latin typeface="+mj-lt"/>
                <a:sym typeface="Wingdings 2" pitchFamily="18" charset="2"/>
              </a:rPr>
              <a:t>Partage de connaissances </a:t>
            </a:r>
            <a:r>
              <a:rPr lang="fr-FR" sz="2000" b="0" dirty="0">
                <a:latin typeface="+mj-lt"/>
                <a:sym typeface="Wingdings 2" pitchFamily="18" charset="2"/>
              </a:rPr>
              <a:t>(chercheurs de haut niveau)</a:t>
            </a:r>
          </a:p>
          <a:p>
            <a:pPr marL="720000" lvl="1" indent="-457200">
              <a:spcBef>
                <a:spcPts val="600"/>
              </a:spcBef>
              <a:spcAft>
                <a:spcPts val="600"/>
              </a:spcAft>
              <a:buClr>
                <a:schemeClr val="tx2"/>
              </a:buClr>
              <a:buFont typeface="Wingdings" pitchFamily="2" charset="2"/>
              <a:buChar char="ü"/>
              <a:defRPr/>
            </a:pPr>
            <a:r>
              <a:rPr lang="fr-FR" sz="2000" dirty="0">
                <a:latin typeface="+mj-lt"/>
                <a:sym typeface="Wingdings 2" pitchFamily="18" charset="2"/>
              </a:rPr>
              <a:t>Renforcer les collaborations entre l’Europe et le reste du monde </a:t>
            </a:r>
            <a:r>
              <a:rPr lang="fr-FR" sz="2000" b="0" dirty="0">
                <a:latin typeface="+mj-lt"/>
                <a:sym typeface="Wingdings 2" pitchFamily="18" charset="2"/>
              </a:rPr>
              <a:t>(projet gagnant-gagnant) au-delà du projet</a:t>
            </a:r>
            <a:endParaRPr lang="fr-FR" sz="2000" b="0" dirty="0">
              <a:latin typeface="+mj-lt"/>
            </a:endParaRPr>
          </a:p>
          <a:p>
            <a:pPr marL="720000" lvl="1" indent="-457200">
              <a:spcBef>
                <a:spcPts val="600"/>
              </a:spcBef>
              <a:spcAft>
                <a:spcPts val="600"/>
              </a:spcAft>
              <a:buClr>
                <a:schemeClr val="tx2"/>
              </a:buClr>
              <a:defRPr/>
            </a:pPr>
            <a:r>
              <a:rPr lang="fr-FR" sz="2000" dirty="0">
                <a:solidFill>
                  <a:srgbClr val="FFC000"/>
                </a:solidFill>
                <a:latin typeface="+mj-lt"/>
              </a:rPr>
              <a:t>!! les français expatriés depuis plus de 2 ans peuvent aussi postuler</a:t>
            </a:r>
          </a:p>
          <a:p>
            <a:pPr marL="720000" lvl="1" indent="-457200">
              <a:spcBef>
                <a:spcPts val="600"/>
              </a:spcBef>
              <a:spcAft>
                <a:spcPts val="600"/>
              </a:spcAft>
              <a:buClr>
                <a:schemeClr val="tx2"/>
              </a:buClr>
              <a:defRPr/>
            </a:pPr>
            <a:endParaRPr lang="fr-FR" sz="2000" b="0" dirty="0">
              <a:solidFill>
                <a:srgbClr val="FFC000"/>
              </a:solidFill>
              <a:latin typeface="+mj-lt"/>
            </a:endParaRPr>
          </a:p>
          <a:p>
            <a:pPr marL="262800" indent="-457200">
              <a:spcBef>
                <a:spcPts val="600"/>
              </a:spcBef>
              <a:spcAft>
                <a:spcPts val="600"/>
              </a:spcAft>
              <a:buClr>
                <a:schemeClr val="tx2"/>
              </a:buClr>
              <a:defRPr/>
            </a:pPr>
            <a:r>
              <a:rPr lang="fr-FR" sz="2000" b="0" dirty="0">
                <a:latin typeface="+mj-lt"/>
              </a:rPr>
              <a:t> </a:t>
            </a:r>
            <a:r>
              <a:rPr lang="fr-FR" sz="2000" u="sng" cap="small" dirty="0" smtClean="0">
                <a:solidFill>
                  <a:schemeClr val="bg1">
                    <a:lumMod val="50000"/>
                  </a:schemeClr>
                </a:solidFill>
                <a:latin typeface="+mj-lt"/>
              </a:rPr>
              <a:t>Durée </a:t>
            </a:r>
            <a:r>
              <a:rPr lang="fr-FR" sz="2000" u="sng" dirty="0" smtClean="0">
                <a:solidFill>
                  <a:schemeClr val="bg1">
                    <a:lumMod val="50000"/>
                  </a:schemeClr>
                </a:solidFill>
                <a:latin typeface="+mj-lt"/>
              </a:rPr>
              <a:t>:</a:t>
            </a:r>
            <a:r>
              <a:rPr lang="fr-FR" sz="2000" dirty="0" smtClean="0">
                <a:solidFill>
                  <a:schemeClr val="bg1">
                    <a:lumMod val="50000"/>
                  </a:schemeClr>
                </a:solidFill>
                <a:latin typeface="+mj-lt"/>
              </a:rPr>
              <a:t> </a:t>
            </a:r>
            <a:r>
              <a:rPr lang="fr-FR" sz="2000" b="0" dirty="0">
                <a:latin typeface="+mj-lt"/>
              </a:rPr>
              <a:t>de</a:t>
            </a:r>
            <a:r>
              <a:rPr lang="fr-FR" sz="2000" dirty="0">
                <a:latin typeface="+mj-lt"/>
              </a:rPr>
              <a:t> 12 à 36 </a:t>
            </a:r>
            <a:r>
              <a:rPr lang="fr-FR" sz="2000" dirty="0" smtClean="0">
                <a:latin typeface="+mj-lt"/>
              </a:rPr>
              <a:t>mois : </a:t>
            </a:r>
            <a:endParaRPr lang="fr-FR" sz="2000" dirty="0">
              <a:latin typeface="+mj-lt"/>
            </a:endParaRPr>
          </a:p>
          <a:p>
            <a:pPr marL="720000" lvl="2" indent="-457200">
              <a:spcBef>
                <a:spcPts val="600"/>
              </a:spcBef>
              <a:spcAft>
                <a:spcPts val="600"/>
              </a:spcAft>
              <a:buClr>
                <a:schemeClr val="tx2"/>
              </a:buClr>
              <a:buFont typeface="Wingdings" pitchFamily="2" charset="2"/>
              <a:buChar char="ü"/>
              <a:defRPr/>
            </a:pPr>
            <a:r>
              <a:rPr lang="fr-FR" sz="2000" b="0" dirty="0">
                <a:latin typeface="+mj-lt"/>
              </a:rPr>
              <a:t>1 à 2 ans dans un pays membre ou associé </a:t>
            </a:r>
          </a:p>
          <a:p>
            <a:pPr marL="720000" lvl="2" indent="-457200">
              <a:spcBef>
                <a:spcPts val="600"/>
              </a:spcBef>
              <a:spcAft>
                <a:spcPts val="600"/>
              </a:spcAft>
              <a:buClr>
                <a:schemeClr val="tx2"/>
              </a:buClr>
              <a:buFont typeface="Wingdings" pitchFamily="2" charset="2"/>
              <a:buChar char="ü"/>
              <a:defRPr/>
            </a:pPr>
            <a:r>
              <a:rPr lang="fr-FR" sz="2000" b="0" dirty="0">
                <a:latin typeface="+mj-lt"/>
              </a:rPr>
              <a:t>ICPC : phase de retour d’1 an possible</a:t>
            </a:r>
          </a:p>
          <a:p>
            <a:pPr marL="262800" lvl="1" indent="0">
              <a:spcBef>
                <a:spcPts val="600"/>
              </a:spcBef>
              <a:spcAft>
                <a:spcPts val="600"/>
              </a:spcAft>
              <a:buClr>
                <a:schemeClr val="tx2"/>
              </a:buClr>
              <a:buNone/>
              <a:defRPr/>
            </a:pPr>
            <a:endParaRPr lang="fr-FR" sz="2000" cap="small" dirty="0">
              <a:solidFill>
                <a:schemeClr val="bg1">
                  <a:lumMod val="50000"/>
                </a:schemeClr>
              </a:solidFill>
              <a:latin typeface="+mj-lt"/>
            </a:endParaRPr>
          </a:p>
          <a:p>
            <a:pPr marL="262800" indent="-457200">
              <a:spcBef>
                <a:spcPts val="600"/>
              </a:spcBef>
              <a:spcAft>
                <a:spcPts val="600"/>
              </a:spcAft>
              <a:buClr>
                <a:schemeClr val="tx2"/>
              </a:buClr>
              <a:defRPr/>
            </a:pPr>
            <a:r>
              <a:rPr lang="fr-FR" sz="2000" u="sng" cap="small" dirty="0">
                <a:solidFill>
                  <a:schemeClr val="bg1">
                    <a:lumMod val="50000"/>
                  </a:schemeClr>
                </a:solidFill>
                <a:latin typeface="+mj-lt"/>
              </a:rPr>
              <a:t>Gestion de la </a:t>
            </a:r>
            <a:r>
              <a:rPr lang="fr-FR" sz="2000" u="sng" cap="small" dirty="0" smtClean="0">
                <a:solidFill>
                  <a:schemeClr val="bg1">
                    <a:lumMod val="50000"/>
                  </a:schemeClr>
                </a:solidFill>
                <a:latin typeface="+mj-lt"/>
              </a:rPr>
              <a:t>subvention : </a:t>
            </a:r>
            <a:endParaRPr lang="fr-FR" sz="2000" u="sng" cap="small" dirty="0">
              <a:solidFill>
                <a:schemeClr val="bg1">
                  <a:lumMod val="50000"/>
                </a:schemeClr>
              </a:solidFill>
              <a:latin typeface="+mj-lt"/>
            </a:endParaRPr>
          </a:p>
          <a:p>
            <a:pPr marL="720000" lvl="1" indent="-457200">
              <a:spcBef>
                <a:spcPts val="600"/>
              </a:spcBef>
              <a:spcAft>
                <a:spcPts val="600"/>
              </a:spcAft>
              <a:buClr>
                <a:schemeClr val="tx2"/>
              </a:buClr>
              <a:defRPr/>
            </a:pPr>
            <a:r>
              <a:rPr lang="fr-FR" sz="2000" dirty="0">
                <a:latin typeface="+mj-lt"/>
              </a:rPr>
              <a:t>l’institution hôte européenne</a:t>
            </a:r>
            <a:r>
              <a:rPr lang="fr-FR" sz="2000" b="0" dirty="0">
                <a:latin typeface="+mj-lt"/>
              </a:rPr>
              <a:t>.</a:t>
            </a:r>
          </a:p>
        </p:txBody>
      </p:sp>
      <p:sp>
        <p:nvSpPr>
          <p:cNvPr id="16" name="ZoneTexte 15"/>
          <p:cNvSpPr txBox="1"/>
          <p:nvPr/>
        </p:nvSpPr>
        <p:spPr>
          <a:xfrm>
            <a:off x="2627784" y="-27384"/>
            <a:ext cx="6516216" cy="1200329"/>
          </a:xfrm>
          <a:prstGeom prst="rect">
            <a:avLst/>
          </a:prstGeom>
          <a:noFill/>
        </p:spPr>
        <p:txBody>
          <a:bodyPr wrap="square" rtlCol="0">
            <a:spAutoFit/>
          </a:bodyPr>
          <a:lstStyle/>
          <a:p>
            <a:pPr algn="ctr">
              <a:buNone/>
              <a:defRPr/>
            </a:pPr>
            <a:r>
              <a:rPr lang="fr-FR" sz="3600" dirty="0">
                <a:solidFill>
                  <a:srgbClr val="F3A10D"/>
                </a:solidFill>
                <a:latin typeface="Tahoma" pitchFamily="34" charset="0"/>
              </a:rPr>
              <a:t>IIF : Mobilité internationale entrante</a:t>
            </a: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113347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2" descr="europe"/>
          <p:cNvPicPr>
            <a:picLocks noChangeAspect="1" noChangeArrowheads="1"/>
          </p:cNvPicPr>
          <p:nvPr/>
        </p:nvPicPr>
        <p:blipFill>
          <a:blip r:embed="rId4" cstate="print"/>
          <a:srcRect/>
          <a:stretch>
            <a:fillRect/>
          </a:stretch>
        </p:blipFill>
        <p:spPr bwMode="auto">
          <a:xfrm>
            <a:off x="6732239" y="4571181"/>
            <a:ext cx="2232025" cy="1674812"/>
          </a:xfrm>
          <a:prstGeom prst="rect">
            <a:avLst/>
          </a:prstGeom>
          <a:solidFill>
            <a:schemeClr val="tx2">
              <a:alpha val="74117"/>
            </a:schemeClr>
          </a:solidFill>
          <a:ln w="9525">
            <a:solidFill>
              <a:schemeClr val="tx1"/>
            </a:solidFill>
            <a:miter lim="800000"/>
            <a:headEnd/>
            <a:tailEnd/>
          </a:ln>
          <a:effectLst>
            <a:reflection blurRad="6350" stA="50000" endA="300" endPos="38500" dist="50800" dir="5400000" sy="-100000" algn="bl" rotWithShape="0"/>
          </a:effectLst>
        </p:spPr>
      </p:pic>
      <p:sp>
        <p:nvSpPr>
          <p:cNvPr id="20" name="AutoShape 20"/>
          <p:cNvSpPr>
            <a:spLocks noChangeArrowheads="1"/>
          </p:cNvSpPr>
          <p:nvPr/>
        </p:nvSpPr>
        <p:spPr bwMode="auto">
          <a:xfrm>
            <a:off x="6155333" y="5229200"/>
            <a:ext cx="1296987" cy="358775"/>
          </a:xfrm>
          <a:prstGeom prst="rightArrow">
            <a:avLst>
              <a:gd name="adj1" fmla="val 50000"/>
              <a:gd name="adj2" fmla="val 90376"/>
            </a:avLst>
          </a:prstGeom>
          <a:solidFill>
            <a:schemeClr val="tx2">
              <a:alpha val="78038"/>
            </a:schemeClr>
          </a:solidFill>
          <a:ln w="9525" algn="ctr">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18122084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t>7. Je souhaiterais développer un projet de mobilité entrante ou sortante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itre 1"/>
          <p:cNvSpPr>
            <a:spLocks noGrp="1"/>
          </p:cNvSpPr>
          <p:nvPr>
            <p:ph type="title"/>
          </p:nvPr>
        </p:nvSpPr>
        <p:spPr>
          <a:xfrm>
            <a:off x="251520" y="980728"/>
            <a:ext cx="8892480" cy="1440160"/>
          </a:xfrm>
        </p:spPr>
        <p:txBody>
          <a:bodyPr>
            <a:normAutofit/>
          </a:bodyPr>
          <a:lstStyle/>
          <a:p>
            <a:r>
              <a:rPr lang="fr-FR" sz="3200" b="1" dirty="0" smtClean="0"/>
              <a:t>RISE </a:t>
            </a:r>
            <a:r>
              <a:rPr lang="en-GB" sz="3200" dirty="0" smtClean="0">
                <a:solidFill>
                  <a:schemeClr val="bg1">
                    <a:lumMod val="50000"/>
                  </a:schemeClr>
                </a:solidFill>
              </a:rPr>
              <a:t>Research and Innovation </a:t>
            </a:r>
            <a:br>
              <a:rPr lang="en-GB" sz="3200" dirty="0" smtClean="0">
                <a:solidFill>
                  <a:schemeClr val="bg1">
                    <a:lumMod val="50000"/>
                  </a:schemeClr>
                </a:solidFill>
              </a:rPr>
            </a:br>
            <a:r>
              <a:rPr lang="en-GB" sz="3200" dirty="0" smtClean="0">
                <a:solidFill>
                  <a:schemeClr val="bg1">
                    <a:lumMod val="50000"/>
                  </a:schemeClr>
                </a:solidFill>
              </a:rPr>
              <a:t>Staff Exchange </a:t>
            </a:r>
            <a:endParaRPr lang="fr-FR" sz="3200" b="1" dirty="0" smtClean="0">
              <a:solidFill>
                <a:schemeClr val="bg1">
                  <a:lumMod val="50000"/>
                </a:schemeClr>
              </a:solidFill>
            </a:endParaRP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683568" y="2348880"/>
            <a:ext cx="7585075" cy="3063286"/>
          </a:xfrm>
          <a:prstGeom prst="rect">
            <a:avLst/>
          </a:prstGeom>
          <a:noFill/>
          <a:ln>
            <a:noFill/>
          </a:ln>
          <a:effectLst/>
          <a:extLst/>
        </p:spPr>
        <p:txBody>
          <a:bodyPr lIns="80147" tIns="40074" rIns="80147" bIns="40074">
            <a:spAutoFit/>
          </a:bodyPr>
          <a:lstStyle>
            <a:lvl1pPr marL="450850" indent="-450850" defTabSz="449263" eaLnBrk="0" hangingPunct="0">
              <a:defRPr sz="7600" b="1">
                <a:solidFill>
                  <a:srgbClr val="FFD624"/>
                </a:solidFill>
                <a:latin typeface="Verdana" pitchFamily="34" charset="0"/>
              </a:defRPr>
            </a:lvl1pPr>
            <a:lvl2pPr marL="742950" indent="-285750" defTabSz="449263" eaLnBrk="0" hangingPunct="0">
              <a:defRPr sz="7600" b="1">
                <a:solidFill>
                  <a:srgbClr val="FFD624"/>
                </a:solidFill>
                <a:latin typeface="Verdana" pitchFamily="34" charset="0"/>
              </a:defRPr>
            </a:lvl2pPr>
            <a:lvl3pPr marL="1143000" indent="-228600" defTabSz="449263" eaLnBrk="0" hangingPunct="0">
              <a:defRPr sz="7600" b="1">
                <a:solidFill>
                  <a:srgbClr val="FFD624"/>
                </a:solidFill>
                <a:latin typeface="Verdana" pitchFamily="34" charset="0"/>
              </a:defRPr>
            </a:lvl3pPr>
            <a:lvl4pPr marL="1600200" indent="-228600" defTabSz="449263" eaLnBrk="0" hangingPunct="0">
              <a:defRPr sz="7600" b="1">
                <a:solidFill>
                  <a:srgbClr val="FFD624"/>
                </a:solidFill>
                <a:latin typeface="Verdana" pitchFamily="34" charset="0"/>
              </a:defRPr>
            </a:lvl4pPr>
            <a:lvl5pPr marL="2057400" indent="-228600" defTabSz="449263" eaLnBrk="0" hangingPunct="0">
              <a:defRPr sz="7600" b="1">
                <a:solidFill>
                  <a:srgbClr val="FFD624"/>
                </a:solidFill>
                <a:latin typeface="Verdana" pitchFamily="34" charset="0"/>
              </a:defRPr>
            </a:lvl5pPr>
            <a:lvl6pPr marL="2514600" indent="-228600" algn="ctr" defTabSz="449263" eaLnBrk="0" fontAlgn="base" hangingPunct="0">
              <a:spcBef>
                <a:spcPct val="0"/>
              </a:spcBef>
              <a:spcAft>
                <a:spcPct val="0"/>
              </a:spcAft>
              <a:defRPr sz="7600" b="1">
                <a:solidFill>
                  <a:srgbClr val="FFD624"/>
                </a:solidFill>
                <a:latin typeface="Verdana" pitchFamily="34" charset="0"/>
              </a:defRPr>
            </a:lvl6pPr>
            <a:lvl7pPr marL="2971800" indent="-228600" algn="ctr" defTabSz="449263" eaLnBrk="0" fontAlgn="base" hangingPunct="0">
              <a:spcBef>
                <a:spcPct val="0"/>
              </a:spcBef>
              <a:spcAft>
                <a:spcPct val="0"/>
              </a:spcAft>
              <a:defRPr sz="7600" b="1">
                <a:solidFill>
                  <a:srgbClr val="FFD624"/>
                </a:solidFill>
                <a:latin typeface="Verdana" pitchFamily="34" charset="0"/>
              </a:defRPr>
            </a:lvl7pPr>
            <a:lvl8pPr marL="3429000" indent="-228600" algn="ctr" defTabSz="449263" eaLnBrk="0" fontAlgn="base" hangingPunct="0">
              <a:spcBef>
                <a:spcPct val="0"/>
              </a:spcBef>
              <a:spcAft>
                <a:spcPct val="0"/>
              </a:spcAft>
              <a:defRPr sz="7600" b="1">
                <a:solidFill>
                  <a:srgbClr val="FFD624"/>
                </a:solidFill>
                <a:latin typeface="Verdana" pitchFamily="34" charset="0"/>
              </a:defRPr>
            </a:lvl8pPr>
            <a:lvl9pPr marL="3886200" indent="-228600" algn="ctr" defTabSz="449263" eaLnBrk="0" fontAlgn="base" hangingPunct="0">
              <a:spcBef>
                <a:spcPct val="0"/>
              </a:spcBef>
              <a:spcAft>
                <a:spcPct val="0"/>
              </a:spcAft>
              <a:defRPr sz="7600" b="1">
                <a:solidFill>
                  <a:srgbClr val="FFD624"/>
                </a:solidFill>
                <a:latin typeface="Verdana" pitchFamily="34" charset="0"/>
              </a:defRPr>
            </a:lvl9pPr>
          </a:lstStyle>
          <a:p>
            <a:pPr algn="l">
              <a:spcBef>
                <a:spcPct val="15000"/>
              </a:spcBef>
              <a:spcAft>
                <a:spcPts val="600"/>
              </a:spcAft>
              <a:buClr>
                <a:srgbClr val="008000"/>
              </a:buClr>
              <a:buFont typeface="Wingdings" pitchFamily="2" charset="2"/>
              <a:buChar char="ü"/>
              <a:defRPr/>
            </a:pPr>
            <a:r>
              <a:rPr lang="en-GB" sz="2400" b="0" dirty="0" err="1" smtClean="0">
                <a:solidFill>
                  <a:srgbClr val="004386"/>
                </a:solidFill>
                <a:latin typeface="+mn-lt"/>
                <a:ea typeface="ＭＳ Ｐゴシック" pitchFamily="-109" charset="-128"/>
              </a:rPr>
              <a:t>Echange</a:t>
            </a:r>
            <a:r>
              <a:rPr lang="en-GB" sz="2400" b="0" dirty="0" smtClean="0">
                <a:solidFill>
                  <a:srgbClr val="004386"/>
                </a:solidFill>
                <a:latin typeface="+mn-lt"/>
                <a:ea typeface="ＭＳ Ｐゴシック" pitchFamily="-109" charset="-128"/>
              </a:rPr>
              <a:t> de </a:t>
            </a:r>
            <a:r>
              <a:rPr lang="en-GB" sz="2400" b="0" dirty="0" err="1" smtClean="0">
                <a:solidFill>
                  <a:srgbClr val="004386"/>
                </a:solidFill>
                <a:latin typeface="+mn-lt"/>
                <a:ea typeface="ＭＳ Ｐゴシック" pitchFamily="-109" charset="-128"/>
              </a:rPr>
              <a:t>personnels</a:t>
            </a:r>
            <a:r>
              <a:rPr lang="en-GB" sz="2400" b="0" dirty="0" smtClean="0">
                <a:solidFill>
                  <a:srgbClr val="004386"/>
                </a:solidFill>
                <a:latin typeface="+mn-lt"/>
                <a:ea typeface="ＭＳ Ｐゴシック" pitchFamily="-109" charset="-128"/>
              </a:rPr>
              <a:t> pour </a:t>
            </a:r>
            <a:r>
              <a:rPr lang="en-GB" sz="2400" b="0" dirty="0" err="1" smtClean="0">
                <a:solidFill>
                  <a:srgbClr val="004386"/>
                </a:solidFill>
                <a:latin typeface="+mn-lt"/>
                <a:ea typeface="ＭＳ Ｐゴシック" pitchFamily="-109" charset="-128"/>
              </a:rPr>
              <a:t>stimuler</a:t>
            </a:r>
            <a:r>
              <a:rPr lang="en-GB" sz="2400" b="0" dirty="0" smtClean="0">
                <a:solidFill>
                  <a:srgbClr val="004386"/>
                </a:solidFill>
                <a:latin typeface="+mn-lt"/>
                <a:ea typeface="ＭＳ Ｐゴシック" pitchFamily="-109" charset="-128"/>
              </a:rPr>
              <a:t> les </a:t>
            </a:r>
            <a:r>
              <a:rPr lang="en-GB" sz="2400" b="0" dirty="0" err="1" smtClean="0">
                <a:solidFill>
                  <a:srgbClr val="004386"/>
                </a:solidFill>
                <a:latin typeface="+mn-lt"/>
                <a:ea typeface="ＭＳ Ｐゴシック" pitchFamily="-109" charset="-128"/>
              </a:rPr>
              <a:t>transfert</a:t>
            </a:r>
            <a:r>
              <a:rPr lang="en-GB" sz="2400" b="0" dirty="0" smtClean="0">
                <a:solidFill>
                  <a:srgbClr val="004386"/>
                </a:solidFill>
                <a:latin typeface="+mn-lt"/>
                <a:ea typeface="ＭＳ Ｐゴシック" pitchFamily="-109" charset="-128"/>
              </a:rPr>
              <a:t> de </a:t>
            </a:r>
            <a:r>
              <a:rPr lang="en-GB" sz="2400" b="0" dirty="0" err="1" smtClean="0">
                <a:solidFill>
                  <a:srgbClr val="004386"/>
                </a:solidFill>
                <a:latin typeface="+mn-lt"/>
                <a:ea typeface="ＭＳ Ｐゴシック" pitchFamily="-109" charset="-128"/>
              </a:rPr>
              <a:t>connaissances</a:t>
            </a:r>
            <a:endParaRPr lang="en-GB" sz="2400" b="0" dirty="0" smtClean="0">
              <a:solidFill>
                <a:srgbClr val="004386"/>
              </a:solidFill>
              <a:latin typeface="+mn-lt"/>
              <a:ea typeface="ＭＳ Ｐゴシック" pitchFamily="-109" charset="-128"/>
            </a:endParaRPr>
          </a:p>
          <a:p>
            <a:pPr algn="l">
              <a:spcBef>
                <a:spcPct val="15000"/>
              </a:spcBef>
              <a:spcAft>
                <a:spcPts val="600"/>
              </a:spcAft>
              <a:buClr>
                <a:srgbClr val="008000"/>
              </a:buClr>
              <a:buFont typeface="Wingdings" pitchFamily="2" charset="2"/>
              <a:buChar char="ü"/>
              <a:defRPr/>
            </a:pPr>
            <a:r>
              <a:rPr lang="en-GB" sz="2400" b="0" dirty="0" err="1" smtClean="0">
                <a:solidFill>
                  <a:srgbClr val="004386"/>
                </a:solidFill>
                <a:latin typeface="+mn-lt"/>
                <a:ea typeface="ＭＳ Ｐゴシック" pitchFamily="-109" charset="-128"/>
              </a:rPr>
              <a:t>Partenariat</a:t>
            </a:r>
            <a:r>
              <a:rPr lang="en-GB" sz="2400" b="0" dirty="0" smtClean="0">
                <a:solidFill>
                  <a:srgbClr val="004386"/>
                </a:solidFill>
                <a:latin typeface="+mn-lt"/>
                <a:ea typeface="ＭＳ Ｐゴシック" pitchFamily="-109" charset="-128"/>
              </a:rPr>
              <a:t> international /</a:t>
            </a:r>
            <a:r>
              <a:rPr lang="en-GB" sz="2400" b="0" dirty="0" err="1" smtClean="0">
                <a:solidFill>
                  <a:srgbClr val="004386"/>
                </a:solidFill>
                <a:latin typeface="+mn-lt"/>
                <a:ea typeface="ＭＳ Ｐゴシック" pitchFamily="-109" charset="-128"/>
              </a:rPr>
              <a:t>intersectoriel</a:t>
            </a:r>
            <a:r>
              <a:rPr lang="en-GB" sz="2400" b="0" dirty="0" smtClean="0">
                <a:solidFill>
                  <a:srgbClr val="004386"/>
                </a:solidFill>
                <a:latin typeface="+mn-lt"/>
                <a:ea typeface="ＭＳ Ｐゴシック" pitchFamily="-109" charset="-128"/>
              </a:rPr>
              <a:t> pour </a:t>
            </a:r>
            <a:r>
              <a:rPr lang="en-GB" sz="2400" b="0" dirty="0" err="1" smtClean="0">
                <a:solidFill>
                  <a:srgbClr val="004386"/>
                </a:solidFill>
                <a:latin typeface="+mn-lt"/>
                <a:ea typeface="ＭＳ Ｐゴシック" pitchFamily="-109" charset="-128"/>
              </a:rPr>
              <a:t>l’échange</a:t>
            </a:r>
            <a:r>
              <a:rPr lang="en-GB" sz="2400" b="0" dirty="0" smtClean="0">
                <a:solidFill>
                  <a:srgbClr val="004386"/>
                </a:solidFill>
                <a:latin typeface="+mn-lt"/>
                <a:ea typeface="ＭＳ Ｐゴシック" pitchFamily="-109" charset="-128"/>
              </a:rPr>
              <a:t> de personnel de </a:t>
            </a:r>
            <a:r>
              <a:rPr lang="en-GB" sz="2400" b="0" dirty="0" err="1" smtClean="0">
                <a:solidFill>
                  <a:srgbClr val="004386"/>
                </a:solidFill>
                <a:latin typeface="+mn-lt"/>
                <a:ea typeface="ＭＳ Ｐゴシック" pitchFamily="-109" charset="-128"/>
              </a:rPr>
              <a:t>recherche</a:t>
            </a:r>
            <a:r>
              <a:rPr lang="en-GB" sz="2400" b="0" dirty="0" smtClean="0">
                <a:solidFill>
                  <a:srgbClr val="004386"/>
                </a:solidFill>
                <a:latin typeface="+mn-lt"/>
                <a:ea typeface="ＭＳ Ｐゴシック" pitchFamily="-109" charset="-128"/>
              </a:rPr>
              <a:t> de haut </a:t>
            </a:r>
            <a:r>
              <a:rPr lang="en-GB" sz="2400" b="0" dirty="0" err="1" smtClean="0">
                <a:solidFill>
                  <a:srgbClr val="004386"/>
                </a:solidFill>
                <a:latin typeface="+mn-lt"/>
                <a:ea typeface="ＭＳ Ｐゴシック" pitchFamily="-109" charset="-128"/>
              </a:rPr>
              <a:t>niveau</a:t>
            </a:r>
            <a:endParaRPr lang="en-GB" sz="2400" b="0" dirty="0" smtClean="0">
              <a:solidFill>
                <a:srgbClr val="008000"/>
              </a:solidFill>
              <a:latin typeface="+mn-lt"/>
              <a:ea typeface="ＭＳ Ｐゴシック" pitchFamily="-109" charset="-128"/>
            </a:endParaRPr>
          </a:p>
          <a:p>
            <a:pPr algn="l">
              <a:spcBef>
                <a:spcPct val="15000"/>
              </a:spcBef>
              <a:spcAft>
                <a:spcPts val="600"/>
              </a:spcAft>
              <a:buClr>
                <a:srgbClr val="008000"/>
              </a:buClr>
              <a:buFont typeface="Wingdings" pitchFamily="2" charset="2"/>
              <a:buChar char="ü"/>
              <a:defRPr/>
            </a:pPr>
            <a:r>
              <a:rPr lang="en-GB" sz="2400" b="0" dirty="0" smtClean="0">
                <a:solidFill>
                  <a:srgbClr val="004386"/>
                </a:solidFill>
                <a:latin typeface="+mn-lt"/>
                <a:ea typeface="ＭＳ Ｐゴシック" pitchFamily="-109" charset="-128"/>
              </a:rPr>
              <a:t>Pas de </a:t>
            </a:r>
            <a:r>
              <a:rPr lang="en-GB" sz="2400" b="0" dirty="0" err="1" smtClean="0">
                <a:solidFill>
                  <a:srgbClr val="004386"/>
                </a:solidFill>
                <a:latin typeface="+mn-lt"/>
                <a:ea typeface="ＭＳ Ｐゴシック" pitchFamily="-109" charset="-128"/>
              </a:rPr>
              <a:t>recrutement</a:t>
            </a:r>
            <a:r>
              <a:rPr lang="en-GB" sz="2400" b="0" dirty="0" smtClean="0">
                <a:solidFill>
                  <a:srgbClr val="004386"/>
                </a:solidFill>
                <a:latin typeface="+mn-lt"/>
                <a:ea typeface="ＭＳ Ｐゴシック" pitchFamily="-109" charset="-128"/>
              </a:rPr>
              <a:t> </a:t>
            </a:r>
            <a:r>
              <a:rPr lang="en-GB" sz="2400" b="0" dirty="0" err="1" smtClean="0">
                <a:solidFill>
                  <a:srgbClr val="004386"/>
                </a:solidFill>
                <a:latin typeface="+mn-lt"/>
                <a:ea typeface="ＭＳ Ｐゴシック" pitchFamily="-109" charset="-128"/>
              </a:rPr>
              <a:t>mais</a:t>
            </a:r>
            <a:r>
              <a:rPr lang="en-GB" sz="2400" b="0" dirty="0" smtClean="0">
                <a:solidFill>
                  <a:srgbClr val="004386"/>
                </a:solidFill>
                <a:latin typeface="+mn-lt"/>
                <a:ea typeface="ＭＳ Ｐゴシック" pitchFamily="-109" charset="-128"/>
              </a:rPr>
              <a:t> </a:t>
            </a:r>
            <a:r>
              <a:rPr lang="en-GB" sz="2400" b="0" dirty="0" err="1" smtClean="0">
                <a:solidFill>
                  <a:srgbClr val="004386"/>
                </a:solidFill>
                <a:latin typeface="+mn-lt"/>
                <a:ea typeface="ＭＳ Ｐゴシック" pitchFamily="-109" charset="-128"/>
              </a:rPr>
              <a:t>forfait</a:t>
            </a:r>
            <a:r>
              <a:rPr lang="en-GB" sz="2400" b="0" dirty="0" smtClean="0">
                <a:solidFill>
                  <a:srgbClr val="004386"/>
                </a:solidFill>
                <a:latin typeface="+mn-lt"/>
                <a:ea typeface="ＭＳ Ｐゴシック" pitchFamily="-109" charset="-128"/>
              </a:rPr>
              <a:t> de </a:t>
            </a:r>
            <a:r>
              <a:rPr lang="en-GB" sz="2400" b="0" dirty="0" err="1" smtClean="0">
                <a:solidFill>
                  <a:srgbClr val="004386"/>
                </a:solidFill>
                <a:latin typeface="+mn-lt"/>
                <a:ea typeface="ＭＳ Ｐゴシック" pitchFamily="-109" charset="-128"/>
              </a:rPr>
              <a:t>mobilité</a:t>
            </a:r>
            <a:endParaRPr lang="en-GB" sz="2400" b="0" dirty="0" smtClean="0">
              <a:solidFill>
                <a:srgbClr val="004386"/>
              </a:solidFill>
              <a:latin typeface="+mn-lt"/>
              <a:ea typeface="ＭＳ Ｐゴシック" pitchFamily="-109" charset="-128"/>
            </a:endParaRPr>
          </a:p>
          <a:p>
            <a:pPr algn="l" eaLnBrk="1" hangingPunct="1">
              <a:spcBef>
                <a:spcPct val="15000"/>
              </a:spcBef>
              <a:spcAft>
                <a:spcPts val="600"/>
              </a:spcAft>
              <a:buClr>
                <a:srgbClr val="008000"/>
              </a:buClr>
              <a:buFont typeface="Wingdings" pitchFamily="2" charset="2"/>
              <a:buChar char="ü"/>
              <a:defRPr/>
            </a:pPr>
            <a:r>
              <a:rPr lang="en-GB" sz="2400" b="0" dirty="0" err="1" smtClean="0">
                <a:solidFill>
                  <a:srgbClr val="004386"/>
                </a:solidFill>
                <a:latin typeface="+mn-lt"/>
                <a:ea typeface="ＭＳ Ｐゴシック" pitchFamily="-109" charset="-128"/>
              </a:rPr>
              <a:t>Projet</a:t>
            </a:r>
            <a:r>
              <a:rPr lang="en-GB" sz="2400" b="0" dirty="0" smtClean="0">
                <a:solidFill>
                  <a:srgbClr val="004386"/>
                </a:solidFill>
                <a:latin typeface="+mn-lt"/>
                <a:ea typeface="ＭＳ Ｐゴシック" pitchFamily="-109" charset="-128"/>
              </a:rPr>
              <a:t> de </a:t>
            </a:r>
            <a:r>
              <a:rPr lang="en-GB" sz="2400" b="0" dirty="0" err="1" smtClean="0">
                <a:solidFill>
                  <a:srgbClr val="004386"/>
                </a:solidFill>
                <a:latin typeface="+mn-lt"/>
                <a:ea typeface="ＭＳ Ｐゴシック" pitchFamily="-109" charset="-128"/>
              </a:rPr>
              <a:t>recherche</a:t>
            </a:r>
            <a:r>
              <a:rPr lang="en-GB" sz="2400" b="0" dirty="0" smtClean="0">
                <a:solidFill>
                  <a:srgbClr val="004386"/>
                </a:solidFill>
                <a:latin typeface="+mn-lt"/>
                <a:ea typeface="ＭＳ Ｐゴシック" pitchFamily="-109" charset="-128"/>
              </a:rPr>
              <a:t> </a:t>
            </a:r>
            <a:r>
              <a:rPr lang="en-GB" sz="2400" b="0" dirty="0" err="1" smtClean="0">
                <a:solidFill>
                  <a:srgbClr val="004386"/>
                </a:solidFill>
                <a:latin typeface="+mn-lt"/>
                <a:ea typeface="ＭＳ Ｐゴシック" pitchFamily="-109" charset="-128"/>
              </a:rPr>
              <a:t>commun</a:t>
            </a:r>
            <a:endParaRPr lang="en-GB" sz="2400" b="0" dirty="0" smtClean="0">
              <a:solidFill>
                <a:srgbClr val="008000"/>
              </a:solidFill>
              <a:latin typeface="+mn-lt"/>
              <a:ea typeface="ＭＳ Ｐゴシック" pitchFamily="-109" charset="-128"/>
            </a:endParaRPr>
          </a:p>
        </p:txBody>
      </p:sp>
      <p:pic>
        <p:nvPicPr>
          <p:cNvPr id="19" name="Picture 5"/>
          <p:cNvPicPr>
            <a:picLocks noChangeAspect="1" noChangeArrowheads="1"/>
          </p:cNvPicPr>
          <p:nvPr/>
        </p:nvPicPr>
        <p:blipFill>
          <a:blip r:embed="rId3" cstate="print"/>
          <a:srcRect/>
          <a:stretch>
            <a:fillRect/>
          </a:stretch>
        </p:blipFill>
        <p:spPr bwMode="auto">
          <a:xfrm>
            <a:off x="0" y="980728"/>
            <a:ext cx="1223962" cy="1187450"/>
          </a:xfrm>
          <a:prstGeom prst="rect">
            <a:avLst/>
          </a:prstGeom>
          <a:noFill/>
          <a:ln w="9525">
            <a:noFill/>
            <a:round/>
            <a:headEnd/>
            <a:tailEnd/>
          </a:ln>
        </p:spPr>
      </p:pic>
      <p:pic>
        <p:nvPicPr>
          <p:cNvPr id="21" name="Picture 2" descr="europe"/>
          <p:cNvPicPr>
            <a:picLocks noChangeAspect="1" noChangeArrowheads="1"/>
          </p:cNvPicPr>
          <p:nvPr/>
        </p:nvPicPr>
        <p:blipFill>
          <a:blip r:embed="rId4" cstate="print"/>
          <a:srcRect/>
          <a:stretch>
            <a:fillRect/>
          </a:stretch>
        </p:blipFill>
        <p:spPr bwMode="auto">
          <a:xfrm>
            <a:off x="6804421" y="5048225"/>
            <a:ext cx="2232025" cy="1674812"/>
          </a:xfrm>
          <a:prstGeom prst="rect">
            <a:avLst/>
          </a:prstGeom>
          <a:noFill/>
          <a:ln w="9525">
            <a:solidFill>
              <a:schemeClr val="tx1"/>
            </a:solidFill>
            <a:miter lim="800000"/>
            <a:headEnd/>
            <a:tailEnd/>
          </a:ln>
          <a:effectLst>
            <a:reflection blurRad="6350" stA="50000" endA="275" endPos="40000" dist="101600" dir="5400000" sy="-100000" algn="bl" rotWithShape="0"/>
          </a:effectLst>
        </p:spPr>
      </p:pic>
      <p:sp>
        <p:nvSpPr>
          <p:cNvPr id="22" name="AutoShape 14"/>
          <p:cNvSpPr>
            <a:spLocks noChangeArrowheads="1"/>
          </p:cNvSpPr>
          <p:nvPr/>
        </p:nvSpPr>
        <p:spPr bwMode="auto">
          <a:xfrm>
            <a:off x="6299844" y="5570909"/>
            <a:ext cx="936625" cy="287337"/>
          </a:xfrm>
          <a:prstGeom prst="leftArrow">
            <a:avLst>
              <a:gd name="adj1" fmla="val 50000"/>
              <a:gd name="adj2" fmla="val 81492"/>
            </a:avLst>
          </a:prstGeom>
          <a:solidFill>
            <a:schemeClr val="tx2">
              <a:alpha val="74901"/>
            </a:schemeClr>
          </a:solidFill>
          <a:ln w="9525" algn="ctr">
            <a:solidFill>
              <a:schemeClr val="tx1"/>
            </a:solidFill>
            <a:miter lim="800000"/>
            <a:headEnd/>
            <a:tailEnd/>
          </a:ln>
          <a:effectLst/>
        </p:spPr>
        <p:txBody>
          <a:bodyPr wrap="none" anchor="ctr"/>
          <a:lstStyle/>
          <a:p>
            <a:endParaRPr lang="en-US"/>
          </a:p>
        </p:txBody>
      </p:sp>
      <p:sp>
        <p:nvSpPr>
          <p:cNvPr id="23" name="AutoShape 15"/>
          <p:cNvSpPr>
            <a:spLocks noChangeArrowheads="1"/>
          </p:cNvSpPr>
          <p:nvPr/>
        </p:nvSpPr>
        <p:spPr bwMode="auto">
          <a:xfrm rot="10800000">
            <a:off x="6371852" y="6291683"/>
            <a:ext cx="936625" cy="287337"/>
          </a:xfrm>
          <a:prstGeom prst="leftArrow">
            <a:avLst>
              <a:gd name="adj1" fmla="val 50000"/>
              <a:gd name="adj2" fmla="val 81492"/>
            </a:avLst>
          </a:prstGeom>
          <a:solidFill>
            <a:schemeClr val="tx2">
              <a:alpha val="74901"/>
            </a:schemeClr>
          </a:solidFill>
          <a:ln w="9525" algn="ctr">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14873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a:buAutoNum type="arabicPeriod"/>
            </a:pPr>
            <a:r>
              <a:rPr lang="fr-FR" sz="1400" dirty="0" smtClean="0"/>
              <a:t>Je </a:t>
            </a:r>
            <a:r>
              <a:rPr lang="fr-FR" sz="1400" dirty="0"/>
              <a:t>souhaiterais développer un projet de recherche individuel </a:t>
            </a:r>
            <a:endParaRPr lang="fr-FR" sz="1400" dirty="0" smtClean="0"/>
          </a:p>
          <a:p>
            <a:pPr>
              <a:buAutoNum type="arabicPeriod"/>
            </a:pPr>
            <a:endParaRPr lang="fr-FR" sz="1400" dirty="0"/>
          </a:p>
          <a:p>
            <a:pPr>
              <a:buNone/>
            </a:pPr>
            <a:r>
              <a:rPr lang="fr-FR" sz="1400" u="sng" dirty="0"/>
              <a:t>Par </a:t>
            </a:r>
            <a:r>
              <a:rPr lang="fr-FR" sz="1400" u="sng" dirty="0" smtClean="0"/>
              <a:t>exemple : </a:t>
            </a:r>
            <a:endParaRPr lang="fr-FR" sz="1400" u="sng" dirty="0"/>
          </a:p>
          <a:p>
            <a:pPr>
              <a:buFontTx/>
              <a:buChar char="-"/>
            </a:pPr>
            <a:r>
              <a:rPr lang="fr-FR" sz="1400" dirty="0"/>
              <a:t>pour développer une thématique de recherche nouvelle, innovante</a:t>
            </a:r>
          </a:p>
          <a:p>
            <a:pPr>
              <a:buFontTx/>
              <a:buChar char="-"/>
            </a:pPr>
            <a:r>
              <a:rPr lang="fr-FR" sz="1400" dirty="0"/>
              <a:t>Pour créer ma propre équipe de recherche….</a:t>
            </a:r>
          </a:p>
          <a:p>
            <a:pPr>
              <a:buFontTx/>
              <a:buChar char="-"/>
            </a:pPr>
            <a:r>
              <a:rPr lang="fr-FR" sz="1400" dirty="0"/>
              <a:t>Travailler sur un projet très fondamental ou risqué…</a:t>
            </a:r>
            <a:r>
              <a:rPr lang="fr-FR" sz="1400" dirty="0" smtClean="0"/>
              <a:t>.</a:t>
            </a:r>
          </a:p>
          <a:p>
            <a:pPr>
              <a:buFontTx/>
              <a:buChar char="-"/>
            </a:pPr>
            <a:endParaRPr lang="fr-FR" sz="1400" dirty="0"/>
          </a:p>
          <a:p>
            <a:pPr marL="0" indent="0">
              <a:buNone/>
            </a:pPr>
            <a:r>
              <a:rPr lang="fr-FR" sz="1400" dirty="0"/>
              <a:t>ANR JCJC (Emily)</a:t>
            </a:r>
          </a:p>
          <a:p>
            <a:pPr marL="0" indent="0">
              <a:buNone/>
            </a:pPr>
            <a:r>
              <a:rPr lang="fr-FR" sz="1400" dirty="0"/>
              <a:t>ERC (jeune et expérimenté) (Aurélie)</a:t>
            </a:r>
          </a:p>
          <a:p>
            <a:pPr marL="0" indent="0">
              <a:buNone/>
            </a:pPr>
            <a:r>
              <a:rPr lang="fr-FR" sz="1400" dirty="0"/>
              <a:t>Fondation Nestlé (Livia</a:t>
            </a:r>
            <a:r>
              <a:rPr lang="fr-FR" sz="1400" dirty="0" smtClean="0"/>
              <a:t>)</a:t>
            </a:r>
          </a:p>
          <a:p>
            <a:pPr marL="0" indent="0">
              <a:buNone/>
            </a:pPr>
            <a:r>
              <a:rPr lang="fr-FR" sz="1400" dirty="0" smtClean="0"/>
              <a:t>Institut Benjamin Delessert (Livia)</a:t>
            </a:r>
            <a:endParaRPr lang="fr-FR" sz="1400" dirty="0"/>
          </a:p>
          <a:p>
            <a:pPr>
              <a:buFontTx/>
              <a:buChar char="-"/>
            </a:pPr>
            <a:endParaRPr lang="fr-FR" sz="1400" dirty="0"/>
          </a:p>
          <a:p>
            <a:pPr>
              <a:buAutoNum type="arabicPeriod"/>
            </a:pPr>
            <a:endParaRPr lang="fr-FR" sz="1400" dirty="0" smtClean="0"/>
          </a:p>
          <a:p>
            <a:pPr marL="0" indent="0">
              <a:buNone/>
            </a:pPr>
            <a:endParaRPr lang="fr-FR" sz="1400" dirty="0" smtClean="0"/>
          </a:p>
          <a:p>
            <a:pPr marL="0" indent="0">
              <a:buNone/>
            </a:pPr>
            <a:endParaRPr lang="fr-FR" sz="1400" dirty="0"/>
          </a:p>
          <a:p>
            <a:pPr>
              <a:buFontTx/>
              <a:buAutoNum type="arabicPeriod"/>
            </a:pPr>
            <a:endParaRPr lang="fr-FR" sz="1400" dirty="0"/>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Tree>
    <p:extLst>
      <p:ext uri="{BB962C8B-B14F-4D97-AF65-F5344CB8AC3E}">
        <p14:creationId xmlns:p14="http://schemas.microsoft.com/office/powerpoint/2010/main" val="30542962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t>7. Je souhaiterais développer un projet de mobilité entrante ou sortante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457200" y="476672"/>
            <a:ext cx="8229600" cy="1143000"/>
          </a:xfrm>
        </p:spPr>
        <p:txBody>
          <a:bodyPr/>
          <a:lstStyle/>
          <a:p>
            <a:r>
              <a:rPr lang="fr-FR" dirty="0" smtClean="0"/>
              <a:t>  Chaires </a:t>
            </a:r>
            <a:r>
              <a:rPr lang="fr-FR" dirty="0" err="1" smtClean="0"/>
              <a:t>Studium</a:t>
            </a:r>
            <a:endParaRPr lang="fr-FR" dirty="0"/>
          </a:p>
        </p:txBody>
      </p:sp>
      <p:pic>
        <p:nvPicPr>
          <p:cNvPr id="9" name="Image 8"/>
          <p:cNvPicPr>
            <a:picLocks noChangeAspect="1"/>
          </p:cNvPicPr>
          <p:nvPr/>
        </p:nvPicPr>
        <p:blipFill>
          <a:blip r:embed="rId2" cstate="print"/>
          <a:stretch>
            <a:fillRect/>
          </a:stretch>
        </p:blipFill>
        <p:spPr>
          <a:xfrm>
            <a:off x="467544" y="620688"/>
            <a:ext cx="1656184" cy="655573"/>
          </a:xfrm>
          <a:prstGeom prst="rect">
            <a:avLst/>
          </a:prstGeom>
        </p:spPr>
      </p:pic>
      <p:sp>
        <p:nvSpPr>
          <p:cNvPr id="10" name="Espace réservé du contenu 2"/>
          <p:cNvSpPr txBox="1">
            <a:spLocks/>
          </p:cNvSpPr>
          <p:nvPr/>
        </p:nvSpPr>
        <p:spPr>
          <a:xfrm>
            <a:off x="457200" y="1600201"/>
            <a:ext cx="3657600" cy="3810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smtClean="0">
                <a:solidFill>
                  <a:srgbClr val="000000"/>
                </a:solidFill>
              </a:rPr>
              <a:t>6 mois</a:t>
            </a:r>
          </a:p>
          <a:p>
            <a:r>
              <a:rPr lang="fr-FR" sz="2000" dirty="0" smtClean="0">
                <a:solidFill>
                  <a:srgbClr val="000000"/>
                </a:solidFill>
              </a:rPr>
              <a:t>Un « demandeur », en accord avec 2 autres labos de la </a:t>
            </a:r>
            <a:r>
              <a:rPr lang="fr-FR" sz="2000" dirty="0" err="1" smtClean="0">
                <a:solidFill>
                  <a:srgbClr val="000000"/>
                </a:solidFill>
              </a:rPr>
              <a:t>R.Centre</a:t>
            </a:r>
            <a:r>
              <a:rPr lang="fr-FR" sz="2000" dirty="0" smtClean="0">
                <a:solidFill>
                  <a:srgbClr val="000000"/>
                </a:solidFill>
              </a:rPr>
              <a:t> propose un candidat.</a:t>
            </a:r>
          </a:p>
          <a:p>
            <a:r>
              <a:rPr lang="fr-FR" sz="2000" dirty="0" smtClean="0">
                <a:solidFill>
                  <a:srgbClr val="000000"/>
                </a:solidFill>
              </a:rPr>
              <a:t>Ses activités: 1. De la recherche en partenariat avec les EC de la région. 2. Une mission d’intérêt général.</a:t>
            </a:r>
          </a:p>
          <a:p>
            <a:endParaRPr lang="fr-FR" sz="2000" dirty="0">
              <a:solidFill>
                <a:srgbClr val="000090"/>
              </a:solidFill>
            </a:endParaRPr>
          </a:p>
        </p:txBody>
      </p:sp>
      <p:sp>
        <p:nvSpPr>
          <p:cNvPr id="12" name="Espace réservé du contenu 2"/>
          <p:cNvSpPr txBox="1">
            <a:spLocks/>
          </p:cNvSpPr>
          <p:nvPr/>
        </p:nvSpPr>
        <p:spPr>
          <a:xfrm>
            <a:off x="4572000" y="1676400"/>
            <a:ext cx="3657600" cy="3733799"/>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000" dirty="0" smtClean="0">
                <a:solidFill>
                  <a:srgbClr val="000000"/>
                </a:solidFill>
              </a:rPr>
              <a:t>1 an minimum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rgbClr val="000000"/>
                </a:solidFill>
                <a:effectLst/>
                <a:uLnTx/>
                <a:uFillTx/>
                <a:latin typeface="+mn-lt"/>
                <a:ea typeface="+mn-ea"/>
                <a:cs typeface="+mn-cs"/>
              </a:rPr>
              <a:t>UN« demandeur » établit</a:t>
            </a:r>
            <a:r>
              <a:rPr kumimoji="0" lang="fr-FR" sz="2000" b="0" i="0" u="none" strike="noStrike" kern="1200" cap="none" spc="0" normalizeH="0" noProof="0" dirty="0" smtClean="0">
                <a:ln>
                  <a:noFill/>
                </a:ln>
                <a:solidFill>
                  <a:srgbClr val="000000"/>
                </a:solidFill>
                <a:effectLst/>
                <a:uLnTx/>
                <a:uFillTx/>
                <a:latin typeface="+mn-lt"/>
                <a:ea typeface="+mn-ea"/>
                <a:cs typeface="+mn-cs"/>
              </a:rPr>
              <a:t> un projet. Candidatures sur cette thématique ouvertes pendant 10 mois. Sélection par STUDIUM+ le « demandeur ».</a:t>
            </a:r>
          </a:p>
          <a:p>
            <a:pPr marL="342900" indent="-342900">
              <a:spcBef>
                <a:spcPct val="20000"/>
              </a:spcBef>
              <a:buFont typeface="Arial" pitchFamily="34" charset="0"/>
              <a:buChar char="•"/>
            </a:pPr>
            <a:r>
              <a:rPr lang="fr-FR" sz="2000" dirty="0" smtClean="0">
                <a:solidFill>
                  <a:srgbClr val="000000"/>
                </a:solidFill>
              </a:rPr>
              <a:t>Ses activités: 1. De la recherche en partenariat avec les EC de la région. 2. Une mission d’intérêt général</a:t>
            </a:r>
            <a:r>
              <a:rPr lang="fr-FR" sz="2000" dirty="0">
                <a:solidFill>
                  <a:srgbClr val="000000"/>
                </a:solidFill>
              </a:rPr>
              <a:t>.</a:t>
            </a:r>
            <a:endParaRPr lang="fr-FR" sz="2000" dirty="0" smtClean="0">
              <a:solidFill>
                <a:srgbClr val="000000"/>
              </a:solidFill>
            </a:endParaRPr>
          </a:p>
        </p:txBody>
      </p:sp>
      <p:sp>
        <p:nvSpPr>
          <p:cNvPr id="13" name="Espace réservé du contenu 2"/>
          <p:cNvSpPr txBox="1">
            <a:spLocks/>
          </p:cNvSpPr>
          <p:nvPr/>
        </p:nvSpPr>
        <p:spPr>
          <a:xfrm>
            <a:off x="685800" y="5410200"/>
            <a:ext cx="8001000" cy="1219200"/>
          </a:xfrm>
          <a:prstGeom prst="rect">
            <a:avLst/>
          </a:prstGeom>
          <a:ln>
            <a:solidFill>
              <a:schemeClr val="tx1"/>
            </a:solidFill>
          </a:ln>
        </p:spPr>
        <p:txBody>
          <a:bodyPr vert="horz" lIns="91440" tIns="45720" rIns="91440" bIns="45720" rtlCol="0">
            <a:normAutofit fontScale="92500" lnSpcReduction="10000"/>
          </a:bodyPr>
          <a:lstStyle/>
          <a:p>
            <a:pPr marR="0" lvl="0" algn="l" defTabSz="914400" rtl="0" eaLnBrk="1" fontAlgn="auto" latinLnBrk="0" hangingPunct="1">
              <a:lnSpc>
                <a:spcPct val="100000"/>
              </a:lnSpc>
              <a:spcBef>
                <a:spcPct val="20000"/>
              </a:spcBef>
              <a:spcAft>
                <a:spcPts val="0"/>
              </a:spcAft>
              <a:buClrTx/>
              <a:buSzTx/>
              <a:tabLst/>
              <a:defRPr/>
            </a:pPr>
            <a:r>
              <a:rPr lang="fr-FR" sz="2000" dirty="0" smtClean="0">
                <a:solidFill>
                  <a:srgbClr val="FF6600"/>
                </a:solidFill>
              </a:rPr>
              <a:t>Prise en charge intégrale par Le STUDIUM (salaire, hébergement, etc.) y compris pour la famille du titulaire.</a:t>
            </a:r>
          </a:p>
          <a:p>
            <a:pPr marR="0" lvl="0" algn="l" defTabSz="914400" rtl="0" eaLnBrk="1" fontAlgn="auto" latinLnBrk="0" hangingPunct="1">
              <a:lnSpc>
                <a:spcPct val="100000"/>
              </a:lnSpc>
              <a:spcBef>
                <a:spcPct val="20000"/>
              </a:spcBef>
              <a:spcAft>
                <a:spcPts val="0"/>
              </a:spcAft>
              <a:buClrTx/>
              <a:buSzTx/>
              <a:tabLst/>
              <a:defRPr/>
            </a:pPr>
            <a:r>
              <a:rPr lang="fr-FR" sz="2000" dirty="0" smtClean="0">
                <a:solidFill>
                  <a:srgbClr val="FF6600"/>
                </a:solidFill>
              </a:rPr>
              <a:t>ATTENTION: Dans les 2 cas, le ou les demandeurs s’engagent à contribuer à hauteur de 10.000€ au séjour du titulaire de la Chaire. </a:t>
            </a:r>
          </a:p>
        </p:txBody>
      </p:sp>
    </p:spTree>
    <p:extLst>
      <p:ext uri="{BB962C8B-B14F-4D97-AF65-F5344CB8AC3E}">
        <p14:creationId xmlns:p14="http://schemas.microsoft.com/office/powerpoint/2010/main" val="3715059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8072"/>
          </a:xfrm>
        </p:spPr>
        <p:txBody>
          <a:bodyPr>
            <a:normAutofit/>
          </a:bodyPr>
          <a:lstStyle/>
          <a:p>
            <a:pPr marL="0" indent="0">
              <a:buNone/>
            </a:pPr>
            <a:r>
              <a:rPr lang="fr-FR" sz="1400" dirty="0"/>
              <a:t>7. Je souhaiterais développer un projet de mobilité entrante ou sortante</a:t>
            </a:r>
          </a:p>
        </p:txBody>
      </p:sp>
      <p:sp>
        <p:nvSpPr>
          <p:cNvPr id="15" name="Rectangle 14"/>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457200" y="476672"/>
            <a:ext cx="8229600" cy="1143000"/>
          </a:xfrm>
        </p:spPr>
        <p:txBody>
          <a:bodyPr/>
          <a:lstStyle/>
          <a:p>
            <a:r>
              <a:rPr lang="fr-FR" dirty="0" smtClean="0"/>
              <a:t>  ARCUS</a:t>
            </a:r>
            <a:endParaRPr lang="fr-FR" dirty="0"/>
          </a:p>
        </p:txBody>
      </p:sp>
      <p:sp>
        <p:nvSpPr>
          <p:cNvPr id="11" name="Espace réservé du contenu 2"/>
          <p:cNvSpPr txBox="1">
            <a:spLocks/>
          </p:cNvSpPr>
          <p:nvPr/>
        </p:nvSpPr>
        <p:spPr>
          <a:xfrm>
            <a:off x="457200" y="1447800"/>
            <a:ext cx="8229600" cy="4191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000" dirty="0" smtClean="0">
                <a:solidFill>
                  <a:srgbClr val="000000"/>
                </a:solidFill>
              </a:rPr>
              <a:t>(Action </a:t>
            </a:r>
            <a:r>
              <a:rPr lang="fr-FR" sz="2000" dirty="0">
                <a:solidFill>
                  <a:srgbClr val="000000"/>
                </a:solidFill>
              </a:rPr>
              <a:t>en Région de Coopération Universitaire et </a:t>
            </a:r>
            <a:r>
              <a:rPr lang="fr-FR" sz="2000" dirty="0" smtClean="0">
                <a:solidFill>
                  <a:srgbClr val="000000"/>
                </a:solidFill>
              </a:rPr>
              <a:t>Scientifique)</a:t>
            </a:r>
          </a:p>
          <a:p>
            <a:pPr algn="just"/>
            <a:r>
              <a:rPr lang="fr-FR" sz="2000" dirty="0" smtClean="0">
                <a:solidFill>
                  <a:srgbClr val="000000"/>
                </a:solidFill>
              </a:rPr>
              <a:t>Programme en formation &amp; recherche (3 ans)</a:t>
            </a:r>
          </a:p>
          <a:p>
            <a:pPr algn="just"/>
            <a:r>
              <a:rPr lang="fr-FR" sz="2000" dirty="0" smtClean="0">
                <a:solidFill>
                  <a:srgbClr val="000000"/>
                </a:solidFill>
              </a:rPr>
              <a:t>Objectif : développer la coopération entre une région française et un ou plusieurs pays. Financement égal du MAE et de la Région. </a:t>
            </a:r>
          </a:p>
          <a:p>
            <a:pPr algn="just"/>
            <a:r>
              <a:rPr lang="fr-FR" sz="2000" dirty="0" smtClean="0">
                <a:solidFill>
                  <a:srgbClr val="000000"/>
                </a:solidFill>
              </a:rPr>
              <a:t>Mise en place d’un consortium régional pour répondre. Dossier avec une ou deux thématiques déclinées en fiches-projets.</a:t>
            </a:r>
          </a:p>
          <a:p>
            <a:pPr algn="just"/>
            <a:r>
              <a:rPr lang="fr-FR" sz="2000" dirty="0" smtClean="0">
                <a:solidFill>
                  <a:srgbClr val="000000"/>
                </a:solidFill>
              </a:rPr>
              <a:t>Financement : Embauche (IGE, IGR) ; mobilités (</a:t>
            </a:r>
            <a:r>
              <a:rPr lang="fr-FR" sz="2000" dirty="0" err="1" smtClean="0">
                <a:solidFill>
                  <a:srgbClr val="000000"/>
                </a:solidFill>
              </a:rPr>
              <a:t>transports&amp;séjours</a:t>
            </a:r>
            <a:r>
              <a:rPr lang="fr-FR" sz="2000" dirty="0" smtClean="0">
                <a:solidFill>
                  <a:srgbClr val="000000"/>
                </a:solidFill>
              </a:rPr>
              <a:t>) d’EC pour </a:t>
            </a:r>
            <a:r>
              <a:rPr lang="fr-FR" sz="2000" dirty="0" err="1" smtClean="0">
                <a:solidFill>
                  <a:srgbClr val="000000"/>
                </a:solidFill>
              </a:rPr>
              <a:t>Rech&amp;Form</a:t>
            </a:r>
            <a:r>
              <a:rPr lang="fr-FR" sz="2000" dirty="0" smtClean="0">
                <a:solidFill>
                  <a:srgbClr val="000000"/>
                </a:solidFill>
              </a:rPr>
              <a:t> et d’étudiants (M2 et thèse) ; bourses.</a:t>
            </a:r>
          </a:p>
          <a:p>
            <a:pPr algn="just"/>
            <a:r>
              <a:rPr lang="fr-FR" sz="2000" dirty="0" smtClean="0">
                <a:solidFill>
                  <a:srgbClr val="000000"/>
                </a:solidFill>
              </a:rPr>
              <a:t>Critères: cohérence avec politique du MESR&amp; priorités du MAE (pays cibles, etc.) ; engagement du pays partenaire ; préexistence de relations scientifiques ; implication du monde socio-éco.</a:t>
            </a:r>
          </a:p>
          <a:p>
            <a:pPr algn="just">
              <a:buFont typeface="Arial" pitchFamily="34" charset="0"/>
              <a:buNone/>
            </a:pPr>
            <a:endParaRPr lang="fr-FR" sz="2000" dirty="0" smtClean="0">
              <a:solidFill>
                <a:srgbClr val="000090"/>
              </a:solidFill>
            </a:endParaRPr>
          </a:p>
          <a:p>
            <a:pPr algn="just">
              <a:buFont typeface="Arial" pitchFamily="34" charset="0"/>
              <a:buNone/>
            </a:pPr>
            <a:r>
              <a:rPr lang="fr-FR" sz="2000" dirty="0" smtClean="0">
                <a:solidFill>
                  <a:srgbClr val="000090"/>
                </a:solidFill>
              </a:rPr>
              <a:t> </a:t>
            </a:r>
            <a:endParaRPr lang="fr-FR" sz="2000" dirty="0">
              <a:solidFill>
                <a:srgbClr val="000090"/>
              </a:solidFill>
            </a:endParaRPr>
          </a:p>
        </p:txBody>
      </p:sp>
      <p:sp>
        <p:nvSpPr>
          <p:cNvPr id="14" name="Espace réservé du contenu 2"/>
          <p:cNvSpPr txBox="1">
            <a:spLocks/>
          </p:cNvSpPr>
          <p:nvPr/>
        </p:nvSpPr>
        <p:spPr>
          <a:xfrm>
            <a:off x="533400" y="5715000"/>
            <a:ext cx="8229600" cy="914400"/>
          </a:xfrm>
          <a:prstGeom prst="rect">
            <a:avLst/>
          </a:prstGeom>
          <a:ln>
            <a:solidFill>
              <a:schemeClr val="tx1"/>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rgbClr val="FF6600"/>
                </a:solidFill>
                <a:effectLst/>
                <a:uLnTx/>
                <a:uFillTx/>
                <a:latin typeface="+mn-lt"/>
                <a:ea typeface="+mn-ea"/>
                <a:cs typeface="+mn-cs"/>
              </a:rPr>
              <a:t>Quelques exemples: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rgbClr val="FF6600"/>
                </a:solidFill>
                <a:effectLst/>
                <a:uLnTx/>
                <a:uFillTx/>
                <a:latin typeface="+mn-lt"/>
                <a:ea typeface="+mn-ea"/>
                <a:cs typeface="+mn-cs"/>
                <a:hlinkClick r:id="rId2"/>
              </a:rPr>
              <a:t>Paca-Brésil </a:t>
            </a:r>
            <a:r>
              <a:rPr kumimoji="0" lang="fr-FR" sz="1600" b="0" i="0" u="none" strike="noStrike" kern="1200" cap="none" spc="0" normalizeH="0" baseline="0" noProof="0" dirty="0" smtClean="0">
                <a:ln>
                  <a:noFill/>
                </a:ln>
                <a:solidFill>
                  <a:srgbClr val="FF6600"/>
                </a:solidFill>
                <a:effectLst/>
                <a:uLnTx/>
                <a:uFillTx/>
                <a:latin typeface="+mn-lt"/>
                <a:ea typeface="+mn-ea"/>
                <a:cs typeface="+mn-cs"/>
              </a:rPr>
              <a:t>(2007-2009 puis 2010-2013): 2 thème déclinés en 15 projets.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rgbClr val="FF6600"/>
                </a:solidFill>
                <a:effectLst/>
                <a:uLnTx/>
                <a:uFillTx/>
                <a:latin typeface="+mn-lt"/>
                <a:ea typeface="+mn-ea"/>
                <a:cs typeface="+mn-cs"/>
                <a:hlinkClick r:id="rId3"/>
              </a:rPr>
              <a:t>PACA- Méditerranée</a:t>
            </a:r>
            <a:endParaRPr kumimoji="0" lang="fr-FR" sz="1600" b="0" i="0" u="none" strike="noStrike" kern="1200" cap="none" spc="0" normalizeH="0" baseline="0" noProof="0" dirty="0" smtClean="0">
              <a:ln>
                <a:noFill/>
              </a:ln>
              <a:solidFill>
                <a:srgbClr val="FF66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smtClean="0">
                <a:ln>
                  <a:noFill/>
                </a:ln>
                <a:solidFill>
                  <a:srgbClr val="000090"/>
                </a:solidFill>
                <a:effectLst/>
                <a:uLnTx/>
                <a:uFillTx/>
                <a:latin typeface="+mn-lt"/>
                <a:ea typeface="+mn-ea"/>
                <a:cs typeface="+mn-cs"/>
              </a:rPr>
              <a:t> </a:t>
            </a:r>
            <a:endParaRPr kumimoji="0" lang="fr-FR" sz="1600" b="0" i="0" u="none" strike="noStrike" kern="1200" cap="none" spc="0" normalizeH="0" baseline="0" noProof="0" dirty="0">
              <a:ln>
                <a:noFill/>
              </a:ln>
              <a:solidFill>
                <a:srgbClr val="000090"/>
              </a:solidFill>
              <a:effectLst/>
              <a:uLnTx/>
              <a:uFillTx/>
              <a:latin typeface="+mn-lt"/>
              <a:ea typeface="+mn-ea"/>
              <a:cs typeface="+mn-cs"/>
            </a:endParaRPr>
          </a:p>
        </p:txBody>
      </p:sp>
    </p:spTree>
    <p:extLst>
      <p:ext uri="{BB962C8B-B14F-4D97-AF65-F5344CB8AC3E}">
        <p14:creationId xmlns:p14="http://schemas.microsoft.com/office/powerpoint/2010/main" val="2276767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endParaRPr lang="fr-FR" sz="2000" dirty="0" smtClean="0"/>
          </a:p>
          <a:p>
            <a:pPr marL="0" indent="0" algn="ctr">
              <a:buNone/>
            </a:pPr>
            <a:endParaRPr lang="fr-FR" sz="2000" dirty="0"/>
          </a:p>
          <a:p>
            <a:pPr marL="0" indent="0" algn="ctr">
              <a:buNone/>
            </a:pPr>
            <a:endParaRPr lang="fr-FR" sz="2000" dirty="0" smtClean="0"/>
          </a:p>
          <a:p>
            <a:pPr marL="0" indent="0" algn="ctr">
              <a:buNone/>
            </a:pPr>
            <a:endParaRPr lang="fr-FR" sz="2000" dirty="0"/>
          </a:p>
          <a:p>
            <a:pPr marL="0" indent="0" algn="ctr">
              <a:buNone/>
            </a:pPr>
            <a:r>
              <a:rPr lang="fr-FR" sz="4000" dirty="0" smtClean="0"/>
              <a:t>OUFFF on peut aller manger !</a:t>
            </a:r>
            <a:endParaRPr lang="fr-FR" sz="4000" dirty="0"/>
          </a:p>
          <a:p>
            <a:pPr marL="0" indent="0">
              <a:buNone/>
            </a:pPr>
            <a:endParaRPr lang="fr-FR" sz="2000" dirty="0"/>
          </a:p>
        </p:txBody>
      </p:sp>
    </p:spTree>
    <p:extLst>
      <p:ext uri="{BB962C8B-B14F-4D97-AF65-F5344CB8AC3E}">
        <p14:creationId xmlns:p14="http://schemas.microsoft.com/office/powerpoint/2010/main" val="3272854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t>Programme :</a:t>
            </a:r>
          </a:p>
          <a:p>
            <a:pPr marL="0" indent="0">
              <a:buNone/>
            </a:pPr>
            <a:endParaRPr lang="fr-FR" sz="1400" dirty="0" smtClean="0"/>
          </a:p>
          <a:p>
            <a:pPr marL="0" indent="0">
              <a:buNone/>
            </a:pPr>
            <a:r>
              <a:rPr lang="fr-FR" sz="2000" dirty="0" smtClean="0"/>
              <a:t>9h : accueil café</a:t>
            </a:r>
            <a:endParaRPr lang="fr-FR" sz="2000" dirty="0"/>
          </a:p>
          <a:p>
            <a:pPr marL="0" indent="0">
              <a:buNone/>
            </a:pPr>
            <a:endParaRPr lang="fr-FR" sz="1400" dirty="0" smtClean="0"/>
          </a:p>
          <a:p>
            <a:pPr marL="0" indent="0">
              <a:buNone/>
            </a:pPr>
            <a:r>
              <a:rPr lang="fr-FR" sz="2000" dirty="0" smtClean="0"/>
              <a:t>9h30 : </a:t>
            </a:r>
            <a:r>
              <a:rPr lang="fr-FR" sz="2000" dirty="0" smtClean="0">
                <a:solidFill>
                  <a:schemeClr val="accent6">
                    <a:lumMod val="75000"/>
                  </a:schemeClr>
                </a:solidFill>
              </a:rPr>
              <a:t>Partie 1 - Présentation des différents types de financements</a:t>
            </a:r>
          </a:p>
          <a:p>
            <a:pPr marL="0" indent="0">
              <a:buNone/>
            </a:pPr>
            <a:r>
              <a:rPr lang="fr-FR" sz="2000" dirty="0" smtClean="0"/>
              <a:t>11h00 : pause</a:t>
            </a:r>
          </a:p>
          <a:p>
            <a:pPr marL="0" indent="0">
              <a:buNone/>
            </a:pPr>
            <a:r>
              <a:rPr lang="fr-FR" sz="2000" dirty="0" smtClean="0"/>
              <a:t>11h45 : </a:t>
            </a:r>
            <a:r>
              <a:rPr lang="fr-FR" sz="2000" dirty="0">
                <a:solidFill>
                  <a:schemeClr val="accent6">
                    <a:lumMod val="75000"/>
                  </a:schemeClr>
                </a:solidFill>
              </a:rPr>
              <a:t>Partie 1 - Présentation des différents types de </a:t>
            </a:r>
            <a:r>
              <a:rPr lang="fr-FR" sz="2000" dirty="0" smtClean="0">
                <a:solidFill>
                  <a:schemeClr val="accent6">
                    <a:lumMod val="75000"/>
                  </a:schemeClr>
                </a:solidFill>
              </a:rPr>
              <a:t>financements </a:t>
            </a:r>
            <a:r>
              <a:rPr lang="fr-FR" sz="2000" dirty="0" smtClean="0"/>
              <a:t>(suite et fin)</a:t>
            </a:r>
          </a:p>
          <a:p>
            <a:pPr marL="0" indent="0">
              <a:buNone/>
            </a:pPr>
            <a:endParaRPr lang="fr-FR" sz="1400" dirty="0" smtClean="0"/>
          </a:p>
          <a:p>
            <a:pPr marL="0" indent="0">
              <a:buNone/>
            </a:pPr>
            <a:r>
              <a:rPr lang="fr-FR" sz="2000" dirty="0"/>
              <a:t>12h30 : repas</a:t>
            </a:r>
          </a:p>
          <a:p>
            <a:pPr marL="0" indent="0">
              <a:buNone/>
            </a:pPr>
            <a:endParaRPr lang="fr-FR" sz="1400" dirty="0"/>
          </a:p>
          <a:p>
            <a:pPr marL="0" indent="0">
              <a:buNone/>
            </a:pPr>
            <a:r>
              <a:rPr lang="fr-FR" sz="2000" dirty="0">
                <a:solidFill>
                  <a:srgbClr val="558ED5"/>
                </a:solidFill>
              </a:rPr>
              <a:t>14h30 : Partie 2 - Conseils et outils pour le montage de projet </a:t>
            </a:r>
          </a:p>
          <a:p>
            <a:pPr marL="0" indent="0">
              <a:buNone/>
            </a:pPr>
            <a:r>
              <a:rPr lang="fr-FR" sz="2000" dirty="0" smtClean="0"/>
              <a:t>15h30 </a:t>
            </a:r>
            <a:r>
              <a:rPr lang="fr-FR" sz="2000" dirty="0"/>
              <a:t>: pause</a:t>
            </a:r>
          </a:p>
          <a:p>
            <a:pPr marL="0" indent="0">
              <a:buNone/>
            </a:pPr>
            <a:endParaRPr lang="fr-FR" sz="1400" dirty="0"/>
          </a:p>
          <a:p>
            <a:pPr marL="0" indent="0">
              <a:buNone/>
            </a:pPr>
            <a:r>
              <a:rPr lang="fr-FR" sz="2000" dirty="0"/>
              <a:t>15h45 : </a:t>
            </a:r>
            <a:r>
              <a:rPr lang="fr-FR" sz="2000" dirty="0">
                <a:solidFill>
                  <a:srgbClr val="E46C0A"/>
                </a:solidFill>
              </a:rPr>
              <a:t>Partie 3 - Ateliers</a:t>
            </a:r>
            <a:endParaRPr lang="fr-FR" sz="1600" dirty="0">
              <a:solidFill>
                <a:srgbClr val="E46C0A"/>
              </a:solidFill>
            </a:endParaRPr>
          </a:p>
          <a:p>
            <a:pPr marL="0" indent="0">
              <a:buNone/>
            </a:pPr>
            <a:endParaRPr lang="fr-FR" sz="1400" dirty="0" smtClean="0"/>
          </a:p>
          <a:p>
            <a:pPr marL="0" indent="0">
              <a:buNone/>
            </a:pPr>
            <a:r>
              <a:rPr lang="fr-FR" sz="2000" dirty="0"/>
              <a:t>17h30 : fin du séminaire</a:t>
            </a:r>
          </a:p>
          <a:p>
            <a:pPr marL="457200" indent="-457200">
              <a:buAutoNum type="arabicPeriod"/>
            </a:pPr>
            <a:endParaRPr lang="fr-FR" sz="2000" dirty="0"/>
          </a:p>
        </p:txBody>
      </p:sp>
    </p:spTree>
    <p:extLst>
      <p:ext uri="{BB962C8B-B14F-4D97-AF65-F5344CB8AC3E}">
        <p14:creationId xmlns:p14="http://schemas.microsoft.com/office/powerpoint/2010/main" val="3677819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13" name="ZoneTexte 12"/>
          <p:cNvSpPr txBox="1"/>
          <p:nvPr/>
        </p:nvSpPr>
        <p:spPr>
          <a:xfrm>
            <a:off x="971600" y="2063750"/>
            <a:ext cx="7632848" cy="1077218"/>
          </a:xfrm>
          <a:prstGeom prst="rect">
            <a:avLst/>
          </a:prstGeom>
          <a:noFill/>
        </p:spPr>
        <p:txBody>
          <a:bodyPr wrap="square" rtlCol="0">
            <a:spAutoFit/>
          </a:bodyPr>
          <a:lstStyle/>
          <a:p>
            <a:pPr algn="ctr"/>
            <a:r>
              <a:rPr lang="fr-FR" sz="3200" dirty="0" smtClean="0"/>
              <a:t>Quelles sont les étapes </a:t>
            </a:r>
          </a:p>
          <a:p>
            <a:pPr algn="ctr"/>
            <a:r>
              <a:rPr lang="fr-FR" sz="3200" dirty="0" smtClean="0"/>
              <a:t>d’un projet de recherche ?</a:t>
            </a:r>
            <a:endParaRPr lang="fr-FR" sz="3200" dirty="0"/>
          </a:p>
        </p:txBody>
      </p:sp>
    </p:spTree>
    <p:extLst>
      <p:ext uri="{BB962C8B-B14F-4D97-AF65-F5344CB8AC3E}">
        <p14:creationId xmlns:p14="http://schemas.microsoft.com/office/powerpoint/2010/main" val="3564285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7" name="Flèche vers la droite 6"/>
          <p:cNvSpPr/>
          <p:nvPr/>
        </p:nvSpPr>
        <p:spPr>
          <a:xfrm>
            <a:off x="827584" y="3356992"/>
            <a:ext cx="7920880"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187624" y="3573016"/>
            <a:ext cx="6768752" cy="461665"/>
          </a:xfrm>
          <a:prstGeom prst="rect">
            <a:avLst/>
          </a:prstGeom>
          <a:noFill/>
        </p:spPr>
        <p:txBody>
          <a:bodyPr wrap="square" rtlCol="0">
            <a:spAutoFit/>
          </a:bodyPr>
          <a:lstStyle/>
          <a:p>
            <a:pPr algn="ctr"/>
            <a:r>
              <a:rPr lang="fr-FR" sz="2400" dirty="0" smtClean="0">
                <a:solidFill>
                  <a:schemeClr val="bg1"/>
                </a:solidFill>
              </a:rPr>
              <a:t>VIE D’UN PROJET DE RECHERCHE</a:t>
            </a:r>
            <a:endParaRPr lang="fr-FR" sz="2400" dirty="0">
              <a:solidFill>
                <a:schemeClr val="bg1"/>
              </a:solidFill>
            </a:endParaRPr>
          </a:p>
        </p:txBody>
      </p:sp>
      <p:sp>
        <p:nvSpPr>
          <p:cNvPr id="9" name="ZoneTexte 8"/>
          <p:cNvSpPr txBox="1"/>
          <p:nvPr/>
        </p:nvSpPr>
        <p:spPr>
          <a:xfrm>
            <a:off x="755576" y="2780928"/>
            <a:ext cx="1512168" cy="369332"/>
          </a:xfrm>
          <a:prstGeom prst="rect">
            <a:avLst/>
          </a:prstGeom>
          <a:noFill/>
          <a:ln>
            <a:solidFill>
              <a:schemeClr val="tx1">
                <a:lumMod val="85000"/>
                <a:lumOff val="15000"/>
              </a:schemeClr>
            </a:solidFill>
          </a:ln>
        </p:spPr>
        <p:txBody>
          <a:bodyPr wrap="square" rtlCol="0">
            <a:spAutoFit/>
          </a:bodyPr>
          <a:lstStyle/>
          <a:p>
            <a:pPr algn="ctr"/>
            <a:r>
              <a:rPr lang="fr-FR" dirty="0" smtClean="0"/>
              <a:t>Montage</a:t>
            </a:r>
            <a:endParaRPr lang="fr-FR" dirty="0"/>
          </a:p>
        </p:txBody>
      </p:sp>
      <p:sp>
        <p:nvSpPr>
          <p:cNvPr id="10" name="ZoneTexte 9"/>
          <p:cNvSpPr txBox="1"/>
          <p:nvPr/>
        </p:nvSpPr>
        <p:spPr>
          <a:xfrm>
            <a:off x="2267744" y="2780928"/>
            <a:ext cx="1584176" cy="369332"/>
          </a:xfrm>
          <a:prstGeom prst="rect">
            <a:avLst/>
          </a:prstGeom>
          <a:noFill/>
          <a:ln>
            <a:solidFill>
              <a:schemeClr val="tx1">
                <a:lumMod val="85000"/>
                <a:lumOff val="15000"/>
              </a:schemeClr>
            </a:solidFill>
          </a:ln>
        </p:spPr>
        <p:txBody>
          <a:bodyPr wrap="square" rtlCol="0">
            <a:spAutoFit/>
          </a:bodyPr>
          <a:lstStyle/>
          <a:p>
            <a:pPr algn="ctr"/>
            <a:r>
              <a:rPr lang="fr-FR" dirty="0" smtClean="0"/>
              <a:t>Lancement</a:t>
            </a:r>
            <a:endParaRPr lang="fr-FR" dirty="0"/>
          </a:p>
        </p:txBody>
      </p:sp>
      <p:sp>
        <p:nvSpPr>
          <p:cNvPr id="11" name="ZoneTexte 10"/>
          <p:cNvSpPr txBox="1"/>
          <p:nvPr/>
        </p:nvSpPr>
        <p:spPr>
          <a:xfrm>
            <a:off x="3851920" y="2780928"/>
            <a:ext cx="2232248" cy="369332"/>
          </a:xfrm>
          <a:prstGeom prst="rect">
            <a:avLst/>
          </a:prstGeom>
          <a:noFill/>
          <a:ln>
            <a:solidFill>
              <a:schemeClr val="tx1">
                <a:lumMod val="85000"/>
                <a:lumOff val="15000"/>
              </a:schemeClr>
            </a:solidFill>
          </a:ln>
        </p:spPr>
        <p:txBody>
          <a:bodyPr wrap="square" rtlCol="0">
            <a:spAutoFit/>
          </a:bodyPr>
          <a:lstStyle/>
          <a:p>
            <a:pPr algn="ctr"/>
            <a:r>
              <a:rPr lang="fr-FR" dirty="0" smtClean="0"/>
              <a:t>(…) Réalisation (…)</a:t>
            </a:r>
            <a:endParaRPr lang="fr-FR" dirty="0"/>
          </a:p>
        </p:txBody>
      </p:sp>
      <p:sp>
        <p:nvSpPr>
          <p:cNvPr id="12" name="ZoneTexte 11"/>
          <p:cNvSpPr txBox="1"/>
          <p:nvPr/>
        </p:nvSpPr>
        <p:spPr>
          <a:xfrm>
            <a:off x="6084168" y="2780928"/>
            <a:ext cx="2664296" cy="369332"/>
          </a:xfrm>
          <a:prstGeom prst="rect">
            <a:avLst/>
          </a:prstGeom>
          <a:noFill/>
          <a:ln>
            <a:solidFill>
              <a:schemeClr val="tx1">
                <a:lumMod val="85000"/>
                <a:lumOff val="15000"/>
              </a:schemeClr>
            </a:solidFill>
          </a:ln>
        </p:spPr>
        <p:txBody>
          <a:bodyPr wrap="square" rtlCol="0">
            <a:spAutoFit/>
          </a:bodyPr>
          <a:lstStyle/>
          <a:p>
            <a:pPr algn="ctr"/>
            <a:r>
              <a:rPr lang="fr-FR" dirty="0" smtClean="0"/>
              <a:t>Clôture / Évaluation</a:t>
            </a:r>
            <a:endParaRPr lang="fr-FR" dirty="0"/>
          </a:p>
        </p:txBody>
      </p:sp>
    </p:spTree>
    <p:extLst>
      <p:ext uri="{BB962C8B-B14F-4D97-AF65-F5344CB8AC3E}">
        <p14:creationId xmlns:p14="http://schemas.microsoft.com/office/powerpoint/2010/main" val="36155515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7" name="Flèche vers la droite 6"/>
          <p:cNvSpPr/>
          <p:nvPr/>
        </p:nvSpPr>
        <p:spPr>
          <a:xfrm>
            <a:off x="827584" y="4221088"/>
            <a:ext cx="7920880"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187624" y="4437112"/>
            <a:ext cx="6768752" cy="461665"/>
          </a:xfrm>
          <a:prstGeom prst="rect">
            <a:avLst/>
          </a:prstGeom>
          <a:noFill/>
        </p:spPr>
        <p:txBody>
          <a:bodyPr wrap="square" rtlCol="0">
            <a:spAutoFit/>
          </a:bodyPr>
          <a:lstStyle/>
          <a:p>
            <a:pPr algn="ctr"/>
            <a:r>
              <a:rPr lang="fr-FR" sz="2400" dirty="0" smtClean="0">
                <a:solidFill>
                  <a:schemeClr val="bg1"/>
                </a:solidFill>
              </a:rPr>
              <a:t>VIE D’UN PROJET DE RECHERCHE</a:t>
            </a:r>
            <a:endParaRPr lang="fr-FR" sz="2400" dirty="0">
              <a:solidFill>
                <a:schemeClr val="bg1"/>
              </a:solidFill>
            </a:endParaRPr>
          </a:p>
        </p:txBody>
      </p:sp>
      <p:sp>
        <p:nvSpPr>
          <p:cNvPr id="9" name="ZoneTexte 8"/>
          <p:cNvSpPr txBox="1"/>
          <p:nvPr/>
        </p:nvSpPr>
        <p:spPr>
          <a:xfrm>
            <a:off x="755576" y="3645024"/>
            <a:ext cx="1512168" cy="369332"/>
          </a:xfrm>
          <a:prstGeom prst="rect">
            <a:avLst/>
          </a:prstGeom>
          <a:noFill/>
          <a:ln>
            <a:solidFill>
              <a:schemeClr val="tx1">
                <a:lumMod val="85000"/>
                <a:lumOff val="15000"/>
              </a:schemeClr>
            </a:solidFill>
          </a:ln>
        </p:spPr>
        <p:txBody>
          <a:bodyPr wrap="square" rtlCol="0">
            <a:spAutoFit/>
          </a:bodyPr>
          <a:lstStyle/>
          <a:p>
            <a:pPr algn="ctr"/>
            <a:r>
              <a:rPr lang="fr-FR" dirty="0" smtClean="0"/>
              <a:t>Montage</a:t>
            </a:r>
            <a:endParaRPr lang="fr-FR" dirty="0"/>
          </a:p>
        </p:txBody>
      </p:sp>
      <p:sp>
        <p:nvSpPr>
          <p:cNvPr id="10" name="ZoneTexte 9"/>
          <p:cNvSpPr txBox="1"/>
          <p:nvPr/>
        </p:nvSpPr>
        <p:spPr>
          <a:xfrm>
            <a:off x="2267744" y="3645024"/>
            <a:ext cx="1584176" cy="369332"/>
          </a:xfrm>
          <a:prstGeom prst="rect">
            <a:avLst/>
          </a:prstGeom>
          <a:noFill/>
          <a:ln>
            <a:solidFill>
              <a:schemeClr val="tx1">
                <a:lumMod val="85000"/>
                <a:lumOff val="15000"/>
              </a:schemeClr>
            </a:solidFill>
          </a:ln>
        </p:spPr>
        <p:txBody>
          <a:bodyPr wrap="square" rtlCol="0">
            <a:spAutoFit/>
          </a:bodyPr>
          <a:lstStyle/>
          <a:p>
            <a:pPr algn="ctr"/>
            <a:r>
              <a:rPr lang="fr-FR" dirty="0" smtClean="0"/>
              <a:t>Lancement</a:t>
            </a:r>
            <a:endParaRPr lang="fr-FR" dirty="0"/>
          </a:p>
        </p:txBody>
      </p:sp>
      <p:sp>
        <p:nvSpPr>
          <p:cNvPr id="11" name="ZoneTexte 10"/>
          <p:cNvSpPr txBox="1"/>
          <p:nvPr/>
        </p:nvSpPr>
        <p:spPr>
          <a:xfrm>
            <a:off x="3851920" y="3645024"/>
            <a:ext cx="2232248" cy="369332"/>
          </a:xfrm>
          <a:prstGeom prst="rect">
            <a:avLst/>
          </a:prstGeom>
          <a:noFill/>
          <a:ln>
            <a:solidFill>
              <a:schemeClr val="tx1">
                <a:lumMod val="85000"/>
                <a:lumOff val="15000"/>
              </a:schemeClr>
            </a:solidFill>
          </a:ln>
        </p:spPr>
        <p:txBody>
          <a:bodyPr wrap="square" rtlCol="0">
            <a:spAutoFit/>
          </a:bodyPr>
          <a:lstStyle/>
          <a:p>
            <a:pPr algn="ctr"/>
            <a:r>
              <a:rPr lang="fr-FR" dirty="0" smtClean="0"/>
              <a:t>(…) Réalisation (…)</a:t>
            </a:r>
            <a:endParaRPr lang="fr-FR" dirty="0"/>
          </a:p>
        </p:txBody>
      </p:sp>
      <p:sp>
        <p:nvSpPr>
          <p:cNvPr id="12" name="ZoneTexte 11"/>
          <p:cNvSpPr txBox="1"/>
          <p:nvPr/>
        </p:nvSpPr>
        <p:spPr>
          <a:xfrm>
            <a:off x="6084168" y="3645024"/>
            <a:ext cx="2664296" cy="369332"/>
          </a:xfrm>
          <a:prstGeom prst="rect">
            <a:avLst/>
          </a:prstGeom>
          <a:noFill/>
          <a:ln>
            <a:solidFill>
              <a:schemeClr val="tx1">
                <a:lumMod val="85000"/>
                <a:lumOff val="15000"/>
              </a:schemeClr>
            </a:solidFill>
          </a:ln>
        </p:spPr>
        <p:txBody>
          <a:bodyPr wrap="square" rtlCol="0">
            <a:spAutoFit/>
          </a:bodyPr>
          <a:lstStyle/>
          <a:p>
            <a:pPr algn="ctr"/>
            <a:r>
              <a:rPr lang="fr-FR" dirty="0" smtClean="0"/>
              <a:t>Clôture / Évaluation</a:t>
            </a:r>
            <a:endParaRPr lang="fr-FR" dirty="0"/>
          </a:p>
        </p:txBody>
      </p:sp>
      <p:pic>
        <p:nvPicPr>
          <p:cNvPr id="13" name="Image 12"/>
          <p:cNvPicPr>
            <a:picLocks noChangeAspect="1"/>
          </p:cNvPicPr>
          <p:nvPr/>
        </p:nvPicPr>
        <p:blipFill>
          <a:blip r:embed="rId2" cstate="print"/>
          <a:stretch>
            <a:fillRect/>
          </a:stretch>
        </p:blipFill>
        <p:spPr>
          <a:xfrm>
            <a:off x="755576" y="1916832"/>
            <a:ext cx="1368152" cy="1368152"/>
          </a:xfrm>
          <a:prstGeom prst="rect">
            <a:avLst/>
          </a:prstGeom>
        </p:spPr>
      </p:pic>
      <p:sp>
        <p:nvSpPr>
          <p:cNvPr id="2" name="ZoneTexte 1"/>
          <p:cNvSpPr txBox="1"/>
          <p:nvPr/>
        </p:nvSpPr>
        <p:spPr>
          <a:xfrm>
            <a:off x="683568" y="764704"/>
            <a:ext cx="3240360" cy="923330"/>
          </a:xfrm>
          <a:prstGeom prst="rect">
            <a:avLst/>
          </a:prstGeom>
          <a:noFill/>
        </p:spPr>
        <p:txBody>
          <a:bodyPr wrap="square" rtlCol="0">
            <a:spAutoFit/>
          </a:bodyPr>
          <a:lstStyle/>
          <a:p>
            <a:r>
              <a:rPr lang="fr-FR" dirty="0" smtClean="0"/>
              <a:t>Aujourd’hui on s’intéresse à :</a:t>
            </a:r>
          </a:p>
          <a:p>
            <a:r>
              <a:rPr lang="fr-FR" dirty="0" smtClean="0"/>
              <a:t>- Montage</a:t>
            </a:r>
          </a:p>
          <a:p>
            <a:r>
              <a:rPr lang="fr-FR" dirty="0" smtClean="0"/>
              <a:t>- Lancement </a:t>
            </a:r>
            <a:endParaRPr lang="fr-FR" dirty="0"/>
          </a:p>
        </p:txBody>
      </p:sp>
      <p:cxnSp>
        <p:nvCxnSpPr>
          <p:cNvPr id="5" name="Connecteur droit 4"/>
          <p:cNvCxnSpPr/>
          <p:nvPr/>
        </p:nvCxnSpPr>
        <p:spPr>
          <a:xfrm flipV="1">
            <a:off x="3851920" y="764704"/>
            <a:ext cx="0" cy="280831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54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7" name="Flèche vers la droite 6"/>
          <p:cNvSpPr/>
          <p:nvPr/>
        </p:nvSpPr>
        <p:spPr>
          <a:xfrm>
            <a:off x="827584" y="4221088"/>
            <a:ext cx="7920880"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187624" y="4437112"/>
            <a:ext cx="6768752" cy="461665"/>
          </a:xfrm>
          <a:prstGeom prst="rect">
            <a:avLst/>
          </a:prstGeom>
          <a:noFill/>
        </p:spPr>
        <p:txBody>
          <a:bodyPr wrap="square" rtlCol="0">
            <a:spAutoFit/>
          </a:bodyPr>
          <a:lstStyle/>
          <a:p>
            <a:pPr algn="ctr"/>
            <a:r>
              <a:rPr lang="fr-FR" sz="2400" dirty="0" smtClean="0">
                <a:solidFill>
                  <a:schemeClr val="bg1"/>
                </a:solidFill>
              </a:rPr>
              <a:t>VIE D’UN PROJET DE RECHERCHE</a:t>
            </a:r>
            <a:endParaRPr lang="fr-FR" sz="2400" dirty="0">
              <a:solidFill>
                <a:schemeClr val="bg1"/>
              </a:solidFill>
            </a:endParaRPr>
          </a:p>
        </p:txBody>
      </p:sp>
      <p:sp>
        <p:nvSpPr>
          <p:cNvPr id="9" name="ZoneTexte 8"/>
          <p:cNvSpPr txBox="1"/>
          <p:nvPr/>
        </p:nvSpPr>
        <p:spPr>
          <a:xfrm>
            <a:off x="755576" y="3645024"/>
            <a:ext cx="1512168" cy="369332"/>
          </a:xfrm>
          <a:prstGeom prst="rect">
            <a:avLst/>
          </a:prstGeom>
          <a:solidFill>
            <a:srgbClr val="FFFF00"/>
          </a:solidFill>
          <a:ln>
            <a:solidFill>
              <a:schemeClr val="tx1">
                <a:lumMod val="85000"/>
                <a:lumOff val="15000"/>
              </a:schemeClr>
            </a:solidFill>
          </a:ln>
        </p:spPr>
        <p:txBody>
          <a:bodyPr wrap="square" rtlCol="0">
            <a:spAutoFit/>
          </a:bodyPr>
          <a:lstStyle/>
          <a:p>
            <a:pPr algn="ctr"/>
            <a:r>
              <a:rPr lang="fr-FR" dirty="0" smtClean="0">
                <a:solidFill>
                  <a:srgbClr val="FF0000"/>
                </a:solidFill>
              </a:rPr>
              <a:t>Montage</a:t>
            </a:r>
            <a:endParaRPr lang="fr-FR" dirty="0">
              <a:solidFill>
                <a:srgbClr val="FF0000"/>
              </a:solidFill>
            </a:endParaRPr>
          </a:p>
        </p:txBody>
      </p:sp>
      <p:sp>
        <p:nvSpPr>
          <p:cNvPr id="10" name="ZoneTexte 9"/>
          <p:cNvSpPr txBox="1"/>
          <p:nvPr/>
        </p:nvSpPr>
        <p:spPr>
          <a:xfrm>
            <a:off x="2267744" y="3645024"/>
            <a:ext cx="1584176" cy="369332"/>
          </a:xfrm>
          <a:prstGeom prst="rect">
            <a:avLst/>
          </a:prstGeom>
          <a:noFill/>
          <a:ln>
            <a:solidFill>
              <a:schemeClr val="tx1">
                <a:lumMod val="85000"/>
                <a:lumOff val="15000"/>
              </a:schemeClr>
            </a:solidFill>
          </a:ln>
        </p:spPr>
        <p:txBody>
          <a:bodyPr wrap="square" rtlCol="0">
            <a:spAutoFit/>
          </a:bodyPr>
          <a:lstStyle/>
          <a:p>
            <a:pPr algn="ctr"/>
            <a:r>
              <a:rPr lang="fr-FR" dirty="0" smtClean="0"/>
              <a:t>Lancement</a:t>
            </a:r>
            <a:endParaRPr lang="fr-FR" dirty="0"/>
          </a:p>
        </p:txBody>
      </p:sp>
      <p:sp>
        <p:nvSpPr>
          <p:cNvPr id="11" name="ZoneTexte 10"/>
          <p:cNvSpPr txBox="1"/>
          <p:nvPr/>
        </p:nvSpPr>
        <p:spPr>
          <a:xfrm>
            <a:off x="3851920" y="3645024"/>
            <a:ext cx="2232248" cy="369332"/>
          </a:xfrm>
          <a:prstGeom prst="rect">
            <a:avLst/>
          </a:prstGeom>
          <a:noFill/>
          <a:ln>
            <a:solidFill>
              <a:schemeClr val="tx1">
                <a:lumMod val="85000"/>
                <a:lumOff val="15000"/>
              </a:schemeClr>
            </a:solidFill>
          </a:ln>
        </p:spPr>
        <p:txBody>
          <a:bodyPr wrap="square" rtlCol="0">
            <a:spAutoFit/>
          </a:bodyPr>
          <a:lstStyle/>
          <a:p>
            <a:pPr algn="ctr"/>
            <a:r>
              <a:rPr lang="fr-FR" dirty="0" smtClean="0"/>
              <a:t>(…) Réalisation (…)</a:t>
            </a:r>
            <a:endParaRPr lang="fr-FR" dirty="0"/>
          </a:p>
        </p:txBody>
      </p:sp>
      <p:sp>
        <p:nvSpPr>
          <p:cNvPr id="12" name="ZoneTexte 11"/>
          <p:cNvSpPr txBox="1"/>
          <p:nvPr/>
        </p:nvSpPr>
        <p:spPr>
          <a:xfrm>
            <a:off x="6084168" y="3645024"/>
            <a:ext cx="2664296" cy="369332"/>
          </a:xfrm>
          <a:prstGeom prst="rect">
            <a:avLst/>
          </a:prstGeom>
          <a:noFill/>
          <a:ln>
            <a:solidFill>
              <a:schemeClr val="tx1">
                <a:lumMod val="85000"/>
                <a:lumOff val="15000"/>
              </a:schemeClr>
            </a:solidFill>
          </a:ln>
        </p:spPr>
        <p:txBody>
          <a:bodyPr wrap="square" rtlCol="0">
            <a:spAutoFit/>
          </a:bodyPr>
          <a:lstStyle/>
          <a:p>
            <a:pPr algn="ctr"/>
            <a:r>
              <a:rPr lang="fr-FR" dirty="0" smtClean="0"/>
              <a:t>Clôture / Évaluation</a:t>
            </a:r>
            <a:endParaRPr lang="fr-FR" dirty="0"/>
          </a:p>
        </p:txBody>
      </p:sp>
      <p:pic>
        <p:nvPicPr>
          <p:cNvPr id="13" name="Image 12"/>
          <p:cNvPicPr>
            <a:picLocks noChangeAspect="1"/>
          </p:cNvPicPr>
          <p:nvPr/>
        </p:nvPicPr>
        <p:blipFill>
          <a:blip r:embed="rId2" cstate="print"/>
          <a:stretch>
            <a:fillRect/>
          </a:stretch>
        </p:blipFill>
        <p:spPr>
          <a:xfrm>
            <a:off x="755576" y="1916832"/>
            <a:ext cx="1368152" cy="1368152"/>
          </a:xfrm>
          <a:prstGeom prst="rect">
            <a:avLst/>
          </a:prstGeom>
        </p:spPr>
      </p:pic>
      <p:sp>
        <p:nvSpPr>
          <p:cNvPr id="2" name="ZoneTexte 1"/>
          <p:cNvSpPr txBox="1"/>
          <p:nvPr/>
        </p:nvSpPr>
        <p:spPr>
          <a:xfrm>
            <a:off x="683568" y="764704"/>
            <a:ext cx="3240360" cy="923330"/>
          </a:xfrm>
          <a:prstGeom prst="rect">
            <a:avLst/>
          </a:prstGeom>
          <a:noFill/>
        </p:spPr>
        <p:txBody>
          <a:bodyPr wrap="square" rtlCol="0">
            <a:spAutoFit/>
          </a:bodyPr>
          <a:lstStyle/>
          <a:p>
            <a:r>
              <a:rPr lang="fr-FR" dirty="0" smtClean="0"/>
              <a:t>Aujourd’hui on s’intéresse à :</a:t>
            </a:r>
          </a:p>
          <a:p>
            <a:r>
              <a:rPr lang="fr-FR" dirty="0" smtClean="0"/>
              <a:t>- Montage</a:t>
            </a:r>
          </a:p>
          <a:p>
            <a:r>
              <a:rPr lang="fr-FR" dirty="0" smtClean="0"/>
              <a:t>- Lancement </a:t>
            </a:r>
            <a:endParaRPr lang="fr-FR" dirty="0"/>
          </a:p>
        </p:txBody>
      </p:sp>
      <p:cxnSp>
        <p:nvCxnSpPr>
          <p:cNvPr id="5" name="Connecteur droit 4"/>
          <p:cNvCxnSpPr/>
          <p:nvPr/>
        </p:nvCxnSpPr>
        <p:spPr>
          <a:xfrm flipV="1">
            <a:off x="3851920" y="764704"/>
            <a:ext cx="0" cy="280831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1445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13" name="ZoneTexte 12"/>
          <p:cNvSpPr txBox="1"/>
          <p:nvPr/>
        </p:nvSpPr>
        <p:spPr>
          <a:xfrm>
            <a:off x="971600" y="2063750"/>
            <a:ext cx="7632848" cy="1077218"/>
          </a:xfrm>
          <a:prstGeom prst="rect">
            <a:avLst/>
          </a:prstGeom>
          <a:noFill/>
        </p:spPr>
        <p:txBody>
          <a:bodyPr wrap="square" rtlCol="0">
            <a:spAutoFit/>
          </a:bodyPr>
          <a:lstStyle/>
          <a:p>
            <a:pPr algn="ctr"/>
            <a:r>
              <a:rPr lang="fr-FR" sz="3200" dirty="0" smtClean="0"/>
              <a:t>Monter un projet de recherche, </a:t>
            </a:r>
          </a:p>
          <a:p>
            <a:pPr algn="ctr"/>
            <a:r>
              <a:rPr lang="fr-FR" sz="3200" dirty="0" smtClean="0"/>
              <a:t>ça veut dire quoi ?</a:t>
            </a:r>
          </a:p>
        </p:txBody>
      </p:sp>
    </p:spTree>
    <p:extLst>
      <p:ext uri="{BB962C8B-B14F-4D97-AF65-F5344CB8AC3E}">
        <p14:creationId xmlns:p14="http://schemas.microsoft.com/office/powerpoint/2010/main" val="3124307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pic>
        <p:nvPicPr>
          <p:cNvPr id="2" name="Image 1"/>
          <p:cNvPicPr>
            <a:picLocks noChangeAspect="1"/>
          </p:cNvPicPr>
          <p:nvPr/>
        </p:nvPicPr>
        <p:blipFill>
          <a:blip r:embed="rId2" cstate="print"/>
          <a:stretch>
            <a:fillRect/>
          </a:stretch>
        </p:blipFill>
        <p:spPr>
          <a:xfrm>
            <a:off x="611560" y="2339002"/>
            <a:ext cx="1584052" cy="1444283"/>
          </a:xfrm>
          <a:prstGeom prst="rect">
            <a:avLst/>
          </a:prstGeom>
        </p:spPr>
      </p:pic>
      <p:sp>
        <p:nvSpPr>
          <p:cNvPr id="4" name="ZoneTexte 3"/>
          <p:cNvSpPr txBox="1"/>
          <p:nvPr/>
        </p:nvSpPr>
        <p:spPr>
          <a:xfrm>
            <a:off x="2627784" y="1402898"/>
            <a:ext cx="6048672" cy="3970318"/>
          </a:xfrm>
          <a:prstGeom prst="rect">
            <a:avLst/>
          </a:prstGeom>
          <a:noFill/>
        </p:spPr>
        <p:txBody>
          <a:bodyPr wrap="square" rtlCol="0">
            <a:spAutoFit/>
          </a:bodyPr>
          <a:lstStyle/>
          <a:p>
            <a:r>
              <a:rPr lang="fr-FR" dirty="0" smtClean="0"/>
              <a:t>Sauf cas où le projet est mené seul, la 1</a:t>
            </a:r>
            <a:r>
              <a:rPr lang="fr-FR" baseline="30000" dirty="0" smtClean="0"/>
              <a:t>ère</a:t>
            </a:r>
            <a:r>
              <a:rPr lang="fr-FR" dirty="0" smtClean="0"/>
              <a:t> chose à faire c’est de :</a:t>
            </a:r>
          </a:p>
          <a:p>
            <a:pPr algn="ctr"/>
            <a:r>
              <a:rPr lang="fr-FR" sz="3600" u="sng" dirty="0" smtClean="0"/>
              <a:t>1/ Constituer </a:t>
            </a:r>
            <a:r>
              <a:rPr lang="fr-FR" sz="3600" u="sng" dirty="0"/>
              <a:t>un consortium </a:t>
            </a:r>
            <a:endParaRPr lang="fr-FR" sz="3600" u="sng" dirty="0" smtClean="0"/>
          </a:p>
          <a:p>
            <a:r>
              <a:rPr lang="fr-FR" dirty="0" smtClean="0"/>
              <a:t>= le groupe de personnes qui vont travailler ensemble</a:t>
            </a:r>
          </a:p>
          <a:p>
            <a:endParaRPr lang="fr-FR" dirty="0"/>
          </a:p>
          <a:p>
            <a:r>
              <a:rPr lang="fr-FR" i="1" u="sng" dirty="0" smtClean="0"/>
              <a:t>NB</a:t>
            </a:r>
            <a:r>
              <a:rPr lang="fr-FR" i="1" dirty="0" smtClean="0"/>
              <a:t> : Si groupe de personne au sein d’un même labo, on appelle par vraiment ça un consortium…</a:t>
            </a:r>
          </a:p>
          <a:p>
            <a:endParaRPr lang="fr-FR" dirty="0" smtClean="0"/>
          </a:p>
          <a:p>
            <a:r>
              <a:rPr lang="fr-FR" sz="2400" dirty="0"/>
              <a:t>Consortium = ensemble de partenaires académiques (= labos) et/ou socio-économiques qui vont travailler ensemble</a:t>
            </a:r>
          </a:p>
          <a:p>
            <a:endParaRPr lang="fr-FR" dirty="0"/>
          </a:p>
        </p:txBody>
      </p:sp>
    </p:spTree>
    <p:extLst>
      <p:ext uri="{BB962C8B-B14F-4D97-AF65-F5344CB8AC3E}">
        <p14:creationId xmlns:p14="http://schemas.microsoft.com/office/powerpoint/2010/main" val="67719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432048"/>
          </a:xfrm>
        </p:spPr>
        <p:txBody>
          <a:bodyPr>
            <a:normAutofit/>
          </a:bodyPr>
          <a:lstStyle/>
          <a:p>
            <a:pPr>
              <a:buAutoNum type="arabicPeriod"/>
            </a:pPr>
            <a:r>
              <a:rPr lang="fr-FR" sz="1400" dirty="0" smtClean="0"/>
              <a:t>Je </a:t>
            </a:r>
            <a:r>
              <a:rPr lang="fr-FR" sz="1400" dirty="0"/>
              <a:t>souhaiterais développer un projet de recherche individuel </a:t>
            </a:r>
            <a:endParaRPr lang="fr-FR" sz="1400" dirty="0" smtClean="0"/>
          </a:p>
          <a:p>
            <a:pPr>
              <a:buAutoNum type="arabicPeriod"/>
            </a:pPr>
            <a:endParaRPr lang="fr-FR" sz="1400" dirty="0"/>
          </a:p>
        </p:txBody>
      </p:sp>
      <p:sp>
        <p:nvSpPr>
          <p:cNvPr id="4" name="Titre 1"/>
          <p:cNvSpPr>
            <a:spLocks noGrp="1"/>
          </p:cNvSpPr>
          <p:nvPr>
            <p:ph type="title"/>
          </p:nvPr>
        </p:nvSpPr>
        <p:spPr>
          <a:xfrm>
            <a:off x="457200" y="413792"/>
            <a:ext cx="8229600" cy="1143000"/>
          </a:xfrm>
        </p:spPr>
        <p:txBody>
          <a:bodyPr/>
          <a:lstStyle/>
          <a:p>
            <a:r>
              <a:rPr lang="fr-FR" dirty="0" smtClean="0"/>
              <a:t>  ANR JCJC</a:t>
            </a:r>
            <a:endParaRPr lang="fr-FR" dirty="0"/>
          </a:p>
        </p:txBody>
      </p:sp>
      <p:sp>
        <p:nvSpPr>
          <p:cNvPr id="5" name="Espace réservé du contenu 2"/>
          <p:cNvSpPr txBox="1">
            <a:spLocks/>
          </p:cNvSpPr>
          <p:nvPr/>
        </p:nvSpPr>
        <p:spPr>
          <a:xfrm>
            <a:off x="457200" y="1495325"/>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fr-FR" sz="2000" dirty="0" smtClean="0">
                <a:solidFill>
                  <a:srgbClr val="0070C0"/>
                </a:solidFill>
              </a:rPr>
              <a:t>3 axes de recherche en SHS :</a:t>
            </a:r>
            <a:endParaRPr lang="fr-FR" sz="2000" dirty="0" smtClean="0"/>
          </a:p>
          <a:p>
            <a:pPr algn="just">
              <a:buFont typeface="Arial" pitchFamily="34" charset="0"/>
              <a:buNone/>
            </a:pPr>
            <a:endParaRPr lang="fr-FR" sz="2000" dirty="0" smtClean="0"/>
          </a:p>
          <a:p>
            <a:pPr algn="just">
              <a:buFontTx/>
              <a:buChar char="-"/>
            </a:pPr>
            <a:r>
              <a:rPr lang="fr-FR" sz="2000" dirty="0" smtClean="0"/>
              <a:t>SHS 1 – Sociétés, espace, organisations et marchés 	</a:t>
            </a:r>
          </a:p>
          <a:p>
            <a:pPr algn="just">
              <a:buFontTx/>
              <a:buChar char="-"/>
            </a:pPr>
            <a:r>
              <a:rPr lang="fr-FR" sz="2000" dirty="0" smtClean="0"/>
              <a:t>SHS 2 – Développement humain et cognition, langage et communication </a:t>
            </a:r>
          </a:p>
          <a:p>
            <a:pPr algn="just">
              <a:buFontTx/>
              <a:buChar char="-"/>
            </a:pPr>
            <a:r>
              <a:rPr lang="fr-FR" sz="2000" dirty="0" smtClean="0"/>
              <a:t>SHS 3 – Cultures, arts, civilisations </a:t>
            </a:r>
            <a:r>
              <a:rPr lang="fr-FR" sz="2000" b="1" dirty="0" smtClean="0"/>
              <a:t>	</a:t>
            </a:r>
          </a:p>
          <a:p>
            <a:pPr>
              <a:buFont typeface="Arial" pitchFamily="34" charset="0"/>
              <a:buNone/>
            </a:pPr>
            <a:endParaRPr lang="fr-FR" sz="2000" dirty="0" smtClean="0"/>
          </a:p>
          <a:p>
            <a:pPr algn="just"/>
            <a:r>
              <a:rPr lang="fr-FR" sz="2000" dirty="0" smtClean="0"/>
              <a:t>Pour l’appel 2013, le porteur devait être né avant le 31/12/1974</a:t>
            </a:r>
          </a:p>
          <a:p>
            <a:pPr algn="just"/>
            <a:r>
              <a:rPr lang="fr-FR" sz="2000" dirty="0" smtClean="0"/>
              <a:t>Ouverture généralement fin d’année</a:t>
            </a:r>
            <a:endParaRPr lang="fr-FR" sz="2000" dirty="0"/>
          </a:p>
        </p:txBody>
      </p:sp>
      <p:pic>
        <p:nvPicPr>
          <p:cNvPr id="6" name="Picture 2" descr="Retour à la page d'accueil"/>
          <p:cNvPicPr>
            <a:picLocks noChangeAspect="1" noChangeArrowheads="1"/>
          </p:cNvPicPr>
          <p:nvPr/>
        </p:nvPicPr>
        <p:blipFill>
          <a:blip r:embed="rId2" cstate="print"/>
          <a:srcRect/>
          <a:stretch>
            <a:fillRect/>
          </a:stretch>
        </p:blipFill>
        <p:spPr bwMode="auto">
          <a:xfrm>
            <a:off x="483526" y="476672"/>
            <a:ext cx="1136146" cy="613519"/>
          </a:xfrm>
          <a:prstGeom prst="rect">
            <a:avLst/>
          </a:prstGeom>
          <a:noFill/>
        </p:spPr>
      </p:pic>
      <p:sp>
        <p:nvSpPr>
          <p:cNvPr id="2" name="Rectangle 1"/>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539552" y="5157192"/>
            <a:ext cx="8064896" cy="6480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Cet appel concerne tous les projets, de la recherche fondamentale à la recherche industrielle et au développement expérimental</a:t>
            </a:r>
            <a:endParaRPr lang="fr-FR" sz="2000" dirty="0">
              <a:solidFill>
                <a:schemeClr val="tx1"/>
              </a:solidFill>
            </a:endParaRPr>
          </a:p>
        </p:txBody>
      </p:sp>
    </p:spTree>
    <p:extLst>
      <p:ext uri="{BB962C8B-B14F-4D97-AF65-F5344CB8AC3E}">
        <p14:creationId xmlns:p14="http://schemas.microsoft.com/office/powerpoint/2010/main" val="22383776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pic>
        <p:nvPicPr>
          <p:cNvPr id="6" name="Image 5"/>
          <p:cNvPicPr>
            <a:picLocks noChangeAspect="1"/>
          </p:cNvPicPr>
          <p:nvPr/>
        </p:nvPicPr>
        <p:blipFill>
          <a:blip r:embed="rId2" cstate="print"/>
          <a:stretch>
            <a:fillRect/>
          </a:stretch>
        </p:blipFill>
        <p:spPr>
          <a:xfrm>
            <a:off x="539552" y="2976113"/>
            <a:ext cx="1584176" cy="1232137"/>
          </a:xfrm>
          <a:prstGeom prst="rect">
            <a:avLst/>
          </a:prstGeom>
        </p:spPr>
      </p:pic>
      <p:sp>
        <p:nvSpPr>
          <p:cNvPr id="7" name="ZoneTexte 6"/>
          <p:cNvSpPr txBox="1"/>
          <p:nvPr/>
        </p:nvSpPr>
        <p:spPr>
          <a:xfrm>
            <a:off x="2627784" y="1268760"/>
            <a:ext cx="6516216" cy="4031873"/>
          </a:xfrm>
          <a:prstGeom prst="rect">
            <a:avLst/>
          </a:prstGeom>
          <a:noFill/>
        </p:spPr>
        <p:txBody>
          <a:bodyPr wrap="square" rtlCol="0">
            <a:spAutoFit/>
          </a:bodyPr>
          <a:lstStyle/>
          <a:p>
            <a:r>
              <a:rPr lang="fr-FR" sz="3600" u="sng" dirty="0" smtClean="0"/>
              <a:t>Attention :</a:t>
            </a:r>
          </a:p>
          <a:p>
            <a:r>
              <a:rPr lang="fr-FR" sz="2000" dirty="0" smtClean="0"/>
              <a:t>C’est une étape à ne pas négliger</a:t>
            </a:r>
            <a:r>
              <a:rPr lang="fr-FR" sz="2000" dirty="0"/>
              <a:t> </a:t>
            </a:r>
            <a:r>
              <a:rPr lang="fr-FR" sz="2000" dirty="0" smtClean="0"/>
              <a:t>: la bonne marche d’un projet dépend beaucoup de la manière dont il a été construit…  </a:t>
            </a:r>
          </a:p>
          <a:p>
            <a:endParaRPr lang="fr-FR" sz="2000" dirty="0"/>
          </a:p>
          <a:p>
            <a:pPr marL="342900" indent="-342900">
              <a:buFontTx/>
              <a:buChar char="-"/>
            </a:pPr>
            <a:r>
              <a:rPr lang="fr-FR" sz="2000" dirty="0" smtClean="0"/>
              <a:t>C’est de loin l’étape qu’il faut le plus anticiper</a:t>
            </a:r>
            <a:endParaRPr lang="fr-FR" sz="2000" i="1" dirty="0" smtClean="0"/>
          </a:p>
          <a:p>
            <a:pPr marL="342900" indent="-342900">
              <a:buFontTx/>
              <a:buChar char="-"/>
            </a:pPr>
            <a:endParaRPr lang="fr-FR" sz="2000" dirty="0"/>
          </a:p>
          <a:p>
            <a:pPr marL="342900" indent="-342900">
              <a:buFontTx/>
              <a:buChar char="-"/>
            </a:pPr>
            <a:r>
              <a:rPr lang="fr-FR" sz="2000" dirty="0" smtClean="0"/>
              <a:t>Même sans projet précis en tête, il est important de faire régulièrement une veille sur qui travaille sur quoi, de telle manière à, le moment venu, pouvoir constituer efficacement un consortium</a:t>
            </a:r>
            <a:endParaRPr lang="fr-FR" sz="2000" i="1" dirty="0" smtClean="0"/>
          </a:p>
          <a:p>
            <a:endParaRPr lang="fr-FR" sz="2000" dirty="0"/>
          </a:p>
        </p:txBody>
      </p:sp>
    </p:spTree>
    <p:extLst>
      <p:ext uri="{BB962C8B-B14F-4D97-AF65-F5344CB8AC3E}">
        <p14:creationId xmlns:p14="http://schemas.microsoft.com/office/powerpoint/2010/main" val="19501127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4" name="ZoneTexte 3"/>
          <p:cNvSpPr txBox="1"/>
          <p:nvPr/>
        </p:nvSpPr>
        <p:spPr>
          <a:xfrm>
            <a:off x="2627784" y="1268760"/>
            <a:ext cx="6048672" cy="4247317"/>
          </a:xfrm>
          <a:prstGeom prst="rect">
            <a:avLst/>
          </a:prstGeom>
          <a:noFill/>
        </p:spPr>
        <p:txBody>
          <a:bodyPr wrap="square" rtlCol="0">
            <a:spAutoFit/>
          </a:bodyPr>
          <a:lstStyle/>
          <a:p>
            <a:pPr algn="ctr"/>
            <a:r>
              <a:rPr lang="fr-FR" sz="3600" u="sng" dirty="0"/>
              <a:t>2/ Construire le programme scientifique</a:t>
            </a:r>
            <a:r>
              <a:rPr lang="fr-FR" sz="3600" dirty="0"/>
              <a:t> </a:t>
            </a:r>
            <a:endParaRPr lang="fr-FR" sz="3600" dirty="0" smtClean="0"/>
          </a:p>
          <a:p>
            <a:pPr algn="ctr"/>
            <a:endParaRPr lang="fr-FR" sz="3600" dirty="0"/>
          </a:p>
          <a:p>
            <a:pPr algn="ctr"/>
            <a:r>
              <a:rPr lang="fr-FR" sz="2400" dirty="0" smtClean="0"/>
              <a:t>= définir les </a:t>
            </a:r>
            <a:r>
              <a:rPr lang="fr-FR" sz="2400" dirty="0"/>
              <a:t>tâches de chacun des partenaires (et les jalons et livrables associés) </a:t>
            </a:r>
            <a:endParaRPr lang="fr-FR" sz="2400" dirty="0" smtClean="0"/>
          </a:p>
          <a:p>
            <a:pPr algn="ctr"/>
            <a:endParaRPr lang="fr-FR" sz="2400" dirty="0"/>
          </a:p>
          <a:p>
            <a:pPr algn="ctr"/>
            <a:r>
              <a:rPr lang="fr-FR" sz="2400" dirty="0" smtClean="0"/>
              <a:t>= évaluer </a:t>
            </a:r>
            <a:r>
              <a:rPr lang="fr-FR" sz="2400" dirty="0"/>
              <a:t>les coûts liés à la réalisation du programme </a:t>
            </a:r>
          </a:p>
          <a:p>
            <a:endParaRPr lang="fr-FR" dirty="0"/>
          </a:p>
        </p:txBody>
      </p:sp>
      <p:pic>
        <p:nvPicPr>
          <p:cNvPr id="5" name="Image 4"/>
          <p:cNvPicPr>
            <a:picLocks noChangeAspect="1"/>
          </p:cNvPicPr>
          <p:nvPr/>
        </p:nvPicPr>
        <p:blipFill>
          <a:blip r:embed="rId2" cstate="print"/>
          <a:stretch>
            <a:fillRect/>
          </a:stretch>
        </p:blipFill>
        <p:spPr>
          <a:xfrm>
            <a:off x="536834" y="2132856"/>
            <a:ext cx="2090950" cy="1799189"/>
          </a:xfrm>
          <a:prstGeom prst="rect">
            <a:avLst/>
          </a:prstGeom>
        </p:spPr>
      </p:pic>
    </p:spTree>
    <p:extLst>
      <p:ext uri="{BB962C8B-B14F-4D97-AF65-F5344CB8AC3E}">
        <p14:creationId xmlns:p14="http://schemas.microsoft.com/office/powerpoint/2010/main" val="3190051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4" name="ZoneTexte 3"/>
          <p:cNvSpPr txBox="1"/>
          <p:nvPr/>
        </p:nvSpPr>
        <p:spPr>
          <a:xfrm>
            <a:off x="2627784" y="1268760"/>
            <a:ext cx="6336704" cy="4247317"/>
          </a:xfrm>
          <a:prstGeom prst="rect">
            <a:avLst/>
          </a:prstGeom>
          <a:noFill/>
        </p:spPr>
        <p:txBody>
          <a:bodyPr wrap="square" rtlCol="0">
            <a:spAutoFit/>
          </a:bodyPr>
          <a:lstStyle/>
          <a:p>
            <a:pPr algn="ctr"/>
            <a:r>
              <a:rPr lang="fr-FR" sz="3600" u="sng" dirty="0"/>
              <a:t>3/ Rechercher les modes de </a:t>
            </a:r>
            <a:r>
              <a:rPr lang="fr-FR" sz="3600" u="sng" dirty="0" smtClean="0"/>
              <a:t>financement</a:t>
            </a:r>
            <a:r>
              <a:rPr lang="fr-FR" sz="3600" dirty="0"/>
              <a:t> </a:t>
            </a:r>
            <a:endParaRPr lang="fr-FR" sz="3600" dirty="0" smtClean="0"/>
          </a:p>
          <a:p>
            <a:pPr algn="ctr"/>
            <a:endParaRPr lang="fr-FR" sz="3600" dirty="0"/>
          </a:p>
          <a:p>
            <a:r>
              <a:rPr lang="fr-FR" sz="2400" dirty="0" smtClean="0"/>
              <a:t>= sur </a:t>
            </a:r>
            <a:r>
              <a:rPr lang="fr-FR" sz="2400" dirty="0"/>
              <a:t>fonds </a:t>
            </a:r>
            <a:r>
              <a:rPr lang="fr-FR" sz="2400" dirty="0" smtClean="0"/>
              <a:t>personnels, sur fonds propres </a:t>
            </a:r>
            <a:r>
              <a:rPr lang="fr-FR" sz="2400" dirty="0"/>
              <a:t>du laboratoire, sur appels à </a:t>
            </a:r>
            <a:r>
              <a:rPr lang="fr-FR" sz="2400" dirty="0" smtClean="0"/>
              <a:t>projet, </a:t>
            </a:r>
            <a:r>
              <a:rPr lang="fr-FR" sz="2400" dirty="0"/>
              <a:t>sur contrats de </a:t>
            </a:r>
            <a:r>
              <a:rPr lang="fr-FR" sz="2400" dirty="0" smtClean="0"/>
              <a:t>collaboration ou de </a:t>
            </a:r>
            <a:r>
              <a:rPr lang="fr-FR" sz="2400" dirty="0"/>
              <a:t>prestation, etc.</a:t>
            </a:r>
            <a:r>
              <a:rPr lang="fr-FR" sz="2400" dirty="0" smtClean="0"/>
              <a:t>)</a:t>
            </a:r>
            <a:endParaRPr lang="fr-FR" sz="2400" dirty="0"/>
          </a:p>
          <a:p>
            <a:endParaRPr lang="fr-FR" sz="2400" dirty="0" smtClean="0"/>
          </a:p>
          <a:p>
            <a:r>
              <a:rPr lang="fr-FR" sz="2400" dirty="0" smtClean="0"/>
              <a:t>= en </a:t>
            </a:r>
            <a:r>
              <a:rPr lang="fr-FR" sz="2400" dirty="0"/>
              <a:t>étant attentifs aux questions juridiques relatives à la propriété intellectuelle </a:t>
            </a:r>
          </a:p>
          <a:p>
            <a:endParaRPr lang="fr-FR" dirty="0"/>
          </a:p>
        </p:txBody>
      </p:sp>
      <p:pic>
        <p:nvPicPr>
          <p:cNvPr id="2" name="Image 1"/>
          <p:cNvPicPr>
            <a:picLocks noChangeAspect="1"/>
          </p:cNvPicPr>
          <p:nvPr/>
        </p:nvPicPr>
        <p:blipFill>
          <a:blip r:embed="rId2" cstate="print"/>
          <a:stretch>
            <a:fillRect/>
          </a:stretch>
        </p:blipFill>
        <p:spPr>
          <a:xfrm>
            <a:off x="755576" y="2276872"/>
            <a:ext cx="1677144" cy="1956668"/>
          </a:xfrm>
          <a:prstGeom prst="rect">
            <a:avLst/>
          </a:prstGeom>
        </p:spPr>
      </p:pic>
    </p:spTree>
    <p:extLst>
      <p:ext uri="{BB962C8B-B14F-4D97-AF65-F5344CB8AC3E}">
        <p14:creationId xmlns:p14="http://schemas.microsoft.com/office/powerpoint/2010/main" val="23836967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5" name="ZoneTexte 4"/>
          <p:cNvSpPr txBox="1"/>
          <p:nvPr/>
        </p:nvSpPr>
        <p:spPr>
          <a:xfrm>
            <a:off x="971600" y="692696"/>
            <a:ext cx="7632848" cy="2062103"/>
          </a:xfrm>
          <a:prstGeom prst="rect">
            <a:avLst/>
          </a:prstGeom>
          <a:noFill/>
        </p:spPr>
        <p:txBody>
          <a:bodyPr wrap="square" rtlCol="0">
            <a:spAutoFit/>
          </a:bodyPr>
          <a:lstStyle/>
          <a:p>
            <a:pPr algn="ctr"/>
            <a:r>
              <a:rPr lang="fr-FR" sz="3200" u="sng" dirty="0" smtClean="0"/>
              <a:t>Conclusion</a:t>
            </a:r>
            <a:r>
              <a:rPr lang="fr-FR" sz="3200" dirty="0" smtClean="0"/>
              <a:t> : </a:t>
            </a:r>
          </a:p>
          <a:p>
            <a:pPr algn="ctr"/>
            <a:r>
              <a:rPr lang="fr-FR" sz="3200" dirty="0" smtClean="0"/>
              <a:t>Monter un projet de recherche, </a:t>
            </a:r>
          </a:p>
          <a:p>
            <a:pPr algn="ctr"/>
            <a:r>
              <a:rPr lang="fr-FR" sz="3200" dirty="0" smtClean="0"/>
              <a:t>ça veut dire quoi ? :</a:t>
            </a:r>
          </a:p>
          <a:p>
            <a:pPr algn="ctr"/>
            <a:endParaRPr lang="fr-FR" sz="3200" dirty="0" smtClean="0"/>
          </a:p>
        </p:txBody>
      </p:sp>
      <p:sp>
        <p:nvSpPr>
          <p:cNvPr id="6" name="ZoneTexte 5"/>
          <p:cNvSpPr txBox="1"/>
          <p:nvPr/>
        </p:nvSpPr>
        <p:spPr>
          <a:xfrm>
            <a:off x="1763688" y="2619969"/>
            <a:ext cx="7056784" cy="3139321"/>
          </a:xfrm>
          <a:prstGeom prst="rect">
            <a:avLst/>
          </a:prstGeom>
          <a:noFill/>
        </p:spPr>
        <p:txBody>
          <a:bodyPr wrap="square" rtlCol="0">
            <a:spAutoFit/>
          </a:bodyPr>
          <a:lstStyle/>
          <a:p>
            <a:r>
              <a:rPr lang="fr-FR" sz="2800" dirty="0"/>
              <a:t>1/ Constituer un </a:t>
            </a:r>
            <a:r>
              <a:rPr lang="fr-FR" sz="2800" dirty="0" smtClean="0"/>
              <a:t>consortium</a:t>
            </a:r>
          </a:p>
          <a:p>
            <a:endParaRPr lang="fr-FR" sz="1200" dirty="0" smtClean="0"/>
          </a:p>
          <a:p>
            <a:endParaRPr lang="fr-FR" sz="1200" dirty="0" smtClean="0"/>
          </a:p>
          <a:p>
            <a:endParaRPr lang="fr-FR" sz="1200" dirty="0" smtClean="0"/>
          </a:p>
          <a:p>
            <a:endParaRPr lang="fr-FR" sz="1200" dirty="0"/>
          </a:p>
          <a:p>
            <a:r>
              <a:rPr lang="fr-FR" sz="2800" dirty="0"/>
              <a:t>2/ Construire le programme </a:t>
            </a:r>
            <a:r>
              <a:rPr lang="fr-FR" sz="2800" dirty="0" smtClean="0"/>
              <a:t>scientifique</a:t>
            </a:r>
          </a:p>
          <a:p>
            <a:endParaRPr lang="fr-FR" sz="1200" dirty="0" smtClean="0"/>
          </a:p>
          <a:p>
            <a:endParaRPr lang="fr-FR" sz="1200" dirty="0" smtClean="0"/>
          </a:p>
          <a:p>
            <a:endParaRPr lang="fr-FR" sz="1200" dirty="0" smtClean="0"/>
          </a:p>
          <a:p>
            <a:endParaRPr lang="fr-FR" sz="1200" dirty="0"/>
          </a:p>
          <a:p>
            <a:r>
              <a:rPr lang="fr-FR" sz="2800" dirty="0"/>
              <a:t>3/ Rechercher les modes de financement </a:t>
            </a:r>
          </a:p>
          <a:p>
            <a:endParaRPr lang="fr-FR" dirty="0"/>
          </a:p>
        </p:txBody>
      </p:sp>
      <p:pic>
        <p:nvPicPr>
          <p:cNvPr id="7" name="Image 6"/>
          <p:cNvPicPr>
            <a:picLocks noChangeAspect="1"/>
          </p:cNvPicPr>
          <p:nvPr/>
        </p:nvPicPr>
        <p:blipFill>
          <a:blip r:embed="rId2" cstate="print"/>
          <a:stretch>
            <a:fillRect/>
          </a:stretch>
        </p:blipFill>
        <p:spPr>
          <a:xfrm>
            <a:off x="467545" y="2420888"/>
            <a:ext cx="1008112" cy="919161"/>
          </a:xfrm>
          <a:prstGeom prst="rect">
            <a:avLst/>
          </a:prstGeom>
        </p:spPr>
      </p:pic>
      <p:pic>
        <p:nvPicPr>
          <p:cNvPr id="8" name="Image 7"/>
          <p:cNvPicPr>
            <a:picLocks noChangeAspect="1"/>
          </p:cNvPicPr>
          <p:nvPr/>
        </p:nvPicPr>
        <p:blipFill>
          <a:blip r:embed="rId3" cstate="print"/>
          <a:stretch>
            <a:fillRect/>
          </a:stretch>
        </p:blipFill>
        <p:spPr>
          <a:xfrm>
            <a:off x="467544" y="3669283"/>
            <a:ext cx="1040022" cy="894902"/>
          </a:xfrm>
          <a:prstGeom prst="rect">
            <a:avLst/>
          </a:prstGeom>
        </p:spPr>
      </p:pic>
      <p:pic>
        <p:nvPicPr>
          <p:cNvPr id="9" name="Image 8"/>
          <p:cNvPicPr>
            <a:picLocks noChangeAspect="1"/>
          </p:cNvPicPr>
          <p:nvPr/>
        </p:nvPicPr>
        <p:blipFill>
          <a:blip r:embed="rId4" cstate="print"/>
          <a:stretch>
            <a:fillRect/>
          </a:stretch>
        </p:blipFill>
        <p:spPr>
          <a:xfrm>
            <a:off x="683568" y="4636193"/>
            <a:ext cx="874769" cy="1020564"/>
          </a:xfrm>
          <a:prstGeom prst="rect">
            <a:avLst/>
          </a:prstGeom>
        </p:spPr>
      </p:pic>
    </p:spTree>
    <p:extLst>
      <p:ext uri="{BB962C8B-B14F-4D97-AF65-F5344CB8AC3E}">
        <p14:creationId xmlns:p14="http://schemas.microsoft.com/office/powerpoint/2010/main" val="36979358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13" name="ZoneTexte 12"/>
          <p:cNvSpPr txBox="1"/>
          <p:nvPr/>
        </p:nvSpPr>
        <p:spPr>
          <a:xfrm>
            <a:off x="971600" y="2063750"/>
            <a:ext cx="7632848" cy="2492990"/>
          </a:xfrm>
          <a:prstGeom prst="rect">
            <a:avLst/>
          </a:prstGeom>
          <a:noFill/>
        </p:spPr>
        <p:txBody>
          <a:bodyPr wrap="square" rtlCol="0">
            <a:spAutoFit/>
          </a:bodyPr>
          <a:lstStyle/>
          <a:p>
            <a:pPr algn="ctr"/>
            <a:r>
              <a:rPr lang="fr-FR" sz="3200" dirty="0"/>
              <a:t>C</a:t>
            </a:r>
            <a:r>
              <a:rPr lang="fr-FR" sz="3200" dirty="0" smtClean="0"/>
              <a:t>omment s’y prendre, concrètement, pour :</a:t>
            </a:r>
          </a:p>
          <a:p>
            <a:pPr algn="ctr"/>
            <a:r>
              <a:rPr lang="fr-FR" sz="2000" dirty="0"/>
              <a:t>1/ Constituer un </a:t>
            </a:r>
            <a:r>
              <a:rPr lang="fr-FR" sz="2000" dirty="0" smtClean="0"/>
              <a:t>consortium</a:t>
            </a:r>
          </a:p>
          <a:p>
            <a:pPr algn="ctr"/>
            <a:r>
              <a:rPr lang="fr-FR" sz="2000" dirty="0"/>
              <a:t>2/ Construire le programme </a:t>
            </a:r>
            <a:r>
              <a:rPr lang="fr-FR" sz="2000" dirty="0" smtClean="0"/>
              <a:t>scientifique</a:t>
            </a:r>
          </a:p>
          <a:p>
            <a:pPr algn="ctr"/>
            <a:r>
              <a:rPr lang="fr-FR" sz="2000" dirty="0"/>
              <a:t>3/ Rechercher les modes de financement</a:t>
            </a:r>
            <a:r>
              <a:rPr lang="fr-FR" sz="2000" dirty="0" smtClean="0"/>
              <a:t> </a:t>
            </a:r>
            <a:endParaRPr lang="fr-FR" sz="2000" dirty="0"/>
          </a:p>
          <a:p>
            <a:pPr algn="ctr"/>
            <a:r>
              <a:rPr lang="fr-FR" sz="3200" dirty="0" smtClean="0"/>
              <a:t>?</a:t>
            </a:r>
          </a:p>
        </p:txBody>
      </p:sp>
    </p:spTree>
    <p:extLst>
      <p:ext uri="{BB962C8B-B14F-4D97-AF65-F5344CB8AC3E}">
        <p14:creationId xmlns:p14="http://schemas.microsoft.com/office/powerpoint/2010/main" val="9023277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4" name="ZoneTexte 3"/>
          <p:cNvSpPr txBox="1"/>
          <p:nvPr/>
        </p:nvSpPr>
        <p:spPr>
          <a:xfrm>
            <a:off x="2195736" y="1268760"/>
            <a:ext cx="6768752" cy="3877985"/>
          </a:xfrm>
          <a:prstGeom prst="rect">
            <a:avLst/>
          </a:prstGeom>
          <a:noFill/>
        </p:spPr>
        <p:txBody>
          <a:bodyPr wrap="square" rtlCol="0">
            <a:spAutoFit/>
          </a:bodyPr>
          <a:lstStyle/>
          <a:p>
            <a:pPr algn="ctr"/>
            <a:r>
              <a:rPr lang="fr-FR" sz="3600" u="sng" dirty="0" smtClean="0">
                <a:solidFill>
                  <a:srgbClr val="FF0000"/>
                </a:solidFill>
              </a:rPr>
              <a:t>Avant toute chose, en parler à :</a:t>
            </a:r>
          </a:p>
          <a:p>
            <a:pPr lvl="0"/>
            <a:endParaRPr lang="fr-FR" sz="2400" b="1" dirty="0" smtClean="0">
              <a:solidFill>
                <a:srgbClr val="FF0000"/>
              </a:solidFill>
            </a:endParaRPr>
          </a:p>
          <a:p>
            <a:pPr lvl="0"/>
            <a:r>
              <a:rPr lang="fr-FR" sz="2400" b="1" dirty="0" smtClean="0">
                <a:solidFill>
                  <a:srgbClr val="FF0000"/>
                </a:solidFill>
              </a:rPr>
              <a:t>Emily </a:t>
            </a:r>
            <a:r>
              <a:rPr lang="fr-FR" sz="2400" b="1" dirty="0">
                <a:solidFill>
                  <a:srgbClr val="FF0000"/>
                </a:solidFill>
              </a:rPr>
              <a:t>ROSENFELD</a:t>
            </a:r>
            <a:r>
              <a:rPr lang="fr-FR" sz="2400" dirty="0">
                <a:solidFill>
                  <a:srgbClr val="FF0000"/>
                </a:solidFill>
              </a:rPr>
              <a:t>, ingénieur d’affaires SHS, </a:t>
            </a:r>
            <a:endParaRPr lang="fr-FR" sz="2400" dirty="0" smtClean="0">
              <a:solidFill>
                <a:srgbClr val="FF0000"/>
              </a:solidFill>
            </a:endParaRPr>
          </a:p>
          <a:p>
            <a:pPr lvl="0"/>
            <a:endParaRPr lang="fr-FR" sz="2400" i="1" dirty="0">
              <a:solidFill>
                <a:srgbClr val="FF0000"/>
              </a:solidFill>
            </a:endParaRPr>
          </a:p>
          <a:p>
            <a:pPr lvl="0"/>
            <a:r>
              <a:rPr lang="fr-FR" sz="2400" i="1" dirty="0" smtClean="0">
                <a:solidFill>
                  <a:srgbClr val="FF0000"/>
                </a:solidFill>
              </a:rPr>
              <a:t>+ </a:t>
            </a:r>
            <a:r>
              <a:rPr lang="fr-FR" sz="2400" i="1" dirty="0">
                <a:solidFill>
                  <a:srgbClr val="FF0000"/>
                </a:solidFill>
              </a:rPr>
              <a:t>si votre projet est d’ambition européenne : </a:t>
            </a:r>
            <a:r>
              <a:rPr lang="fr-FR" sz="2400" b="1" i="1" dirty="0">
                <a:solidFill>
                  <a:srgbClr val="FF0000"/>
                </a:solidFill>
              </a:rPr>
              <a:t>Aurélie UCHARD</a:t>
            </a:r>
            <a:r>
              <a:rPr lang="fr-FR" sz="2400" i="1" dirty="0">
                <a:solidFill>
                  <a:srgbClr val="FF0000"/>
                </a:solidFill>
              </a:rPr>
              <a:t>, ingénieur </a:t>
            </a:r>
            <a:r>
              <a:rPr lang="fr-FR" sz="2400" i="1" dirty="0" smtClean="0">
                <a:solidFill>
                  <a:srgbClr val="FF0000"/>
                </a:solidFill>
              </a:rPr>
              <a:t>Europe</a:t>
            </a:r>
          </a:p>
          <a:p>
            <a:pPr lvl="0"/>
            <a:endParaRPr lang="fr-FR" sz="2400" i="1" dirty="0" smtClean="0">
              <a:solidFill>
                <a:srgbClr val="FF0000"/>
              </a:solidFill>
            </a:endParaRPr>
          </a:p>
          <a:p>
            <a:pPr lvl="0"/>
            <a:r>
              <a:rPr lang="fr-FR" sz="2400" i="1" dirty="0" smtClean="0">
                <a:solidFill>
                  <a:srgbClr val="FF0000"/>
                </a:solidFill>
              </a:rPr>
              <a:t>+ </a:t>
            </a:r>
            <a:r>
              <a:rPr lang="fr-FR" sz="2400" i="1" dirty="0">
                <a:solidFill>
                  <a:srgbClr val="FF0000"/>
                </a:solidFill>
              </a:rPr>
              <a:t>si votre projet est d’ambition mondiale ou autre : </a:t>
            </a:r>
            <a:r>
              <a:rPr lang="fr-FR" sz="2400" b="1" i="1" dirty="0">
                <a:solidFill>
                  <a:srgbClr val="FF0000"/>
                </a:solidFill>
              </a:rPr>
              <a:t>Annabelle MONTHÉ-</a:t>
            </a:r>
            <a:r>
              <a:rPr lang="fr-FR" sz="2400" b="1" i="1" dirty="0" smtClean="0">
                <a:solidFill>
                  <a:srgbClr val="FF0000"/>
                </a:solidFill>
              </a:rPr>
              <a:t>LOPEZ</a:t>
            </a:r>
            <a:r>
              <a:rPr lang="fr-FR" sz="2400" i="1" dirty="0" smtClean="0">
                <a:solidFill>
                  <a:srgbClr val="FF0000"/>
                </a:solidFill>
              </a:rPr>
              <a:t> </a:t>
            </a:r>
            <a:endParaRPr lang="fr-FR" sz="2400" dirty="0">
              <a:solidFill>
                <a:srgbClr val="FF0000"/>
              </a:solidFill>
            </a:endParaRPr>
          </a:p>
          <a:p>
            <a:endParaRPr lang="fr-FR" dirty="0"/>
          </a:p>
        </p:txBody>
      </p:sp>
      <p:pic>
        <p:nvPicPr>
          <p:cNvPr id="6" name="Image 5"/>
          <p:cNvPicPr>
            <a:picLocks noChangeAspect="1"/>
          </p:cNvPicPr>
          <p:nvPr/>
        </p:nvPicPr>
        <p:blipFill>
          <a:blip r:embed="rId2" cstate="print"/>
          <a:stretch>
            <a:fillRect/>
          </a:stretch>
        </p:blipFill>
        <p:spPr>
          <a:xfrm>
            <a:off x="1043608" y="2276872"/>
            <a:ext cx="720080" cy="2547975"/>
          </a:xfrm>
          <a:prstGeom prst="rect">
            <a:avLst/>
          </a:prstGeom>
        </p:spPr>
      </p:pic>
    </p:spTree>
    <p:extLst>
      <p:ext uri="{BB962C8B-B14F-4D97-AF65-F5344CB8AC3E}">
        <p14:creationId xmlns:p14="http://schemas.microsoft.com/office/powerpoint/2010/main" val="24046999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4" name="ZoneTexte 3"/>
          <p:cNvSpPr txBox="1"/>
          <p:nvPr/>
        </p:nvSpPr>
        <p:spPr>
          <a:xfrm>
            <a:off x="2627784" y="1268760"/>
            <a:ext cx="6516216" cy="4247317"/>
          </a:xfrm>
          <a:prstGeom prst="rect">
            <a:avLst/>
          </a:prstGeom>
          <a:noFill/>
        </p:spPr>
        <p:txBody>
          <a:bodyPr wrap="square" rtlCol="0">
            <a:spAutoFit/>
          </a:bodyPr>
          <a:lstStyle/>
          <a:p>
            <a:pPr algn="ctr"/>
            <a:r>
              <a:rPr lang="fr-FR" sz="3600" u="sng" dirty="0" smtClean="0"/>
              <a:t>A/ </a:t>
            </a:r>
            <a:r>
              <a:rPr lang="fr-FR" sz="3600" u="sng" dirty="0"/>
              <a:t>Constituer un </a:t>
            </a:r>
            <a:r>
              <a:rPr lang="fr-FR" sz="3600" u="sng" dirty="0" smtClean="0"/>
              <a:t>consortium : </a:t>
            </a:r>
            <a:endParaRPr lang="fr-FR" sz="3600" u="sng" dirty="0"/>
          </a:p>
          <a:p>
            <a:endParaRPr lang="fr-FR" sz="2400" dirty="0" smtClean="0"/>
          </a:p>
          <a:p>
            <a:pPr marL="342900" indent="-342900">
              <a:buFontTx/>
              <a:buChar char="-"/>
            </a:pPr>
            <a:r>
              <a:rPr lang="fr-FR" sz="2400" dirty="0" smtClean="0"/>
              <a:t>Pour </a:t>
            </a:r>
            <a:r>
              <a:rPr lang="fr-FR" sz="2400" b="1" dirty="0" smtClean="0"/>
              <a:t>partenaires académiques</a:t>
            </a:r>
            <a:r>
              <a:rPr lang="fr-FR" sz="2400" dirty="0" smtClean="0"/>
              <a:t> : </a:t>
            </a:r>
            <a:r>
              <a:rPr lang="fr-FR" dirty="0"/>
              <a:t>état de l’art, participation à des colloques, etc., pour identifier les collègues compétents sur le </a:t>
            </a:r>
            <a:r>
              <a:rPr lang="fr-FR" dirty="0" smtClean="0"/>
              <a:t>sujet</a:t>
            </a:r>
          </a:p>
          <a:p>
            <a:endParaRPr lang="fr-FR" dirty="0"/>
          </a:p>
          <a:p>
            <a:pPr marL="342900" indent="-342900">
              <a:buFontTx/>
              <a:buChar char="-"/>
            </a:pPr>
            <a:r>
              <a:rPr lang="fr-FR" sz="2400" dirty="0" smtClean="0"/>
              <a:t>Pour </a:t>
            </a:r>
            <a:r>
              <a:rPr lang="fr-FR" sz="2400" b="1" dirty="0" smtClean="0"/>
              <a:t>partenaires socio-économiques </a:t>
            </a:r>
            <a:r>
              <a:rPr lang="fr-FR" sz="2400" dirty="0" smtClean="0"/>
              <a:t>: </a:t>
            </a:r>
            <a:r>
              <a:rPr lang="fr-FR" dirty="0"/>
              <a:t>prendre rendez-vous pour les rencontrer, aller sur des salons professionnels, adhérer à des associations professionnelles (ex. ARIAC)</a:t>
            </a:r>
          </a:p>
          <a:p>
            <a:endParaRPr lang="fr-FR" dirty="0" smtClean="0"/>
          </a:p>
          <a:p>
            <a:r>
              <a:rPr lang="fr-FR" u="sng" dirty="0" smtClean="0"/>
              <a:t>NB </a:t>
            </a:r>
            <a:r>
              <a:rPr lang="fr-FR" dirty="0" smtClean="0"/>
              <a:t>: on a vu qu’il est possible de se faire financer cette mise en réseau préalable au montage d’un projet</a:t>
            </a:r>
            <a:endParaRPr lang="fr-FR" dirty="0"/>
          </a:p>
        </p:txBody>
      </p:sp>
      <p:pic>
        <p:nvPicPr>
          <p:cNvPr id="6" name="Image 5"/>
          <p:cNvPicPr>
            <a:picLocks noChangeAspect="1"/>
          </p:cNvPicPr>
          <p:nvPr/>
        </p:nvPicPr>
        <p:blipFill>
          <a:blip r:embed="rId2" cstate="print"/>
          <a:stretch>
            <a:fillRect/>
          </a:stretch>
        </p:blipFill>
        <p:spPr>
          <a:xfrm>
            <a:off x="1043608" y="2276872"/>
            <a:ext cx="720080" cy="2547975"/>
          </a:xfrm>
          <a:prstGeom prst="rect">
            <a:avLst/>
          </a:prstGeom>
        </p:spPr>
      </p:pic>
    </p:spTree>
    <p:extLst>
      <p:ext uri="{BB962C8B-B14F-4D97-AF65-F5344CB8AC3E}">
        <p14:creationId xmlns:p14="http://schemas.microsoft.com/office/powerpoint/2010/main" val="30410047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4" name="ZoneTexte 3"/>
          <p:cNvSpPr txBox="1"/>
          <p:nvPr/>
        </p:nvSpPr>
        <p:spPr>
          <a:xfrm>
            <a:off x="2627784" y="1268760"/>
            <a:ext cx="6516216" cy="4801314"/>
          </a:xfrm>
          <a:prstGeom prst="rect">
            <a:avLst/>
          </a:prstGeom>
          <a:noFill/>
        </p:spPr>
        <p:txBody>
          <a:bodyPr wrap="square" rtlCol="0">
            <a:spAutoFit/>
          </a:bodyPr>
          <a:lstStyle/>
          <a:p>
            <a:pPr algn="ctr"/>
            <a:r>
              <a:rPr lang="fr-FR" sz="3600" u="sng" dirty="0" smtClean="0"/>
              <a:t>B/ Construire le programme scientifique : </a:t>
            </a:r>
            <a:endParaRPr lang="fr-FR" sz="3600" u="sng" dirty="0"/>
          </a:p>
          <a:p>
            <a:endParaRPr lang="fr-FR" sz="1000" dirty="0" smtClean="0"/>
          </a:p>
          <a:p>
            <a:r>
              <a:rPr lang="fr-FR" sz="2400" dirty="0" smtClean="0"/>
              <a:t>Questions-clé :</a:t>
            </a:r>
          </a:p>
          <a:p>
            <a:pPr marL="342900" indent="-342900">
              <a:buFontTx/>
              <a:buChar char="-"/>
            </a:pPr>
            <a:r>
              <a:rPr lang="fr-FR" dirty="0"/>
              <a:t>Combien de temps je vais passer sur le projet ?</a:t>
            </a:r>
          </a:p>
          <a:p>
            <a:pPr marL="342900" indent="-342900">
              <a:buFontTx/>
              <a:buChar char="-"/>
            </a:pPr>
            <a:r>
              <a:rPr lang="fr-FR" dirty="0"/>
              <a:t>Dois-je prévoir d’embaucher des personnels non permanents </a:t>
            </a:r>
            <a:r>
              <a:rPr lang="fr-FR" dirty="0" smtClean="0"/>
              <a:t>?</a:t>
            </a:r>
          </a:p>
          <a:p>
            <a:pPr marL="342900" indent="-342900">
              <a:buFontTx/>
              <a:buChar char="-"/>
            </a:pPr>
            <a:r>
              <a:rPr lang="fr-FR" dirty="0" smtClean="0"/>
              <a:t>Ai-je besoin d’effectuer des missions (+coordination) ?</a:t>
            </a:r>
          </a:p>
          <a:p>
            <a:pPr marL="342900" indent="-342900">
              <a:buFontTx/>
              <a:buChar char="-"/>
            </a:pPr>
            <a:r>
              <a:rPr lang="fr-FR" dirty="0" smtClean="0"/>
              <a:t>Ai-je besoin d’acquérir du matériel, des consommables ?</a:t>
            </a:r>
          </a:p>
          <a:p>
            <a:pPr marL="342900" indent="-342900">
              <a:buFontTx/>
              <a:buChar char="-"/>
            </a:pPr>
            <a:r>
              <a:rPr lang="fr-FR" dirty="0" smtClean="0"/>
              <a:t>Dois-je prévoir un colloque final ?</a:t>
            </a:r>
          </a:p>
          <a:p>
            <a:pPr marL="342900" indent="-342900">
              <a:buFontTx/>
              <a:buChar char="-"/>
            </a:pPr>
            <a:r>
              <a:rPr lang="fr-FR" dirty="0" smtClean="0"/>
              <a:t>Dois-je prévoir des frais de publication, de traduction ?</a:t>
            </a:r>
          </a:p>
          <a:p>
            <a:pPr marL="342900" indent="-342900">
              <a:buFontTx/>
              <a:buChar char="-"/>
            </a:pPr>
            <a:endParaRPr lang="fr-FR" sz="800" dirty="0"/>
          </a:p>
          <a:p>
            <a:pPr marL="342900" indent="-342900">
              <a:buFont typeface="Wingdings" charset="0"/>
              <a:buChar char="Ø"/>
            </a:pPr>
            <a:r>
              <a:rPr lang="fr-FR" sz="2400" dirty="0" smtClean="0"/>
              <a:t>Clarifient les </a:t>
            </a:r>
            <a:r>
              <a:rPr lang="fr-FR" sz="2400" dirty="0"/>
              <a:t>tâches, jalons, </a:t>
            </a:r>
            <a:r>
              <a:rPr lang="fr-FR" sz="2400" dirty="0" smtClean="0"/>
              <a:t>livrables</a:t>
            </a:r>
          </a:p>
          <a:p>
            <a:pPr marL="342900" indent="-342900">
              <a:buFont typeface="Wingdings" charset="0"/>
              <a:buChar char="Ø"/>
            </a:pPr>
            <a:r>
              <a:rPr lang="fr-FR" sz="2400" dirty="0" smtClean="0"/>
              <a:t>Définissent </a:t>
            </a:r>
            <a:r>
              <a:rPr lang="fr-FR" sz="2400" dirty="0"/>
              <a:t>les besoins en financement</a:t>
            </a:r>
          </a:p>
          <a:p>
            <a:pPr marL="342900" indent="-342900">
              <a:buFontTx/>
              <a:buChar char="-"/>
            </a:pPr>
            <a:endParaRPr lang="fr-FR" dirty="0"/>
          </a:p>
        </p:txBody>
      </p:sp>
      <p:pic>
        <p:nvPicPr>
          <p:cNvPr id="6" name="Image 5"/>
          <p:cNvPicPr>
            <a:picLocks noChangeAspect="1"/>
          </p:cNvPicPr>
          <p:nvPr/>
        </p:nvPicPr>
        <p:blipFill>
          <a:blip r:embed="rId2" cstate="print"/>
          <a:stretch>
            <a:fillRect/>
          </a:stretch>
        </p:blipFill>
        <p:spPr>
          <a:xfrm>
            <a:off x="1043608" y="2276872"/>
            <a:ext cx="720080" cy="2547975"/>
          </a:xfrm>
          <a:prstGeom prst="rect">
            <a:avLst/>
          </a:prstGeom>
        </p:spPr>
      </p:pic>
    </p:spTree>
    <p:extLst>
      <p:ext uri="{BB962C8B-B14F-4D97-AF65-F5344CB8AC3E}">
        <p14:creationId xmlns:p14="http://schemas.microsoft.com/office/powerpoint/2010/main" val="15460254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4" name="ZoneTexte 3"/>
          <p:cNvSpPr txBox="1"/>
          <p:nvPr/>
        </p:nvSpPr>
        <p:spPr>
          <a:xfrm>
            <a:off x="2627784" y="1268760"/>
            <a:ext cx="6516216" cy="3847207"/>
          </a:xfrm>
          <a:prstGeom prst="rect">
            <a:avLst/>
          </a:prstGeom>
          <a:noFill/>
        </p:spPr>
        <p:txBody>
          <a:bodyPr wrap="square" rtlCol="0">
            <a:spAutoFit/>
          </a:bodyPr>
          <a:lstStyle/>
          <a:p>
            <a:pPr algn="ctr"/>
            <a:r>
              <a:rPr lang="fr-FR" sz="3600" u="sng" dirty="0"/>
              <a:t>C</a:t>
            </a:r>
            <a:r>
              <a:rPr lang="fr-FR" sz="3600" u="sng" dirty="0" smtClean="0"/>
              <a:t>/ Rechercher les modes de financements : </a:t>
            </a:r>
            <a:endParaRPr lang="fr-FR" sz="3600" u="sng" dirty="0"/>
          </a:p>
          <a:p>
            <a:endParaRPr lang="fr-FR" sz="1000" dirty="0" smtClean="0"/>
          </a:p>
          <a:p>
            <a:pPr marL="342900" indent="-342900">
              <a:buFontTx/>
              <a:buChar char="-"/>
            </a:pPr>
            <a:endParaRPr lang="fr-FR" sz="2400" dirty="0" smtClean="0"/>
          </a:p>
          <a:p>
            <a:pPr marL="342900" indent="-342900">
              <a:buFontTx/>
              <a:buChar char="-"/>
            </a:pPr>
            <a:r>
              <a:rPr lang="fr-FR" sz="2400" dirty="0" smtClean="0"/>
              <a:t>Lire </a:t>
            </a:r>
            <a:r>
              <a:rPr lang="fr-FR" sz="2400" dirty="0"/>
              <a:t>régulièrement les appels à projets envoyés </a:t>
            </a:r>
            <a:endParaRPr lang="fr-FR" sz="2400" dirty="0" smtClean="0"/>
          </a:p>
          <a:p>
            <a:pPr marL="342900" indent="-342900">
              <a:buFontTx/>
              <a:buChar char="-"/>
            </a:pPr>
            <a:r>
              <a:rPr lang="fr-FR" sz="2400" dirty="0" smtClean="0"/>
              <a:t>Échanger avec les collègues sur leurs propres modes de financement et leur retour d’expérience</a:t>
            </a:r>
            <a:endParaRPr lang="fr-FR" sz="2400" dirty="0"/>
          </a:p>
          <a:p>
            <a:endParaRPr lang="fr-FR" dirty="0"/>
          </a:p>
        </p:txBody>
      </p:sp>
      <p:pic>
        <p:nvPicPr>
          <p:cNvPr id="6" name="Image 5"/>
          <p:cNvPicPr>
            <a:picLocks noChangeAspect="1"/>
          </p:cNvPicPr>
          <p:nvPr/>
        </p:nvPicPr>
        <p:blipFill>
          <a:blip r:embed="rId2" cstate="print"/>
          <a:stretch>
            <a:fillRect/>
          </a:stretch>
        </p:blipFill>
        <p:spPr>
          <a:xfrm>
            <a:off x="1043608" y="2276872"/>
            <a:ext cx="720080" cy="2547975"/>
          </a:xfrm>
          <a:prstGeom prst="rect">
            <a:avLst/>
          </a:prstGeom>
        </p:spPr>
      </p:pic>
    </p:spTree>
    <p:extLst>
      <p:ext uri="{BB962C8B-B14F-4D97-AF65-F5344CB8AC3E}">
        <p14:creationId xmlns:p14="http://schemas.microsoft.com/office/powerpoint/2010/main" val="10957412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4" name="ZoneTexte 3"/>
          <p:cNvSpPr txBox="1"/>
          <p:nvPr/>
        </p:nvSpPr>
        <p:spPr>
          <a:xfrm>
            <a:off x="2627784" y="1268760"/>
            <a:ext cx="6516216" cy="5386090"/>
          </a:xfrm>
          <a:prstGeom prst="rect">
            <a:avLst/>
          </a:prstGeom>
          <a:noFill/>
        </p:spPr>
        <p:txBody>
          <a:bodyPr wrap="square" rtlCol="0">
            <a:spAutoFit/>
          </a:bodyPr>
          <a:lstStyle/>
          <a:p>
            <a:r>
              <a:rPr lang="fr-FR" sz="3600" u="sng" dirty="0" smtClean="0"/>
              <a:t>Attention :</a:t>
            </a:r>
          </a:p>
          <a:p>
            <a:r>
              <a:rPr lang="fr-FR" sz="2000" dirty="0"/>
              <a:t>Vos interlocutrices </a:t>
            </a:r>
            <a:r>
              <a:rPr lang="fr-FR" sz="2000" u="sng" dirty="0" smtClean="0"/>
              <a:t>n’ont </a:t>
            </a:r>
            <a:r>
              <a:rPr lang="fr-FR" sz="2000" u="sng" dirty="0"/>
              <a:t>pas vocation à intervenir sur le volet scientifique du </a:t>
            </a:r>
            <a:r>
              <a:rPr lang="fr-FR" sz="2000" u="sng" dirty="0" smtClean="0"/>
              <a:t>montage </a:t>
            </a:r>
            <a:r>
              <a:rPr lang="fr-FR" sz="2000" dirty="0" smtClean="0"/>
              <a:t>! </a:t>
            </a:r>
            <a:r>
              <a:rPr lang="fr-FR" sz="2000" dirty="0"/>
              <a:t>Elles peuvent par contre vous aider à :</a:t>
            </a:r>
          </a:p>
          <a:p>
            <a:pPr lvl="0"/>
            <a:r>
              <a:rPr lang="fr-FR" sz="2000" dirty="0" smtClean="0"/>
              <a:t>- Constituer </a:t>
            </a:r>
            <a:r>
              <a:rPr lang="fr-FR" sz="2000" dirty="0"/>
              <a:t>le consortium </a:t>
            </a:r>
            <a:r>
              <a:rPr lang="fr-FR" sz="1400" dirty="0"/>
              <a:t>(prise de contact, organisation et animation de réunions, etc.)</a:t>
            </a:r>
          </a:p>
          <a:p>
            <a:pPr lvl="0"/>
            <a:r>
              <a:rPr lang="fr-FR" sz="2000" dirty="0" smtClean="0"/>
              <a:t>- Organiser </a:t>
            </a:r>
            <a:r>
              <a:rPr lang="fr-FR" sz="2000" dirty="0"/>
              <a:t>le programme en tâches, jalons et livrables </a:t>
            </a:r>
            <a:r>
              <a:rPr lang="fr-FR" sz="1400" dirty="0"/>
              <a:t>(en « mode projet ») ; le logiciel OPPUS, dont s’est doté l’université, permet un travail collaboratif en mode projet dès le montage du programme</a:t>
            </a:r>
          </a:p>
          <a:p>
            <a:pPr lvl="0"/>
            <a:r>
              <a:rPr lang="fr-FR" sz="2000" dirty="0" smtClean="0"/>
              <a:t>- Evaluer </a:t>
            </a:r>
            <a:r>
              <a:rPr lang="fr-FR" sz="2000" dirty="0"/>
              <a:t>les coûts associés</a:t>
            </a:r>
          </a:p>
          <a:p>
            <a:pPr lvl="0"/>
            <a:r>
              <a:rPr lang="fr-FR" sz="2000" dirty="0" smtClean="0"/>
              <a:t>- Rechercher </a:t>
            </a:r>
            <a:r>
              <a:rPr lang="fr-FR" sz="2000" dirty="0"/>
              <a:t>les modes de financement appropriés </a:t>
            </a:r>
          </a:p>
          <a:p>
            <a:pPr lvl="0"/>
            <a:r>
              <a:rPr lang="fr-FR" sz="2000" dirty="0" smtClean="0"/>
              <a:t>- Traiter </a:t>
            </a:r>
            <a:r>
              <a:rPr lang="fr-FR" sz="2000" dirty="0"/>
              <a:t>des questions juridiques relatives à la propriété intellectuelle et rédiger les contrats (collaboration, prestation, confidentialité) </a:t>
            </a:r>
          </a:p>
          <a:p>
            <a:endParaRPr lang="fr-FR" sz="2400" dirty="0" smtClean="0"/>
          </a:p>
          <a:p>
            <a:r>
              <a:rPr lang="fr-FR" sz="2400" dirty="0" smtClean="0"/>
              <a:t>- </a:t>
            </a:r>
            <a:endParaRPr lang="fr-FR" sz="2400" dirty="0"/>
          </a:p>
          <a:p>
            <a:endParaRPr lang="fr-FR" dirty="0"/>
          </a:p>
        </p:txBody>
      </p:sp>
      <p:pic>
        <p:nvPicPr>
          <p:cNvPr id="2" name="Image 1"/>
          <p:cNvPicPr>
            <a:picLocks noChangeAspect="1"/>
          </p:cNvPicPr>
          <p:nvPr/>
        </p:nvPicPr>
        <p:blipFill>
          <a:blip r:embed="rId2" cstate="print"/>
          <a:stretch>
            <a:fillRect/>
          </a:stretch>
        </p:blipFill>
        <p:spPr>
          <a:xfrm>
            <a:off x="539552" y="2976113"/>
            <a:ext cx="1584176" cy="1232137"/>
          </a:xfrm>
          <a:prstGeom prst="rect">
            <a:avLst/>
          </a:prstGeom>
        </p:spPr>
      </p:pic>
    </p:spTree>
    <p:extLst>
      <p:ext uri="{BB962C8B-B14F-4D97-AF65-F5344CB8AC3E}">
        <p14:creationId xmlns:p14="http://schemas.microsoft.com/office/powerpoint/2010/main" val="259133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432048"/>
          </a:xfrm>
        </p:spPr>
        <p:txBody>
          <a:bodyPr>
            <a:normAutofit/>
          </a:bodyPr>
          <a:lstStyle/>
          <a:p>
            <a:pPr>
              <a:buAutoNum type="arabicPeriod"/>
            </a:pPr>
            <a:r>
              <a:rPr lang="fr-FR" sz="1400" dirty="0" smtClean="0"/>
              <a:t>Je </a:t>
            </a:r>
            <a:r>
              <a:rPr lang="fr-FR" sz="1400" dirty="0"/>
              <a:t>souhaiterais développer un projet de recherche individuel </a:t>
            </a:r>
            <a:endParaRPr lang="fr-FR" sz="1400" dirty="0" smtClean="0"/>
          </a:p>
          <a:p>
            <a:pPr>
              <a:buAutoNum type="arabicPeriod"/>
            </a:pPr>
            <a:endParaRPr lang="fr-FR" sz="1400" dirty="0"/>
          </a:p>
        </p:txBody>
      </p:sp>
      <p:sp>
        <p:nvSpPr>
          <p:cNvPr id="4" name="Titre 1"/>
          <p:cNvSpPr>
            <a:spLocks noGrp="1"/>
          </p:cNvSpPr>
          <p:nvPr>
            <p:ph type="title"/>
          </p:nvPr>
        </p:nvSpPr>
        <p:spPr>
          <a:xfrm>
            <a:off x="457200" y="485800"/>
            <a:ext cx="8229600" cy="1143000"/>
          </a:xfrm>
        </p:spPr>
        <p:txBody>
          <a:bodyPr/>
          <a:lstStyle/>
          <a:p>
            <a:r>
              <a:rPr lang="fr-FR" dirty="0" smtClean="0"/>
              <a:t>  ERC</a:t>
            </a:r>
            <a:endParaRPr lang="fr-FR" dirty="0"/>
          </a:p>
        </p:txBody>
      </p:sp>
      <p:pic>
        <p:nvPicPr>
          <p:cNvPr id="8" name="Image 7" descr="LOGO-ERC.jpg"/>
          <p:cNvPicPr>
            <a:picLocks noChangeAspect="1"/>
          </p:cNvPicPr>
          <p:nvPr/>
        </p:nvPicPr>
        <p:blipFill>
          <a:blip r:embed="rId2" cstate="print"/>
          <a:srcRect b="19526"/>
          <a:stretch>
            <a:fillRect/>
          </a:stretch>
        </p:blipFill>
        <p:spPr>
          <a:xfrm>
            <a:off x="467544" y="548680"/>
            <a:ext cx="936104" cy="720838"/>
          </a:xfrm>
          <a:prstGeom prst="rect">
            <a:avLst/>
          </a:prstGeom>
        </p:spPr>
      </p:pic>
      <p:sp>
        <p:nvSpPr>
          <p:cNvPr id="12" name="Rectangle à coins arrondis 11"/>
          <p:cNvSpPr/>
          <p:nvPr/>
        </p:nvSpPr>
        <p:spPr>
          <a:xfrm>
            <a:off x="467544" y="2564904"/>
            <a:ext cx="8064896" cy="6480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None/>
            </a:pPr>
            <a:r>
              <a:rPr lang="fr-FR" sz="2000" dirty="0">
                <a:solidFill>
                  <a:schemeClr val="tx1"/>
                </a:solidFill>
              </a:rPr>
              <a:t>2 à 7 ans après le </a:t>
            </a:r>
            <a:r>
              <a:rPr lang="fr-FR" sz="2000" dirty="0" err="1">
                <a:solidFill>
                  <a:schemeClr val="tx1"/>
                </a:solidFill>
              </a:rPr>
              <a:t>PhD</a:t>
            </a:r>
            <a:r>
              <a:rPr lang="fr-FR" sz="2000" dirty="0">
                <a:solidFill>
                  <a:schemeClr val="tx1"/>
                </a:solidFill>
              </a:rPr>
              <a:t>, chercheurs qui sont en passe de créer une nouvelle équipe de recherche indépendante </a:t>
            </a:r>
          </a:p>
        </p:txBody>
      </p:sp>
      <p:sp>
        <p:nvSpPr>
          <p:cNvPr id="13" name="Rectangle à coins arrondis 12"/>
          <p:cNvSpPr/>
          <p:nvPr/>
        </p:nvSpPr>
        <p:spPr>
          <a:xfrm>
            <a:off x="467544" y="4509120"/>
            <a:ext cx="8064896" cy="6480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None/>
            </a:pPr>
            <a:r>
              <a:rPr lang="fr-FR" sz="2000" dirty="0">
                <a:solidFill>
                  <a:schemeClr val="tx1"/>
                </a:solidFill>
              </a:rPr>
              <a:t>7 à 12 ans après le </a:t>
            </a:r>
            <a:r>
              <a:rPr lang="fr-FR" sz="2000" dirty="0" err="1">
                <a:solidFill>
                  <a:schemeClr val="tx1"/>
                </a:solidFill>
              </a:rPr>
              <a:t>PhD</a:t>
            </a:r>
            <a:r>
              <a:rPr lang="fr-FR" sz="2000" dirty="0">
                <a:solidFill>
                  <a:schemeClr val="tx1"/>
                </a:solidFill>
              </a:rPr>
              <a:t>, chercheurs qui sont en passe de consolider leur équipe de recherche indépendante</a:t>
            </a:r>
          </a:p>
        </p:txBody>
      </p:sp>
      <p:sp>
        <p:nvSpPr>
          <p:cNvPr id="16" name="Rectangle 15"/>
          <p:cNvSpPr/>
          <p:nvPr/>
        </p:nvSpPr>
        <p:spPr>
          <a:xfrm>
            <a:off x="467544" y="5733256"/>
            <a:ext cx="8676456" cy="10801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39552" y="1440160"/>
            <a:ext cx="8229600" cy="53732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FR" sz="2000" dirty="0">
                <a:solidFill>
                  <a:srgbClr val="0070C0"/>
                </a:solidFill>
              </a:rPr>
              <a:t>“</a:t>
            </a:r>
            <a:r>
              <a:rPr lang="fr-FR" sz="2000" dirty="0" err="1">
                <a:solidFill>
                  <a:srgbClr val="0070C0"/>
                </a:solidFill>
              </a:rPr>
              <a:t>Starting</a:t>
            </a:r>
            <a:r>
              <a:rPr lang="fr-FR" sz="2000" dirty="0">
                <a:solidFill>
                  <a:srgbClr val="0070C0"/>
                </a:solidFill>
              </a:rPr>
              <a:t> Grants” - Jeunes chercheurs</a:t>
            </a:r>
          </a:p>
          <a:p>
            <a:r>
              <a:rPr lang="fr-FR" sz="2000" dirty="0" smtClean="0"/>
              <a:t>jusqu’à 1.5 M€ (+ 0.5 M€) sur 5 ans</a:t>
            </a:r>
          </a:p>
          <a:p>
            <a:r>
              <a:rPr lang="fr-FR" sz="2000" dirty="0" smtClean="0"/>
              <a:t>Ouverture : fin 2013</a:t>
            </a:r>
          </a:p>
          <a:p>
            <a:endParaRPr lang="fr-FR" sz="1800" dirty="0"/>
          </a:p>
          <a:p>
            <a:endParaRPr lang="fr-FR" sz="1800" dirty="0" smtClean="0"/>
          </a:p>
          <a:p>
            <a:pPr algn="ctr"/>
            <a:endParaRPr lang="fr-FR" sz="1200" b="1" dirty="0" smtClean="0">
              <a:latin typeface="Cambria" pitchFamily="18" charset="0"/>
            </a:endParaRPr>
          </a:p>
          <a:p>
            <a:pPr>
              <a:buFont typeface="Arial" pitchFamily="34" charset="0"/>
              <a:buNone/>
            </a:pPr>
            <a:r>
              <a:rPr lang="fr-FR" sz="2000" dirty="0" smtClean="0">
                <a:solidFill>
                  <a:srgbClr val="0070C0"/>
                </a:solidFill>
              </a:rPr>
              <a:t>“</a:t>
            </a:r>
            <a:r>
              <a:rPr lang="fr-FR" sz="2000" dirty="0" err="1">
                <a:solidFill>
                  <a:srgbClr val="0070C0"/>
                </a:solidFill>
              </a:rPr>
              <a:t>Consolidator</a:t>
            </a:r>
            <a:r>
              <a:rPr lang="fr-FR" sz="2000" dirty="0">
                <a:solidFill>
                  <a:srgbClr val="0070C0"/>
                </a:solidFill>
              </a:rPr>
              <a:t> Grants” - Jeunes chercheurs</a:t>
            </a:r>
          </a:p>
          <a:p>
            <a:r>
              <a:rPr lang="fr-FR" sz="2000" dirty="0" smtClean="0"/>
              <a:t>jusqu’à 2 M€ (+ 0.75 M€) sur 5 ans</a:t>
            </a:r>
          </a:p>
          <a:p>
            <a:r>
              <a:rPr lang="fr-FR" sz="2000" dirty="0" smtClean="0"/>
              <a:t>Ouverture : fin 2013</a:t>
            </a:r>
          </a:p>
          <a:p>
            <a:endParaRPr lang="fr-FR" sz="1800" dirty="0" smtClean="0"/>
          </a:p>
          <a:p>
            <a:endParaRPr lang="fr-FR" sz="1800" dirty="0" smtClean="0"/>
          </a:p>
          <a:p>
            <a:endParaRPr lang="fr-FR" sz="1200" dirty="0" smtClean="0"/>
          </a:p>
          <a:p>
            <a:pPr>
              <a:buFont typeface="Arial" pitchFamily="34" charset="0"/>
              <a:buNone/>
            </a:pPr>
            <a:r>
              <a:rPr lang="fr-FR" sz="2000" dirty="0" smtClean="0">
                <a:solidFill>
                  <a:srgbClr val="0070C0"/>
                </a:solidFill>
              </a:rPr>
              <a:t>“</a:t>
            </a:r>
            <a:r>
              <a:rPr lang="fr-FR" sz="2000" dirty="0">
                <a:solidFill>
                  <a:srgbClr val="0070C0"/>
                </a:solidFill>
              </a:rPr>
              <a:t>Advanced </a:t>
            </a:r>
            <a:r>
              <a:rPr lang="fr-FR" sz="2000" dirty="0" err="1">
                <a:solidFill>
                  <a:srgbClr val="0070C0"/>
                </a:solidFill>
              </a:rPr>
              <a:t>Investigator</a:t>
            </a:r>
            <a:r>
              <a:rPr lang="fr-FR" sz="2000" dirty="0">
                <a:solidFill>
                  <a:srgbClr val="0070C0"/>
                </a:solidFill>
              </a:rPr>
              <a:t> Grants” - Chercheurs confirmés</a:t>
            </a:r>
          </a:p>
          <a:p>
            <a:r>
              <a:rPr lang="fr-FR" sz="2000" dirty="0" smtClean="0"/>
              <a:t>jusqu’à 2.5 M€ ( +1 M€) sur 5 ans</a:t>
            </a:r>
          </a:p>
          <a:p>
            <a:r>
              <a:rPr lang="fr-FR" sz="2000" dirty="0" smtClean="0"/>
              <a:t>Ouverture : fin 2013</a:t>
            </a:r>
          </a:p>
          <a:p>
            <a:endParaRPr lang="fr-FR" sz="2000" dirty="0"/>
          </a:p>
        </p:txBody>
      </p:sp>
    </p:spTree>
    <p:extLst>
      <p:ext uri="{BB962C8B-B14F-4D97-AF65-F5344CB8AC3E}">
        <p14:creationId xmlns:p14="http://schemas.microsoft.com/office/powerpoint/2010/main" val="19645539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4" name="ZoneTexte 3"/>
          <p:cNvSpPr txBox="1"/>
          <p:nvPr/>
        </p:nvSpPr>
        <p:spPr>
          <a:xfrm>
            <a:off x="2627784" y="1268760"/>
            <a:ext cx="6516216" cy="4031873"/>
          </a:xfrm>
          <a:prstGeom prst="rect">
            <a:avLst/>
          </a:prstGeom>
          <a:noFill/>
        </p:spPr>
        <p:txBody>
          <a:bodyPr wrap="square" rtlCol="0">
            <a:spAutoFit/>
          </a:bodyPr>
          <a:lstStyle/>
          <a:p>
            <a:r>
              <a:rPr lang="fr-FR" sz="3600" u="sng" dirty="0" smtClean="0"/>
              <a:t>Attention :</a:t>
            </a:r>
          </a:p>
          <a:p>
            <a:r>
              <a:rPr lang="fr-FR" sz="2000" dirty="0" smtClean="0"/>
              <a:t>La </a:t>
            </a:r>
            <a:r>
              <a:rPr lang="fr-FR" sz="2000" dirty="0"/>
              <a:t>Direction Recherche et Valorisation doit impérativement valider </a:t>
            </a:r>
            <a:r>
              <a:rPr lang="fr-FR" sz="2000" dirty="0" smtClean="0"/>
              <a:t>:</a:t>
            </a:r>
          </a:p>
          <a:p>
            <a:endParaRPr lang="fr-FR" sz="2000" dirty="0"/>
          </a:p>
          <a:p>
            <a:pPr marL="342900" indent="-342900">
              <a:buFontTx/>
              <a:buChar char="-"/>
            </a:pPr>
            <a:r>
              <a:rPr lang="fr-FR" sz="2000" dirty="0" smtClean="0"/>
              <a:t>le </a:t>
            </a:r>
            <a:r>
              <a:rPr lang="fr-FR" sz="2000" dirty="0"/>
              <a:t>budget des </a:t>
            </a:r>
            <a:r>
              <a:rPr lang="fr-FR" sz="2000" dirty="0" smtClean="0"/>
              <a:t>projets </a:t>
            </a:r>
            <a:r>
              <a:rPr lang="fr-FR" sz="2000" dirty="0"/>
              <a:t>déposés en réponse à un appel à projet avant le dépôt </a:t>
            </a:r>
            <a:r>
              <a:rPr lang="fr-FR" sz="2000" i="1" dirty="0"/>
              <a:t>(fiscalité, frais de gestion, etc.</a:t>
            </a:r>
            <a:r>
              <a:rPr lang="fr-FR" sz="2000" i="1" dirty="0" smtClean="0"/>
              <a:t>)</a:t>
            </a:r>
          </a:p>
          <a:p>
            <a:pPr marL="342900" indent="-342900">
              <a:buFontTx/>
              <a:buChar char="-"/>
            </a:pPr>
            <a:endParaRPr lang="fr-FR" sz="2000" dirty="0"/>
          </a:p>
          <a:p>
            <a:pPr marL="342900" indent="-342900">
              <a:buFontTx/>
              <a:buChar char="-"/>
            </a:pPr>
            <a:r>
              <a:rPr lang="fr-FR" sz="2000" dirty="0" smtClean="0"/>
              <a:t>les </a:t>
            </a:r>
            <a:r>
              <a:rPr lang="fr-FR" sz="2000" dirty="0"/>
              <a:t>contrats de collaboration ou de prestation avant mise à la signature du Président </a:t>
            </a:r>
            <a:r>
              <a:rPr lang="fr-FR" sz="2000" i="1" dirty="0"/>
              <a:t>(propriété intellectuelle, etc.) </a:t>
            </a:r>
            <a:endParaRPr lang="fr-FR" sz="2000" i="1" dirty="0" smtClean="0"/>
          </a:p>
          <a:p>
            <a:endParaRPr lang="fr-FR" sz="2000" dirty="0"/>
          </a:p>
        </p:txBody>
      </p:sp>
      <p:pic>
        <p:nvPicPr>
          <p:cNvPr id="2" name="Image 1"/>
          <p:cNvPicPr>
            <a:picLocks noChangeAspect="1"/>
          </p:cNvPicPr>
          <p:nvPr/>
        </p:nvPicPr>
        <p:blipFill>
          <a:blip r:embed="rId2" cstate="print"/>
          <a:stretch>
            <a:fillRect/>
          </a:stretch>
        </p:blipFill>
        <p:spPr>
          <a:xfrm>
            <a:off x="539552" y="2976113"/>
            <a:ext cx="1584176" cy="1232137"/>
          </a:xfrm>
          <a:prstGeom prst="rect">
            <a:avLst/>
          </a:prstGeom>
        </p:spPr>
      </p:pic>
    </p:spTree>
    <p:extLst>
      <p:ext uri="{BB962C8B-B14F-4D97-AF65-F5344CB8AC3E}">
        <p14:creationId xmlns:p14="http://schemas.microsoft.com/office/powerpoint/2010/main" val="14426311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4" name="ZoneTexte 3"/>
          <p:cNvSpPr txBox="1"/>
          <p:nvPr/>
        </p:nvSpPr>
        <p:spPr>
          <a:xfrm>
            <a:off x="2627784" y="764704"/>
            <a:ext cx="6516216" cy="5386090"/>
          </a:xfrm>
          <a:prstGeom prst="rect">
            <a:avLst/>
          </a:prstGeom>
          <a:noFill/>
        </p:spPr>
        <p:txBody>
          <a:bodyPr wrap="square" rtlCol="0">
            <a:spAutoFit/>
          </a:bodyPr>
          <a:lstStyle/>
          <a:p>
            <a:pPr algn="ctr"/>
            <a:r>
              <a:rPr lang="fr-FR" sz="3200" u="sng" dirty="0"/>
              <a:t>Conclusion</a:t>
            </a:r>
            <a:r>
              <a:rPr lang="fr-FR" sz="3200" dirty="0"/>
              <a:t> : </a:t>
            </a:r>
          </a:p>
          <a:p>
            <a:pPr algn="ctr"/>
            <a:r>
              <a:rPr lang="fr-FR" sz="3200" dirty="0" smtClean="0"/>
              <a:t>Check </a:t>
            </a:r>
            <a:r>
              <a:rPr lang="fr-FR" sz="3200" dirty="0" err="1" smtClean="0"/>
              <a:t>list</a:t>
            </a:r>
            <a:r>
              <a:rPr lang="fr-FR" sz="3200" dirty="0" smtClean="0"/>
              <a:t> des conseils utiles</a:t>
            </a:r>
          </a:p>
          <a:p>
            <a:endParaRPr lang="fr-FR" sz="2000" dirty="0" smtClean="0"/>
          </a:p>
          <a:p>
            <a:r>
              <a:rPr lang="fr-FR" sz="2000" dirty="0" smtClean="0"/>
              <a:t>Montage </a:t>
            </a:r>
            <a:r>
              <a:rPr lang="fr-FR" sz="2000" dirty="0"/>
              <a:t>du </a:t>
            </a:r>
            <a:r>
              <a:rPr lang="fr-FR" sz="2000" dirty="0" smtClean="0"/>
              <a:t>projet = phase </a:t>
            </a:r>
            <a:r>
              <a:rPr lang="fr-FR" sz="2000" dirty="0"/>
              <a:t>extrêmement importante : un programme mal monté a beaucoup de chances de ne pas se dérouler dans des conditions optimales</a:t>
            </a:r>
            <a:r>
              <a:rPr lang="fr-FR" sz="2000" dirty="0" smtClean="0"/>
              <a:t>…</a:t>
            </a:r>
          </a:p>
          <a:p>
            <a:pPr lvl="0"/>
            <a:endParaRPr lang="fr-FR" sz="800" dirty="0"/>
          </a:p>
          <a:p>
            <a:pPr marL="342900" lvl="0" indent="-342900">
              <a:buFontTx/>
              <a:buChar char="-"/>
            </a:pPr>
            <a:r>
              <a:rPr lang="fr-FR" sz="2000" u="sng" dirty="0" smtClean="0">
                <a:solidFill>
                  <a:srgbClr val="FF0000"/>
                </a:solidFill>
              </a:rPr>
              <a:t>Associer</a:t>
            </a:r>
            <a:r>
              <a:rPr lang="fr-FR" sz="2000" dirty="0" smtClean="0">
                <a:solidFill>
                  <a:srgbClr val="FF0000"/>
                </a:solidFill>
              </a:rPr>
              <a:t> </a:t>
            </a:r>
            <a:r>
              <a:rPr lang="fr-FR" sz="2000" dirty="0">
                <a:solidFill>
                  <a:srgbClr val="FF0000"/>
                </a:solidFill>
              </a:rPr>
              <a:t>vos interlocutrices </a:t>
            </a:r>
            <a:r>
              <a:rPr lang="fr-FR" sz="2000" dirty="0" smtClean="0">
                <a:solidFill>
                  <a:srgbClr val="FF0000"/>
                </a:solidFill>
              </a:rPr>
              <a:t>le plus tôt possible </a:t>
            </a:r>
          </a:p>
          <a:p>
            <a:pPr marL="342900" lvl="0" indent="-342900">
              <a:buFontTx/>
              <a:buChar char="-"/>
            </a:pPr>
            <a:endParaRPr lang="fr-FR" sz="800" u="sng" dirty="0"/>
          </a:p>
          <a:p>
            <a:pPr marL="342900" lvl="0" indent="-342900">
              <a:buFontTx/>
              <a:buChar char="-"/>
            </a:pPr>
            <a:r>
              <a:rPr lang="fr-FR" sz="2000" u="sng" dirty="0" smtClean="0"/>
              <a:t>Anticiper</a:t>
            </a:r>
            <a:r>
              <a:rPr lang="fr-FR" sz="2000" dirty="0" smtClean="0"/>
              <a:t> </a:t>
            </a:r>
            <a:endParaRPr lang="fr-FR" sz="2000" dirty="0"/>
          </a:p>
          <a:p>
            <a:pPr lvl="0"/>
            <a:r>
              <a:rPr lang="fr-FR" sz="2000" dirty="0"/>
              <a:t>Réponse à AAP = de l’ordre de six mois à l’avance </a:t>
            </a:r>
          </a:p>
          <a:p>
            <a:pPr lvl="0"/>
            <a:r>
              <a:rPr lang="fr-FR" sz="2000" dirty="0"/>
              <a:t>Projets européens = plutôt 9-12 mois </a:t>
            </a:r>
          </a:p>
          <a:p>
            <a:pPr lvl="0"/>
            <a:r>
              <a:rPr lang="fr-FR" sz="2000" dirty="0"/>
              <a:t>Notamment bien anticiper les démarches administratives qui dépendent d’autres structures/personnes que le groupe porteur </a:t>
            </a:r>
            <a:r>
              <a:rPr lang="fr-FR" sz="1400" dirty="0"/>
              <a:t>(signature de documents par des partenaires non-académiques, etc.)</a:t>
            </a:r>
          </a:p>
          <a:p>
            <a:endParaRPr lang="fr-FR" sz="2000" dirty="0"/>
          </a:p>
        </p:txBody>
      </p:sp>
      <p:pic>
        <p:nvPicPr>
          <p:cNvPr id="5" name="Image 4"/>
          <p:cNvPicPr>
            <a:picLocks noChangeAspect="1"/>
          </p:cNvPicPr>
          <p:nvPr/>
        </p:nvPicPr>
        <p:blipFill>
          <a:blip r:embed="rId2" cstate="print"/>
          <a:stretch>
            <a:fillRect/>
          </a:stretch>
        </p:blipFill>
        <p:spPr>
          <a:xfrm>
            <a:off x="899592" y="2949129"/>
            <a:ext cx="1512168" cy="1233611"/>
          </a:xfrm>
          <a:prstGeom prst="rect">
            <a:avLst/>
          </a:prstGeom>
        </p:spPr>
      </p:pic>
    </p:spTree>
    <p:extLst>
      <p:ext uri="{BB962C8B-B14F-4D97-AF65-F5344CB8AC3E}">
        <p14:creationId xmlns:p14="http://schemas.microsoft.com/office/powerpoint/2010/main" val="18614915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7" name="Flèche vers la droite 6"/>
          <p:cNvSpPr/>
          <p:nvPr/>
        </p:nvSpPr>
        <p:spPr>
          <a:xfrm>
            <a:off x="827584" y="4221088"/>
            <a:ext cx="7920880"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187624" y="4437112"/>
            <a:ext cx="6768752" cy="461665"/>
          </a:xfrm>
          <a:prstGeom prst="rect">
            <a:avLst/>
          </a:prstGeom>
          <a:noFill/>
        </p:spPr>
        <p:txBody>
          <a:bodyPr wrap="square" rtlCol="0">
            <a:spAutoFit/>
          </a:bodyPr>
          <a:lstStyle/>
          <a:p>
            <a:pPr algn="ctr"/>
            <a:r>
              <a:rPr lang="fr-FR" sz="2400" dirty="0" smtClean="0">
                <a:solidFill>
                  <a:schemeClr val="bg1"/>
                </a:solidFill>
              </a:rPr>
              <a:t>VIE D’UN PROJET DE RECHERCHE</a:t>
            </a:r>
            <a:endParaRPr lang="fr-FR" sz="2400" dirty="0">
              <a:solidFill>
                <a:schemeClr val="bg1"/>
              </a:solidFill>
            </a:endParaRPr>
          </a:p>
        </p:txBody>
      </p:sp>
      <p:sp>
        <p:nvSpPr>
          <p:cNvPr id="9" name="ZoneTexte 8"/>
          <p:cNvSpPr txBox="1"/>
          <p:nvPr/>
        </p:nvSpPr>
        <p:spPr>
          <a:xfrm>
            <a:off x="755576" y="3645024"/>
            <a:ext cx="1512168" cy="369332"/>
          </a:xfrm>
          <a:prstGeom prst="rect">
            <a:avLst/>
          </a:prstGeom>
          <a:noFill/>
          <a:ln>
            <a:solidFill>
              <a:schemeClr val="tx1">
                <a:lumMod val="85000"/>
                <a:lumOff val="15000"/>
              </a:schemeClr>
            </a:solidFill>
          </a:ln>
        </p:spPr>
        <p:txBody>
          <a:bodyPr wrap="square" rtlCol="0">
            <a:spAutoFit/>
          </a:bodyPr>
          <a:lstStyle/>
          <a:p>
            <a:pPr algn="ctr"/>
            <a:r>
              <a:rPr lang="fr-FR" dirty="0"/>
              <a:t>Montage</a:t>
            </a:r>
          </a:p>
        </p:txBody>
      </p:sp>
      <p:sp>
        <p:nvSpPr>
          <p:cNvPr id="10" name="ZoneTexte 9"/>
          <p:cNvSpPr txBox="1"/>
          <p:nvPr/>
        </p:nvSpPr>
        <p:spPr>
          <a:xfrm>
            <a:off x="2267744" y="3645024"/>
            <a:ext cx="1584176" cy="369332"/>
          </a:xfrm>
          <a:prstGeom prst="rect">
            <a:avLst/>
          </a:prstGeom>
          <a:solidFill>
            <a:srgbClr val="FFFF00"/>
          </a:solidFill>
          <a:ln>
            <a:solidFill>
              <a:schemeClr val="tx1">
                <a:lumMod val="85000"/>
                <a:lumOff val="15000"/>
              </a:schemeClr>
            </a:solidFill>
          </a:ln>
        </p:spPr>
        <p:txBody>
          <a:bodyPr wrap="square" rtlCol="0">
            <a:spAutoFit/>
          </a:bodyPr>
          <a:lstStyle/>
          <a:p>
            <a:pPr algn="ctr"/>
            <a:r>
              <a:rPr lang="fr-FR" dirty="0" smtClean="0">
                <a:solidFill>
                  <a:srgbClr val="FF0000"/>
                </a:solidFill>
              </a:rPr>
              <a:t>Lancement</a:t>
            </a:r>
            <a:endParaRPr lang="fr-FR" dirty="0">
              <a:solidFill>
                <a:srgbClr val="FF0000"/>
              </a:solidFill>
            </a:endParaRPr>
          </a:p>
        </p:txBody>
      </p:sp>
      <p:sp>
        <p:nvSpPr>
          <p:cNvPr id="11" name="ZoneTexte 10"/>
          <p:cNvSpPr txBox="1"/>
          <p:nvPr/>
        </p:nvSpPr>
        <p:spPr>
          <a:xfrm>
            <a:off x="3851920" y="3645024"/>
            <a:ext cx="2232248" cy="369332"/>
          </a:xfrm>
          <a:prstGeom prst="rect">
            <a:avLst/>
          </a:prstGeom>
          <a:noFill/>
          <a:ln>
            <a:solidFill>
              <a:schemeClr val="tx1">
                <a:lumMod val="85000"/>
                <a:lumOff val="15000"/>
              </a:schemeClr>
            </a:solidFill>
          </a:ln>
        </p:spPr>
        <p:txBody>
          <a:bodyPr wrap="square" rtlCol="0">
            <a:spAutoFit/>
          </a:bodyPr>
          <a:lstStyle/>
          <a:p>
            <a:pPr algn="ctr"/>
            <a:r>
              <a:rPr lang="fr-FR" dirty="0" smtClean="0"/>
              <a:t>(…) Réalisation (…)</a:t>
            </a:r>
            <a:endParaRPr lang="fr-FR" dirty="0"/>
          </a:p>
        </p:txBody>
      </p:sp>
      <p:sp>
        <p:nvSpPr>
          <p:cNvPr id="12" name="ZoneTexte 11"/>
          <p:cNvSpPr txBox="1"/>
          <p:nvPr/>
        </p:nvSpPr>
        <p:spPr>
          <a:xfrm>
            <a:off x="6084168" y="3645024"/>
            <a:ext cx="2664296" cy="369332"/>
          </a:xfrm>
          <a:prstGeom prst="rect">
            <a:avLst/>
          </a:prstGeom>
          <a:noFill/>
          <a:ln>
            <a:solidFill>
              <a:schemeClr val="tx1">
                <a:lumMod val="85000"/>
                <a:lumOff val="15000"/>
              </a:schemeClr>
            </a:solidFill>
          </a:ln>
        </p:spPr>
        <p:txBody>
          <a:bodyPr wrap="square" rtlCol="0">
            <a:spAutoFit/>
          </a:bodyPr>
          <a:lstStyle/>
          <a:p>
            <a:pPr algn="ctr"/>
            <a:r>
              <a:rPr lang="fr-FR" dirty="0" smtClean="0"/>
              <a:t>Clôture / Évaluation</a:t>
            </a:r>
            <a:endParaRPr lang="fr-FR" dirty="0"/>
          </a:p>
        </p:txBody>
      </p:sp>
      <p:pic>
        <p:nvPicPr>
          <p:cNvPr id="13" name="Image 12"/>
          <p:cNvPicPr>
            <a:picLocks noChangeAspect="1"/>
          </p:cNvPicPr>
          <p:nvPr/>
        </p:nvPicPr>
        <p:blipFill>
          <a:blip r:embed="rId2" cstate="print"/>
          <a:stretch>
            <a:fillRect/>
          </a:stretch>
        </p:blipFill>
        <p:spPr>
          <a:xfrm>
            <a:off x="755576" y="1916832"/>
            <a:ext cx="1368152" cy="1368152"/>
          </a:xfrm>
          <a:prstGeom prst="rect">
            <a:avLst/>
          </a:prstGeom>
        </p:spPr>
      </p:pic>
      <p:sp>
        <p:nvSpPr>
          <p:cNvPr id="2" name="ZoneTexte 1"/>
          <p:cNvSpPr txBox="1"/>
          <p:nvPr/>
        </p:nvSpPr>
        <p:spPr>
          <a:xfrm>
            <a:off x="683568" y="764704"/>
            <a:ext cx="3240360" cy="923330"/>
          </a:xfrm>
          <a:prstGeom prst="rect">
            <a:avLst/>
          </a:prstGeom>
          <a:noFill/>
        </p:spPr>
        <p:txBody>
          <a:bodyPr wrap="square" rtlCol="0">
            <a:spAutoFit/>
          </a:bodyPr>
          <a:lstStyle/>
          <a:p>
            <a:r>
              <a:rPr lang="fr-FR" dirty="0" smtClean="0"/>
              <a:t>Aujourd’hui on s’intéresse à :</a:t>
            </a:r>
          </a:p>
          <a:p>
            <a:r>
              <a:rPr lang="fr-FR" dirty="0" smtClean="0"/>
              <a:t>- Montage</a:t>
            </a:r>
          </a:p>
          <a:p>
            <a:r>
              <a:rPr lang="fr-FR" dirty="0" smtClean="0"/>
              <a:t>- Lancement </a:t>
            </a:r>
            <a:endParaRPr lang="fr-FR" dirty="0"/>
          </a:p>
        </p:txBody>
      </p:sp>
      <p:cxnSp>
        <p:nvCxnSpPr>
          <p:cNvPr id="5" name="Connecteur droit 4"/>
          <p:cNvCxnSpPr/>
          <p:nvPr/>
        </p:nvCxnSpPr>
        <p:spPr>
          <a:xfrm flipV="1">
            <a:off x="3851920" y="764704"/>
            <a:ext cx="0" cy="280831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6172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13" name="ZoneTexte 12"/>
          <p:cNvSpPr txBox="1"/>
          <p:nvPr/>
        </p:nvSpPr>
        <p:spPr>
          <a:xfrm>
            <a:off x="971600" y="764704"/>
            <a:ext cx="7632848" cy="4524315"/>
          </a:xfrm>
          <a:prstGeom prst="rect">
            <a:avLst/>
          </a:prstGeom>
          <a:noFill/>
        </p:spPr>
        <p:txBody>
          <a:bodyPr wrap="square" rtlCol="0">
            <a:spAutoFit/>
          </a:bodyPr>
          <a:lstStyle/>
          <a:p>
            <a:pPr algn="ctr"/>
            <a:r>
              <a:rPr lang="fr-FR" sz="3200" dirty="0" smtClean="0"/>
              <a:t>Vous avez été lauréat d’un financement :</a:t>
            </a:r>
          </a:p>
          <a:p>
            <a:pPr algn="ctr"/>
            <a:endParaRPr lang="fr-FR" sz="3200" dirty="0" smtClean="0"/>
          </a:p>
          <a:p>
            <a:pPr algn="ctr"/>
            <a:r>
              <a:rPr lang="fr-FR" sz="3200" dirty="0" smtClean="0"/>
              <a:t>BRAVO !</a:t>
            </a:r>
          </a:p>
          <a:p>
            <a:pPr algn="ctr"/>
            <a:endParaRPr lang="fr-FR" sz="3200" dirty="0"/>
          </a:p>
          <a:p>
            <a:pPr algn="ctr"/>
            <a:endParaRPr lang="fr-FR" sz="3200" dirty="0" smtClean="0"/>
          </a:p>
          <a:p>
            <a:pPr algn="ctr"/>
            <a:endParaRPr lang="fr-FR" sz="3200" dirty="0" smtClean="0"/>
          </a:p>
          <a:p>
            <a:pPr algn="ctr"/>
            <a:endParaRPr lang="fr-FR" sz="3200" dirty="0" smtClean="0"/>
          </a:p>
          <a:p>
            <a:pPr algn="ctr"/>
            <a:r>
              <a:rPr lang="fr-FR" sz="3200" dirty="0" smtClean="0"/>
              <a:t>Que se passe-t-il ensuite ??</a:t>
            </a:r>
          </a:p>
        </p:txBody>
      </p:sp>
      <p:pic>
        <p:nvPicPr>
          <p:cNvPr id="2" name="Image 1"/>
          <p:cNvPicPr>
            <a:picLocks noChangeAspect="1"/>
          </p:cNvPicPr>
          <p:nvPr/>
        </p:nvPicPr>
        <p:blipFill>
          <a:blip r:embed="rId2" cstate="print"/>
          <a:stretch>
            <a:fillRect/>
          </a:stretch>
        </p:blipFill>
        <p:spPr>
          <a:xfrm>
            <a:off x="4097784" y="3022600"/>
            <a:ext cx="1266304" cy="1534176"/>
          </a:xfrm>
          <a:prstGeom prst="rect">
            <a:avLst/>
          </a:prstGeom>
        </p:spPr>
      </p:pic>
    </p:spTree>
    <p:extLst>
      <p:ext uri="{BB962C8B-B14F-4D97-AF65-F5344CB8AC3E}">
        <p14:creationId xmlns:p14="http://schemas.microsoft.com/office/powerpoint/2010/main" val="30640268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040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0" indent="0">
              <a:buNone/>
            </a:pPr>
            <a:endParaRPr lang="fr-FR" sz="2000" dirty="0"/>
          </a:p>
        </p:txBody>
      </p:sp>
      <p:sp>
        <p:nvSpPr>
          <p:cNvPr id="7" name="Rectangle 6"/>
          <p:cNvSpPr/>
          <p:nvPr/>
        </p:nvSpPr>
        <p:spPr>
          <a:xfrm>
            <a:off x="411863" y="1069062"/>
            <a:ext cx="1135801" cy="524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dirty="0"/>
              <a:t>N</a:t>
            </a:r>
            <a:r>
              <a:rPr lang="fr-FR" sz="1000" kern="1200" dirty="0" smtClean="0"/>
              <a:t>otification </a:t>
            </a:r>
            <a:r>
              <a:rPr lang="fr-FR" sz="1000" kern="1200" dirty="0"/>
              <a:t>des crédits  </a:t>
            </a:r>
          </a:p>
        </p:txBody>
      </p:sp>
      <p:sp>
        <p:nvSpPr>
          <p:cNvPr id="4" name="ZoneTexte 3"/>
          <p:cNvSpPr txBox="1"/>
          <p:nvPr/>
        </p:nvSpPr>
        <p:spPr>
          <a:xfrm>
            <a:off x="611560" y="1640994"/>
            <a:ext cx="864096" cy="553998"/>
          </a:xfrm>
          <a:prstGeom prst="rect">
            <a:avLst/>
          </a:prstGeom>
          <a:noFill/>
          <a:ln>
            <a:solidFill>
              <a:srgbClr val="0067A6"/>
            </a:solidFill>
          </a:ln>
        </p:spPr>
        <p:txBody>
          <a:bodyPr wrap="square" rtlCol="0">
            <a:spAutoFit/>
          </a:bodyPr>
          <a:lstStyle/>
          <a:p>
            <a:r>
              <a:rPr lang="fr-FR" sz="1000" dirty="0" smtClean="0"/>
              <a:t>Cas réponse à appel à projets : </a:t>
            </a:r>
          </a:p>
        </p:txBody>
      </p:sp>
      <p:sp>
        <p:nvSpPr>
          <p:cNvPr id="12" name="ZoneTexte 11"/>
          <p:cNvSpPr txBox="1"/>
          <p:nvPr/>
        </p:nvSpPr>
        <p:spPr>
          <a:xfrm>
            <a:off x="4716016" y="1208946"/>
            <a:ext cx="936104" cy="1015663"/>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Mise à signature président par Assistante projet</a:t>
            </a:r>
            <a:endParaRPr lang="fr-FR" sz="1000" dirty="0">
              <a:solidFill>
                <a:schemeClr val="bg1"/>
              </a:solidFill>
            </a:endParaRPr>
          </a:p>
        </p:txBody>
      </p:sp>
      <p:sp>
        <p:nvSpPr>
          <p:cNvPr id="14" name="ZoneTexte 13"/>
          <p:cNvSpPr txBox="1"/>
          <p:nvPr/>
        </p:nvSpPr>
        <p:spPr>
          <a:xfrm>
            <a:off x="1547664" y="1713002"/>
            <a:ext cx="864096" cy="400110"/>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Notification des crédits</a:t>
            </a:r>
          </a:p>
        </p:txBody>
      </p:sp>
      <p:sp>
        <p:nvSpPr>
          <p:cNvPr id="16" name="ZoneTexte 15"/>
          <p:cNvSpPr txBox="1"/>
          <p:nvPr/>
        </p:nvSpPr>
        <p:spPr>
          <a:xfrm>
            <a:off x="611560" y="1064930"/>
            <a:ext cx="864096" cy="400110"/>
          </a:xfrm>
          <a:prstGeom prst="rect">
            <a:avLst/>
          </a:prstGeom>
          <a:noFill/>
          <a:ln>
            <a:solidFill>
              <a:srgbClr val="0067A6"/>
            </a:solidFill>
          </a:ln>
        </p:spPr>
        <p:txBody>
          <a:bodyPr wrap="square" rtlCol="0">
            <a:spAutoFit/>
          </a:bodyPr>
          <a:lstStyle/>
          <a:p>
            <a:r>
              <a:rPr lang="fr-FR" sz="1000" dirty="0" smtClean="0"/>
              <a:t>Cas </a:t>
            </a:r>
            <a:r>
              <a:rPr lang="fr-FR" sz="1000" dirty="0" err="1" smtClean="0"/>
              <a:t>collab</a:t>
            </a:r>
            <a:r>
              <a:rPr lang="fr-FR" sz="1000" dirty="0" smtClean="0"/>
              <a:t>/presta :</a:t>
            </a:r>
          </a:p>
        </p:txBody>
      </p:sp>
      <p:sp>
        <p:nvSpPr>
          <p:cNvPr id="17" name="ZoneTexte 16"/>
          <p:cNvSpPr txBox="1"/>
          <p:nvPr/>
        </p:nvSpPr>
        <p:spPr>
          <a:xfrm>
            <a:off x="2483768" y="1713002"/>
            <a:ext cx="1008112" cy="707886"/>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Rédaction de la convention (souvent par financeur)</a:t>
            </a:r>
          </a:p>
        </p:txBody>
      </p:sp>
      <p:sp>
        <p:nvSpPr>
          <p:cNvPr id="18" name="ZoneTexte 17"/>
          <p:cNvSpPr txBox="1"/>
          <p:nvPr/>
        </p:nvSpPr>
        <p:spPr>
          <a:xfrm>
            <a:off x="3563888" y="1201395"/>
            <a:ext cx="1080120" cy="1015663"/>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Validation contrat/convention par Ingénieur d’affaires / juriste</a:t>
            </a:r>
          </a:p>
        </p:txBody>
      </p:sp>
      <p:sp>
        <p:nvSpPr>
          <p:cNvPr id="20" name="ZoneTexte 19"/>
          <p:cNvSpPr txBox="1"/>
          <p:nvPr/>
        </p:nvSpPr>
        <p:spPr>
          <a:xfrm>
            <a:off x="2483768" y="933108"/>
            <a:ext cx="1008112" cy="707886"/>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Rédaction du contrat (souvent par </a:t>
            </a:r>
            <a:r>
              <a:rPr lang="fr-FR" sz="1000" dirty="0" err="1" smtClean="0">
                <a:solidFill>
                  <a:schemeClr val="bg1"/>
                </a:solidFill>
              </a:rPr>
              <a:t>univ</a:t>
            </a:r>
            <a:r>
              <a:rPr lang="fr-FR" sz="1000" dirty="0" smtClean="0">
                <a:solidFill>
                  <a:schemeClr val="bg1"/>
                </a:solidFill>
              </a:rPr>
              <a:t>)</a:t>
            </a:r>
          </a:p>
        </p:txBody>
      </p:sp>
      <p:sp>
        <p:nvSpPr>
          <p:cNvPr id="23" name="ZoneTexte 22"/>
          <p:cNvSpPr txBox="1"/>
          <p:nvPr/>
        </p:nvSpPr>
        <p:spPr>
          <a:xfrm>
            <a:off x="5724128" y="1208946"/>
            <a:ext cx="1080120" cy="1015663"/>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Envoi originaux aux partenaires / financeurs par Assistante projet</a:t>
            </a:r>
            <a:endParaRPr lang="fr-FR" sz="1000" dirty="0">
              <a:solidFill>
                <a:schemeClr val="bg1"/>
              </a:solidFill>
            </a:endParaRPr>
          </a:p>
        </p:txBody>
      </p:sp>
      <p:sp>
        <p:nvSpPr>
          <p:cNvPr id="24" name="ZoneTexte 23"/>
          <p:cNvSpPr txBox="1"/>
          <p:nvPr/>
        </p:nvSpPr>
        <p:spPr>
          <a:xfrm>
            <a:off x="6876256" y="1208946"/>
            <a:ext cx="864096" cy="861774"/>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Retour original signé, classement dans OPPUS</a:t>
            </a:r>
            <a:endParaRPr lang="fr-FR" sz="1000" dirty="0">
              <a:solidFill>
                <a:schemeClr val="bg1"/>
              </a:solidFill>
            </a:endParaRPr>
          </a:p>
        </p:txBody>
      </p:sp>
      <p:sp>
        <p:nvSpPr>
          <p:cNvPr id="11" name="Double flèche horizontale 10"/>
          <p:cNvSpPr/>
          <p:nvPr/>
        </p:nvSpPr>
        <p:spPr>
          <a:xfrm>
            <a:off x="1619672" y="4737338"/>
            <a:ext cx="6408712" cy="14401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p:cNvSpPr txBox="1"/>
          <p:nvPr/>
        </p:nvSpPr>
        <p:spPr>
          <a:xfrm>
            <a:off x="1691680" y="4809346"/>
            <a:ext cx="5328592" cy="276999"/>
          </a:xfrm>
          <a:prstGeom prst="rect">
            <a:avLst/>
          </a:prstGeom>
          <a:noFill/>
        </p:spPr>
        <p:txBody>
          <a:bodyPr wrap="square" rtlCol="0">
            <a:spAutoFit/>
          </a:bodyPr>
          <a:lstStyle/>
          <a:p>
            <a:r>
              <a:rPr lang="fr-FR" sz="1200" dirty="0" smtClean="0"/>
              <a:t>Ex : projet APR IA de 2011 (3 mois)</a:t>
            </a:r>
            <a:endParaRPr lang="fr-FR" sz="1200" dirty="0"/>
          </a:p>
        </p:txBody>
      </p:sp>
      <p:sp>
        <p:nvSpPr>
          <p:cNvPr id="26" name="ZoneTexte 25"/>
          <p:cNvSpPr txBox="1"/>
          <p:nvPr/>
        </p:nvSpPr>
        <p:spPr>
          <a:xfrm>
            <a:off x="1619672" y="5097378"/>
            <a:ext cx="1008112" cy="553998"/>
          </a:xfrm>
          <a:prstGeom prst="rect">
            <a:avLst/>
          </a:prstGeom>
          <a:solidFill>
            <a:schemeClr val="tx2">
              <a:lumMod val="20000"/>
              <a:lumOff val="80000"/>
            </a:schemeClr>
          </a:solidFill>
        </p:spPr>
        <p:txBody>
          <a:bodyPr wrap="square" rtlCol="0">
            <a:spAutoFit/>
          </a:bodyPr>
          <a:lstStyle/>
          <a:p>
            <a:r>
              <a:rPr lang="fr-FR" sz="1000" dirty="0" smtClean="0">
                <a:solidFill>
                  <a:srgbClr val="000000"/>
                </a:solidFill>
              </a:rPr>
              <a:t>Notification des crédits : 08/07/2011</a:t>
            </a:r>
          </a:p>
        </p:txBody>
      </p:sp>
      <p:sp>
        <p:nvSpPr>
          <p:cNvPr id="27" name="ZoneTexte 26"/>
          <p:cNvSpPr txBox="1"/>
          <p:nvPr/>
        </p:nvSpPr>
        <p:spPr>
          <a:xfrm>
            <a:off x="1547664" y="2996952"/>
            <a:ext cx="1008112" cy="1323439"/>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Préparation de l’</a:t>
            </a:r>
            <a:r>
              <a:rPr lang="fr-FR" sz="1000" dirty="0" err="1" smtClean="0">
                <a:solidFill>
                  <a:schemeClr val="bg1"/>
                </a:solidFill>
              </a:rPr>
              <a:t>exercisation</a:t>
            </a:r>
            <a:r>
              <a:rPr lang="fr-FR" sz="1000" dirty="0" smtClean="0">
                <a:solidFill>
                  <a:schemeClr val="bg1"/>
                </a:solidFill>
              </a:rPr>
              <a:t> par Assistante projet et envoi au responsable scientifique </a:t>
            </a:r>
          </a:p>
        </p:txBody>
      </p:sp>
      <p:sp>
        <p:nvSpPr>
          <p:cNvPr id="28" name="Flèche vers le bas 27"/>
          <p:cNvSpPr/>
          <p:nvPr/>
        </p:nvSpPr>
        <p:spPr>
          <a:xfrm>
            <a:off x="1907704" y="2204864"/>
            <a:ext cx="216024" cy="648072"/>
          </a:xfrm>
          <a:prstGeom prst="downArrow">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p:cNvSpPr txBox="1"/>
          <p:nvPr/>
        </p:nvSpPr>
        <p:spPr>
          <a:xfrm>
            <a:off x="2627784" y="2996952"/>
            <a:ext cx="1008112" cy="1169551"/>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Retour </a:t>
            </a:r>
            <a:r>
              <a:rPr lang="fr-FR" sz="1000" dirty="0" err="1" smtClean="0">
                <a:solidFill>
                  <a:schemeClr val="bg1"/>
                </a:solidFill>
              </a:rPr>
              <a:t>exercisation</a:t>
            </a:r>
            <a:r>
              <a:rPr lang="fr-FR" sz="1000" dirty="0" smtClean="0">
                <a:solidFill>
                  <a:schemeClr val="bg1"/>
                </a:solidFill>
              </a:rPr>
              <a:t> : création fiche </a:t>
            </a:r>
            <a:r>
              <a:rPr lang="fr-FR" sz="1000" dirty="0" err="1" smtClean="0">
                <a:solidFill>
                  <a:schemeClr val="bg1"/>
                </a:solidFill>
              </a:rPr>
              <a:t>eOPT</a:t>
            </a:r>
            <a:r>
              <a:rPr lang="fr-FR" sz="1000" dirty="0" smtClean="0">
                <a:solidFill>
                  <a:schemeClr val="bg1"/>
                </a:solidFill>
              </a:rPr>
              <a:t> et code SIFAC par Assistante projet</a:t>
            </a:r>
          </a:p>
        </p:txBody>
      </p:sp>
      <p:sp>
        <p:nvSpPr>
          <p:cNvPr id="35" name="ZoneTexte 34"/>
          <p:cNvSpPr txBox="1"/>
          <p:nvPr/>
        </p:nvSpPr>
        <p:spPr>
          <a:xfrm>
            <a:off x="3707904" y="2996952"/>
            <a:ext cx="1296144" cy="1323439"/>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Circuit de signature </a:t>
            </a:r>
            <a:r>
              <a:rPr lang="fr-FR" sz="1000" dirty="0">
                <a:solidFill>
                  <a:schemeClr val="bg1"/>
                </a:solidFill>
              </a:rPr>
              <a:t>f</a:t>
            </a:r>
            <a:r>
              <a:rPr lang="fr-FR" sz="1000" dirty="0" smtClean="0">
                <a:solidFill>
                  <a:schemeClr val="bg1"/>
                </a:solidFill>
              </a:rPr>
              <a:t>iche </a:t>
            </a:r>
            <a:r>
              <a:rPr lang="fr-FR" sz="1000" dirty="0" err="1" smtClean="0">
                <a:solidFill>
                  <a:schemeClr val="bg1"/>
                </a:solidFill>
              </a:rPr>
              <a:t>eOPT</a:t>
            </a:r>
            <a:r>
              <a:rPr lang="fr-FR" sz="1000" dirty="0" smtClean="0">
                <a:solidFill>
                  <a:schemeClr val="bg1"/>
                </a:solidFill>
              </a:rPr>
              <a:t> : ingénieur, responsable </a:t>
            </a:r>
            <a:r>
              <a:rPr lang="fr-FR" sz="1000" dirty="0" err="1" smtClean="0">
                <a:solidFill>
                  <a:schemeClr val="bg1"/>
                </a:solidFill>
              </a:rPr>
              <a:t>valo</a:t>
            </a:r>
            <a:r>
              <a:rPr lang="fr-FR" sz="1000" dirty="0" smtClean="0">
                <a:solidFill>
                  <a:schemeClr val="bg1"/>
                </a:solidFill>
              </a:rPr>
              <a:t>, responsable antenne financière recherche-</a:t>
            </a:r>
            <a:r>
              <a:rPr lang="fr-FR" sz="1000" dirty="0" err="1" smtClean="0">
                <a:solidFill>
                  <a:schemeClr val="bg1"/>
                </a:solidFill>
              </a:rPr>
              <a:t>valo</a:t>
            </a:r>
            <a:r>
              <a:rPr lang="fr-FR" sz="1000" dirty="0" smtClean="0">
                <a:solidFill>
                  <a:schemeClr val="bg1"/>
                </a:solidFill>
              </a:rPr>
              <a:t>, DAF</a:t>
            </a:r>
          </a:p>
        </p:txBody>
      </p:sp>
      <p:sp>
        <p:nvSpPr>
          <p:cNvPr id="36" name="ZoneTexte 35"/>
          <p:cNvSpPr txBox="1"/>
          <p:nvPr/>
        </p:nvSpPr>
        <p:spPr>
          <a:xfrm>
            <a:off x="5076056" y="2996952"/>
            <a:ext cx="936104" cy="1015663"/>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Création de la ligne par service financier (Mme Lepeltier)</a:t>
            </a:r>
          </a:p>
        </p:txBody>
      </p:sp>
      <p:sp>
        <p:nvSpPr>
          <p:cNvPr id="37" name="ZoneTexte 36"/>
          <p:cNvSpPr txBox="1"/>
          <p:nvPr/>
        </p:nvSpPr>
        <p:spPr>
          <a:xfrm>
            <a:off x="6084168" y="2996952"/>
            <a:ext cx="936104" cy="861774"/>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Ventilation des crédits par l’Assistant financier</a:t>
            </a:r>
          </a:p>
        </p:txBody>
      </p:sp>
      <p:sp>
        <p:nvSpPr>
          <p:cNvPr id="40" name="Flèche vers la gauche 39"/>
          <p:cNvSpPr/>
          <p:nvPr/>
        </p:nvSpPr>
        <p:spPr>
          <a:xfrm rot="20738100" flipV="1">
            <a:off x="4501544" y="2437862"/>
            <a:ext cx="2913965" cy="200753"/>
          </a:xfrm>
          <a:prstGeom prst="leftArrow">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ZoneTexte 41"/>
          <p:cNvSpPr txBox="1"/>
          <p:nvPr/>
        </p:nvSpPr>
        <p:spPr>
          <a:xfrm>
            <a:off x="7164288" y="5097378"/>
            <a:ext cx="936104" cy="707886"/>
          </a:xfrm>
          <a:prstGeom prst="rect">
            <a:avLst/>
          </a:prstGeom>
          <a:solidFill>
            <a:schemeClr val="tx2">
              <a:lumMod val="20000"/>
              <a:lumOff val="80000"/>
            </a:schemeClr>
          </a:solidFill>
        </p:spPr>
        <p:txBody>
          <a:bodyPr wrap="square" rtlCol="0">
            <a:spAutoFit/>
          </a:bodyPr>
          <a:lstStyle/>
          <a:p>
            <a:r>
              <a:rPr lang="fr-FR" sz="1000" dirty="0">
                <a:solidFill>
                  <a:srgbClr val="000000"/>
                </a:solidFill>
              </a:rPr>
              <a:t>Diffusion </a:t>
            </a:r>
            <a:r>
              <a:rPr lang="fr-FR" sz="1000" dirty="0" err="1">
                <a:solidFill>
                  <a:srgbClr val="000000"/>
                </a:solidFill>
              </a:rPr>
              <a:t>eOTP</a:t>
            </a:r>
            <a:r>
              <a:rPr lang="fr-FR" sz="1000" dirty="0">
                <a:solidFill>
                  <a:srgbClr val="000000"/>
                </a:solidFill>
              </a:rPr>
              <a:t> + </a:t>
            </a:r>
            <a:r>
              <a:rPr lang="fr-FR" sz="1000" dirty="0" smtClean="0">
                <a:solidFill>
                  <a:srgbClr val="000000"/>
                </a:solidFill>
              </a:rPr>
              <a:t>convention : 28/09/2011</a:t>
            </a:r>
          </a:p>
        </p:txBody>
      </p:sp>
      <p:sp>
        <p:nvSpPr>
          <p:cNvPr id="43" name="ZoneTexte 42"/>
          <p:cNvSpPr txBox="1"/>
          <p:nvPr/>
        </p:nvSpPr>
        <p:spPr>
          <a:xfrm rot="16200000">
            <a:off x="-681137" y="1451719"/>
            <a:ext cx="1979712" cy="461665"/>
          </a:xfrm>
          <a:prstGeom prst="rect">
            <a:avLst/>
          </a:prstGeom>
          <a:solidFill>
            <a:schemeClr val="tx2">
              <a:lumMod val="60000"/>
              <a:lumOff val="40000"/>
            </a:schemeClr>
          </a:solidFill>
        </p:spPr>
        <p:txBody>
          <a:bodyPr wrap="square" rtlCol="0">
            <a:spAutoFit/>
          </a:bodyPr>
          <a:lstStyle/>
          <a:p>
            <a:pPr algn="ctr"/>
            <a:r>
              <a:rPr lang="fr-FR" sz="1200" dirty="0" smtClean="0">
                <a:solidFill>
                  <a:schemeClr val="bg1"/>
                </a:solidFill>
              </a:rPr>
              <a:t>Processus de signature de la pièce juridique</a:t>
            </a:r>
          </a:p>
        </p:txBody>
      </p:sp>
      <p:sp>
        <p:nvSpPr>
          <p:cNvPr id="44" name="ZoneTexte 43"/>
          <p:cNvSpPr txBox="1"/>
          <p:nvPr/>
        </p:nvSpPr>
        <p:spPr>
          <a:xfrm rot="16200000">
            <a:off x="-681138" y="3755976"/>
            <a:ext cx="1979712" cy="461665"/>
          </a:xfrm>
          <a:prstGeom prst="rect">
            <a:avLst/>
          </a:prstGeom>
          <a:solidFill>
            <a:schemeClr val="accent2">
              <a:lumMod val="60000"/>
              <a:lumOff val="40000"/>
            </a:schemeClr>
          </a:solidFill>
        </p:spPr>
        <p:txBody>
          <a:bodyPr wrap="square" rtlCol="0">
            <a:spAutoFit/>
          </a:bodyPr>
          <a:lstStyle/>
          <a:p>
            <a:pPr algn="ctr"/>
            <a:r>
              <a:rPr lang="fr-FR" sz="1200" dirty="0" smtClean="0">
                <a:solidFill>
                  <a:schemeClr val="bg1"/>
                </a:solidFill>
              </a:rPr>
              <a:t>Processus d’ouverture des crédits</a:t>
            </a:r>
          </a:p>
        </p:txBody>
      </p:sp>
      <p:sp>
        <p:nvSpPr>
          <p:cNvPr id="50" name="ZoneTexte 49"/>
          <p:cNvSpPr txBox="1"/>
          <p:nvPr/>
        </p:nvSpPr>
        <p:spPr>
          <a:xfrm>
            <a:off x="7092280" y="2996952"/>
            <a:ext cx="936104" cy="1015663"/>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Diffusion </a:t>
            </a:r>
            <a:r>
              <a:rPr lang="fr-FR" sz="1000" dirty="0" err="1" smtClean="0">
                <a:solidFill>
                  <a:schemeClr val="bg1"/>
                </a:solidFill>
              </a:rPr>
              <a:t>eOTP</a:t>
            </a:r>
            <a:r>
              <a:rPr lang="fr-FR" sz="1000" dirty="0" smtClean="0">
                <a:solidFill>
                  <a:schemeClr val="bg1"/>
                </a:solidFill>
              </a:rPr>
              <a:t> + convention/contrat par Assistante projet</a:t>
            </a:r>
          </a:p>
        </p:txBody>
      </p:sp>
      <p:sp>
        <p:nvSpPr>
          <p:cNvPr id="51" name="ZoneTexte 50"/>
          <p:cNvSpPr txBox="1"/>
          <p:nvPr/>
        </p:nvSpPr>
        <p:spPr>
          <a:xfrm>
            <a:off x="8100392" y="2996952"/>
            <a:ext cx="936104" cy="1015663"/>
          </a:xfrm>
          <a:prstGeom prst="rect">
            <a:avLst/>
          </a:prstGeom>
          <a:solidFill>
            <a:schemeClr val="accent2">
              <a:lumMod val="60000"/>
              <a:lumOff val="40000"/>
            </a:schemeClr>
          </a:solidFill>
        </p:spPr>
        <p:txBody>
          <a:bodyPr wrap="square" rtlCol="0">
            <a:spAutoFit/>
          </a:bodyPr>
          <a:lstStyle/>
          <a:p>
            <a:pPr algn="ctr"/>
            <a:r>
              <a:rPr lang="fr-FR" sz="1000" b="1" dirty="0" smtClean="0">
                <a:solidFill>
                  <a:srgbClr val="FF0000"/>
                </a:solidFill>
              </a:rPr>
              <a:t>Vous pouvez commencer à dépenser ! (antenne financière d’UFR)</a:t>
            </a:r>
          </a:p>
        </p:txBody>
      </p:sp>
      <p:pic>
        <p:nvPicPr>
          <p:cNvPr id="52" name="Image 51"/>
          <p:cNvPicPr>
            <a:picLocks noChangeAspect="1"/>
          </p:cNvPicPr>
          <p:nvPr/>
        </p:nvPicPr>
        <p:blipFill>
          <a:blip r:embed="rId2"/>
          <a:stretch>
            <a:fillRect/>
          </a:stretch>
        </p:blipFill>
        <p:spPr>
          <a:xfrm>
            <a:off x="8028384" y="4149080"/>
            <a:ext cx="1115191" cy="892956"/>
          </a:xfrm>
          <a:prstGeom prst="rect">
            <a:avLst/>
          </a:prstGeom>
        </p:spPr>
      </p:pic>
    </p:spTree>
    <p:extLst>
      <p:ext uri="{BB962C8B-B14F-4D97-AF65-F5344CB8AC3E}">
        <p14:creationId xmlns:p14="http://schemas.microsoft.com/office/powerpoint/2010/main" val="34683969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040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0" indent="0">
              <a:buNone/>
            </a:pPr>
            <a:endParaRPr lang="fr-FR" sz="2000" dirty="0"/>
          </a:p>
        </p:txBody>
      </p:sp>
      <p:sp>
        <p:nvSpPr>
          <p:cNvPr id="7" name="Rectangle 6"/>
          <p:cNvSpPr/>
          <p:nvPr/>
        </p:nvSpPr>
        <p:spPr>
          <a:xfrm>
            <a:off x="411863" y="1069062"/>
            <a:ext cx="1135801" cy="524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dirty="0"/>
              <a:t>N</a:t>
            </a:r>
            <a:r>
              <a:rPr lang="fr-FR" sz="1000" kern="1200" dirty="0" smtClean="0"/>
              <a:t>otification </a:t>
            </a:r>
            <a:r>
              <a:rPr lang="fr-FR" sz="1000" kern="1200" dirty="0"/>
              <a:t>des crédits  </a:t>
            </a:r>
          </a:p>
        </p:txBody>
      </p:sp>
      <p:sp>
        <p:nvSpPr>
          <p:cNvPr id="4" name="ZoneTexte 3"/>
          <p:cNvSpPr txBox="1"/>
          <p:nvPr/>
        </p:nvSpPr>
        <p:spPr>
          <a:xfrm>
            <a:off x="611560" y="1640994"/>
            <a:ext cx="864096" cy="553998"/>
          </a:xfrm>
          <a:prstGeom prst="rect">
            <a:avLst/>
          </a:prstGeom>
          <a:noFill/>
          <a:ln>
            <a:solidFill>
              <a:srgbClr val="0067A6"/>
            </a:solidFill>
          </a:ln>
        </p:spPr>
        <p:txBody>
          <a:bodyPr wrap="square" rtlCol="0">
            <a:spAutoFit/>
          </a:bodyPr>
          <a:lstStyle/>
          <a:p>
            <a:r>
              <a:rPr lang="fr-FR" sz="1000" dirty="0" smtClean="0"/>
              <a:t>Cas réponse à appel à projets : </a:t>
            </a:r>
          </a:p>
        </p:txBody>
      </p:sp>
      <p:sp>
        <p:nvSpPr>
          <p:cNvPr id="12" name="ZoneTexte 11"/>
          <p:cNvSpPr txBox="1"/>
          <p:nvPr/>
        </p:nvSpPr>
        <p:spPr>
          <a:xfrm>
            <a:off x="4716016" y="1208946"/>
            <a:ext cx="936104" cy="1015663"/>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Mise à signature président par Assistante projet</a:t>
            </a:r>
            <a:endParaRPr lang="fr-FR" sz="1000" dirty="0">
              <a:solidFill>
                <a:schemeClr val="bg1"/>
              </a:solidFill>
            </a:endParaRPr>
          </a:p>
        </p:txBody>
      </p:sp>
      <p:sp>
        <p:nvSpPr>
          <p:cNvPr id="14" name="ZoneTexte 13"/>
          <p:cNvSpPr txBox="1"/>
          <p:nvPr/>
        </p:nvSpPr>
        <p:spPr>
          <a:xfrm>
            <a:off x="1547664" y="1713002"/>
            <a:ext cx="864096" cy="400110"/>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Notification des crédits</a:t>
            </a:r>
          </a:p>
        </p:txBody>
      </p:sp>
      <p:sp>
        <p:nvSpPr>
          <p:cNvPr id="16" name="ZoneTexte 15"/>
          <p:cNvSpPr txBox="1"/>
          <p:nvPr/>
        </p:nvSpPr>
        <p:spPr>
          <a:xfrm>
            <a:off x="611560" y="1064930"/>
            <a:ext cx="864096" cy="400110"/>
          </a:xfrm>
          <a:prstGeom prst="rect">
            <a:avLst/>
          </a:prstGeom>
          <a:noFill/>
          <a:ln>
            <a:solidFill>
              <a:srgbClr val="0067A6"/>
            </a:solidFill>
          </a:ln>
        </p:spPr>
        <p:txBody>
          <a:bodyPr wrap="square" rtlCol="0">
            <a:spAutoFit/>
          </a:bodyPr>
          <a:lstStyle/>
          <a:p>
            <a:r>
              <a:rPr lang="fr-FR" sz="1000" dirty="0" smtClean="0"/>
              <a:t>Cas </a:t>
            </a:r>
            <a:r>
              <a:rPr lang="fr-FR" sz="1000" dirty="0" err="1" smtClean="0"/>
              <a:t>collab</a:t>
            </a:r>
            <a:r>
              <a:rPr lang="fr-FR" sz="1000" dirty="0" smtClean="0"/>
              <a:t>/presta :</a:t>
            </a:r>
          </a:p>
        </p:txBody>
      </p:sp>
      <p:sp>
        <p:nvSpPr>
          <p:cNvPr id="17" name="ZoneTexte 16"/>
          <p:cNvSpPr txBox="1"/>
          <p:nvPr/>
        </p:nvSpPr>
        <p:spPr>
          <a:xfrm>
            <a:off x="2483768" y="1713002"/>
            <a:ext cx="1008112" cy="707886"/>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Rédaction de la convention (souvent par financeur)</a:t>
            </a:r>
          </a:p>
        </p:txBody>
      </p:sp>
      <p:sp>
        <p:nvSpPr>
          <p:cNvPr id="18" name="ZoneTexte 17"/>
          <p:cNvSpPr txBox="1"/>
          <p:nvPr/>
        </p:nvSpPr>
        <p:spPr>
          <a:xfrm>
            <a:off x="3563888" y="1201395"/>
            <a:ext cx="1080120" cy="1015663"/>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Validation contrat/convention par Ingénieur d’affaires / juriste</a:t>
            </a:r>
          </a:p>
        </p:txBody>
      </p:sp>
      <p:sp>
        <p:nvSpPr>
          <p:cNvPr id="20" name="ZoneTexte 19"/>
          <p:cNvSpPr txBox="1"/>
          <p:nvPr/>
        </p:nvSpPr>
        <p:spPr>
          <a:xfrm>
            <a:off x="2483768" y="933108"/>
            <a:ext cx="1008112" cy="707886"/>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Rédaction du contrat (souvent par </a:t>
            </a:r>
            <a:r>
              <a:rPr lang="fr-FR" sz="1000" dirty="0" err="1" smtClean="0">
                <a:solidFill>
                  <a:schemeClr val="bg1"/>
                </a:solidFill>
              </a:rPr>
              <a:t>univ</a:t>
            </a:r>
            <a:r>
              <a:rPr lang="fr-FR" sz="1000" dirty="0" smtClean="0">
                <a:solidFill>
                  <a:schemeClr val="bg1"/>
                </a:solidFill>
              </a:rPr>
              <a:t>)</a:t>
            </a:r>
          </a:p>
        </p:txBody>
      </p:sp>
      <p:sp>
        <p:nvSpPr>
          <p:cNvPr id="23" name="ZoneTexte 22"/>
          <p:cNvSpPr txBox="1"/>
          <p:nvPr/>
        </p:nvSpPr>
        <p:spPr>
          <a:xfrm>
            <a:off x="5724128" y="1208946"/>
            <a:ext cx="1080120" cy="1015663"/>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Envoi originaux aux partenaires / financeurs par Assistante projet</a:t>
            </a:r>
            <a:endParaRPr lang="fr-FR" sz="1000" dirty="0">
              <a:solidFill>
                <a:schemeClr val="bg1"/>
              </a:solidFill>
            </a:endParaRPr>
          </a:p>
        </p:txBody>
      </p:sp>
      <p:sp>
        <p:nvSpPr>
          <p:cNvPr id="24" name="ZoneTexte 23"/>
          <p:cNvSpPr txBox="1"/>
          <p:nvPr/>
        </p:nvSpPr>
        <p:spPr>
          <a:xfrm>
            <a:off x="6876256" y="1208946"/>
            <a:ext cx="864096" cy="861774"/>
          </a:xfrm>
          <a:prstGeom prst="rect">
            <a:avLst/>
          </a:prstGeom>
          <a:solidFill>
            <a:schemeClr val="tx2">
              <a:lumMod val="60000"/>
              <a:lumOff val="40000"/>
            </a:schemeClr>
          </a:solidFill>
        </p:spPr>
        <p:txBody>
          <a:bodyPr wrap="square" rtlCol="0">
            <a:spAutoFit/>
          </a:bodyPr>
          <a:lstStyle/>
          <a:p>
            <a:r>
              <a:rPr lang="fr-FR" sz="1000" dirty="0" smtClean="0">
                <a:solidFill>
                  <a:schemeClr val="bg1"/>
                </a:solidFill>
              </a:rPr>
              <a:t>Retour original signé, classement dans OPPUS</a:t>
            </a:r>
            <a:endParaRPr lang="fr-FR" sz="1000" dirty="0">
              <a:solidFill>
                <a:schemeClr val="bg1"/>
              </a:solidFill>
            </a:endParaRPr>
          </a:p>
        </p:txBody>
      </p:sp>
      <p:sp>
        <p:nvSpPr>
          <p:cNvPr id="11" name="Double flèche horizontale 10"/>
          <p:cNvSpPr/>
          <p:nvPr/>
        </p:nvSpPr>
        <p:spPr>
          <a:xfrm>
            <a:off x="1619672" y="4737338"/>
            <a:ext cx="6408712" cy="14401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p:cNvSpPr txBox="1"/>
          <p:nvPr/>
        </p:nvSpPr>
        <p:spPr>
          <a:xfrm>
            <a:off x="1691680" y="4809346"/>
            <a:ext cx="5328592" cy="276999"/>
          </a:xfrm>
          <a:prstGeom prst="rect">
            <a:avLst/>
          </a:prstGeom>
          <a:noFill/>
        </p:spPr>
        <p:txBody>
          <a:bodyPr wrap="square" rtlCol="0">
            <a:spAutoFit/>
          </a:bodyPr>
          <a:lstStyle/>
          <a:p>
            <a:r>
              <a:rPr lang="fr-FR" sz="1200" dirty="0" smtClean="0"/>
              <a:t>Ex : projet APR IA de 2011 (3 mois)</a:t>
            </a:r>
            <a:endParaRPr lang="fr-FR" sz="1200" dirty="0"/>
          </a:p>
        </p:txBody>
      </p:sp>
      <p:sp>
        <p:nvSpPr>
          <p:cNvPr id="26" name="ZoneTexte 25"/>
          <p:cNvSpPr txBox="1"/>
          <p:nvPr/>
        </p:nvSpPr>
        <p:spPr>
          <a:xfrm>
            <a:off x="1619672" y="5097378"/>
            <a:ext cx="1008112" cy="553998"/>
          </a:xfrm>
          <a:prstGeom prst="rect">
            <a:avLst/>
          </a:prstGeom>
          <a:solidFill>
            <a:schemeClr val="tx2">
              <a:lumMod val="20000"/>
              <a:lumOff val="80000"/>
            </a:schemeClr>
          </a:solidFill>
        </p:spPr>
        <p:txBody>
          <a:bodyPr wrap="square" rtlCol="0">
            <a:spAutoFit/>
          </a:bodyPr>
          <a:lstStyle/>
          <a:p>
            <a:r>
              <a:rPr lang="fr-FR" sz="1000" dirty="0" smtClean="0">
                <a:solidFill>
                  <a:srgbClr val="000000"/>
                </a:solidFill>
              </a:rPr>
              <a:t>Notification des crédits : 08/07/2011</a:t>
            </a:r>
          </a:p>
        </p:txBody>
      </p:sp>
      <p:sp>
        <p:nvSpPr>
          <p:cNvPr id="27" name="ZoneTexte 26"/>
          <p:cNvSpPr txBox="1"/>
          <p:nvPr/>
        </p:nvSpPr>
        <p:spPr>
          <a:xfrm>
            <a:off x="1547664" y="2996952"/>
            <a:ext cx="1008112" cy="1323439"/>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Préparation de l’</a:t>
            </a:r>
            <a:r>
              <a:rPr lang="fr-FR" sz="1000" dirty="0" err="1" smtClean="0">
                <a:solidFill>
                  <a:schemeClr val="bg1"/>
                </a:solidFill>
              </a:rPr>
              <a:t>exercisation</a:t>
            </a:r>
            <a:r>
              <a:rPr lang="fr-FR" sz="1000" dirty="0" smtClean="0">
                <a:solidFill>
                  <a:schemeClr val="bg1"/>
                </a:solidFill>
              </a:rPr>
              <a:t> par Assistante projet et envoi au responsable scientifique </a:t>
            </a:r>
          </a:p>
        </p:txBody>
      </p:sp>
      <p:sp>
        <p:nvSpPr>
          <p:cNvPr id="28" name="Flèche vers le bas 27"/>
          <p:cNvSpPr/>
          <p:nvPr/>
        </p:nvSpPr>
        <p:spPr>
          <a:xfrm>
            <a:off x="1907704" y="2204864"/>
            <a:ext cx="216024" cy="648072"/>
          </a:xfrm>
          <a:prstGeom prst="downArrow">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p:cNvSpPr txBox="1"/>
          <p:nvPr/>
        </p:nvSpPr>
        <p:spPr>
          <a:xfrm>
            <a:off x="2627784" y="2996952"/>
            <a:ext cx="1008112" cy="1169551"/>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Retour </a:t>
            </a:r>
            <a:r>
              <a:rPr lang="fr-FR" sz="1000" dirty="0" err="1" smtClean="0">
                <a:solidFill>
                  <a:schemeClr val="bg1"/>
                </a:solidFill>
              </a:rPr>
              <a:t>exercisation</a:t>
            </a:r>
            <a:r>
              <a:rPr lang="fr-FR" sz="1000" dirty="0" smtClean="0">
                <a:solidFill>
                  <a:schemeClr val="bg1"/>
                </a:solidFill>
              </a:rPr>
              <a:t> : création fiche </a:t>
            </a:r>
            <a:r>
              <a:rPr lang="fr-FR" sz="1000" dirty="0" err="1" smtClean="0">
                <a:solidFill>
                  <a:schemeClr val="bg1"/>
                </a:solidFill>
              </a:rPr>
              <a:t>eOPT</a:t>
            </a:r>
            <a:r>
              <a:rPr lang="fr-FR" sz="1000" dirty="0" smtClean="0">
                <a:solidFill>
                  <a:schemeClr val="bg1"/>
                </a:solidFill>
              </a:rPr>
              <a:t> et code SIFAC par Assistante projet</a:t>
            </a:r>
          </a:p>
        </p:txBody>
      </p:sp>
      <p:sp>
        <p:nvSpPr>
          <p:cNvPr id="35" name="ZoneTexte 34"/>
          <p:cNvSpPr txBox="1"/>
          <p:nvPr/>
        </p:nvSpPr>
        <p:spPr>
          <a:xfrm>
            <a:off x="3707904" y="2996952"/>
            <a:ext cx="1296144" cy="1323439"/>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Circuit de signature </a:t>
            </a:r>
            <a:r>
              <a:rPr lang="fr-FR" sz="1000" dirty="0">
                <a:solidFill>
                  <a:schemeClr val="bg1"/>
                </a:solidFill>
              </a:rPr>
              <a:t>f</a:t>
            </a:r>
            <a:r>
              <a:rPr lang="fr-FR" sz="1000" dirty="0" smtClean="0">
                <a:solidFill>
                  <a:schemeClr val="bg1"/>
                </a:solidFill>
              </a:rPr>
              <a:t>iche </a:t>
            </a:r>
            <a:r>
              <a:rPr lang="fr-FR" sz="1000" dirty="0" err="1" smtClean="0">
                <a:solidFill>
                  <a:schemeClr val="bg1"/>
                </a:solidFill>
              </a:rPr>
              <a:t>eOPT</a:t>
            </a:r>
            <a:r>
              <a:rPr lang="fr-FR" sz="1000" dirty="0" smtClean="0">
                <a:solidFill>
                  <a:schemeClr val="bg1"/>
                </a:solidFill>
              </a:rPr>
              <a:t> : ingénieur, responsable </a:t>
            </a:r>
            <a:r>
              <a:rPr lang="fr-FR" sz="1000" dirty="0" err="1" smtClean="0">
                <a:solidFill>
                  <a:schemeClr val="bg1"/>
                </a:solidFill>
              </a:rPr>
              <a:t>valo</a:t>
            </a:r>
            <a:r>
              <a:rPr lang="fr-FR" sz="1000" dirty="0" smtClean="0">
                <a:solidFill>
                  <a:schemeClr val="bg1"/>
                </a:solidFill>
              </a:rPr>
              <a:t>, responsable antenne financière recherche-</a:t>
            </a:r>
            <a:r>
              <a:rPr lang="fr-FR" sz="1000" dirty="0" err="1" smtClean="0">
                <a:solidFill>
                  <a:schemeClr val="bg1"/>
                </a:solidFill>
              </a:rPr>
              <a:t>valo</a:t>
            </a:r>
            <a:r>
              <a:rPr lang="fr-FR" sz="1000" dirty="0" smtClean="0">
                <a:solidFill>
                  <a:schemeClr val="bg1"/>
                </a:solidFill>
              </a:rPr>
              <a:t>, DAF</a:t>
            </a:r>
          </a:p>
        </p:txBody>
      </p:sp>
      <p:sp>
        <p:nvSpPr>
          <p:cNvPr id="36" name="ZoneTexte 35"/>
          <p:cNvSpPr txBox="1"/>
          <p:nvPr/>
        </p:nvSpPr>
        <p:spPr>
          <a:xfrm>
            <a:off x="5076056" y="2996952"/>
            <a:ext cx="936104" cy="1015663"/>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Création de la ligne par service financier (Mme Lepeltier)</a:t>
            </a:r>
          </a:p>
        </p:txBody>
      </p:sp>
      <p:sp>
        <p:nvSpPr>
          <p:cNvPr id="37" name="ZoneTexte 36"/>
          <p:cNvSpPr txBox="1"/>
          <p:nvPr/>
        </p:nvSpPr>
        <p:spPr>
          <a:xfrm>
            <a:off x="6084168" y="2996952"/>
            <a:ext cx="936104" cy="861774"/>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Ventilation des crédits par l’Assistant financier</a:t>
            </a:r>
          </a:p>
        </p:txBody>
      </p:sp>
      <p:sp>
        <p:nvSpPr>
          <p:cNvPr id="38" name="ZoneTexte 37"/>
          <p:cNvSpPr txBox="1"/>
          <p:nvPr/>
        </p:nvSpPr>
        <p:spPr>
          <a:xfrm>
            <a:off x="7092280" y="2996952"/>
            <a:ext cx="936104" cy="1015663"/>
          </a:xfrm>
          <a:prstGeom prst="rect">
            <a:avLst/>
          </a:prstGeom>
          <a:solidFill>
            <a:schemeClr val="accent2">
              <a:lumMod val="60000"/>
              <a:lumOff val="40000"/>
            </a:schemeClr>
          </a:solidFill>
        </p:spPr>
        <p:txBody>
          <a:bodyPr wrap="square" rtlCol="0">
            <a:spAutoFit/>
          </a:bodyPr>
          <a:lstStyle/>
          <a:p>
            <a:r>
              <a:rPr lang="fr-FR" sz="1000" dirty="0" smtClean="0">
                <a:solidFill>
                  <a:schemeClr val="bg1"/>
                </a:solidFill>
              </a:rPr>
              <a:t>Diffusion </a:t>
            </a:r>
            <a:r>
              <a:rPr lang="fr-FR" sz="1000" dirty="0" err="1" smtClean="0">
                <a:solidFill>
                  <a:schemeClr val="bg1"/>
                </a:solidFill>
              </a:rPr>
              <a:t>eOTP</a:t>
            </a:r>
            <a:r>
              <a:rPr lang="fr-FR" sz="1000" dirty="0" smtClean="0">
                <a:solidFill>
                  <a:schemeClr val="bg1"/>
                </a:solidFill>
              </a:rPr>
              <a:t> + convention/contrat par Assistante projet</a:t>
            </a:r>
          </a:p>
        </p:txBody>
      </p:sp>
      <p:sp>
        <p:nvSpPr>
          <p:cNvPr id="40" name="Flèche vers la gauche 39"/>
          <p:cNvSpPr/>
          <p:nvPr/>
        </p:nvSpPr>
        <p:spPr>
          <a:xfrm rot="20738100" flipV="1">
            <a:off x="4501544" y="2437862"/>
            <a:ext cx="2913965" cy="200753"/>
          </a:xfrm>
          <a:prstGeom prst="leftArrow">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ZoneTexte 41"/>
          <p:cNvSpPr txBox="1"/>
          <p:nvPr/>
        </p:nvSpPr>
        <p:spPr>
          <a:xfrm>
            <a:off x="7164288" y="5097378"/>
            <a:ext cx="936104" cy="707886"/>
          </a:xfrm>
          <a:prstGeom prst="rect">
            <a:avLst/>
          </a:prstGeom>
          <a:solidFill>
            <a:schemeClr val="tx2">
              <a:lumMod val="20000"/>
              <a:lumOff val="80000"/>
            </a:schemeClr>
          </a:solidFill>
        </p:spPr>
        <p:txBody>
          <a:bodyPr wrap="square" rtlCol="0">
            <a:spAutoFit/>
          </a:bodyPr>
          <a:lstStyle/>
          <a:p>
            <a:r>
              <a:rPr lang="fr-FR" sz="1000" dirty="0">
                <a:solidFill>
                  <a:srgbClr val="000000"/>
                </a:solidFill>
              </a:rPr>
              <a:t>Diffusion </a:t>
            </a:r>
            <a:r>
              <a:rPr lang="fr-FR" sz="1000" dirty="0" err="1">
                <a:solidFill>
                  <a:srgbClr val="000000"/>
                </a:solidFill>
              </a:rPr>
              <a:t>eOTP</a:t>
            </a:r>
            <a:r>
              <a:rPr lang="fr-FR" sz="1000" dirty="0">
                <a:solidFill>
                  <a:srgbClr val="000000"/>
                </a:solidFill>
              </a:rPr>
              <a:t> + </a:t>
            </a:r>
            <a:r>
              <a:rPr lang="fr-FR" sz="1000" dirty="0" smtClean="0">
                <a:solidFill>
                  <a:srgbClr val="000000"/>
                </a:solidFill>
              </a:rPr>
              <a:t>convention : 28/09/2011</a:t>
            </a:r>
          </a:p>
        </p:txBody>
      </p:sp>
      <p:sp>
        <p:nvSpPr>
          <p:cNvPr id="43" name="ZoneTexte 42"/>
          <p:cNvSpPr txBox="1"/>
          <p:nvPr/>
        </p:nvSpPr>
        <p:spPr>
          <a:xfrm rot="16200000">
            <a:off x="-681137" y="1451719"/>
            <a:ext cx="1979712" cy="461665"/>
          </a:xfrm>
          <a:prstGeom prst="rect">
            <a:avLst/>
          </a:prstGeom>
          <a:solidFill>
            <a:schemeClr val="tx2">
              <a:lumMod val="60000"/>
              <a:lumOff val="40000"/>
            </a:schemeClr>
          </a:solidFill>
        </p:spPr>
        <p:txBody>
          <a:bodyPr wrap="square" rtlCol="0">
            <a:spAutoFit/>
          </a:bodyPr>
          <a:lstStyle/>
          <a:p>
            <a:pPr algn="ctr"/>
            <a:r>
              <a:rPr lang="fr-FR" sz="1200" dirty="0" smtClean="0">
                <a:solidFill>
                  <a:schemeClr val="bg1"/>
                </a:solidFill>
              </a:rPr>
              <a:t>Processus de signature de la pièce juridique</a:t>
            </a:r>
          </a:p>
        </p:txBody>
      </p:sp>
      <p:sp>
        <p:nvSpPr>
          <p:cNvPr id="44" name="ZoneTexte 43"/>
          <p:cNvSpPr txBox="1"/>
          <p:nvPr/>
        </p:nvSpPr>
        <p:spPr>
          <a:xfrm rot="16200000">
            <a:off x="-681138" y="3755976"/>
            <a:ext cx="1979712" cy="461665"/>
          </a:xfrm>
          <a:prstGeom prst="rect">
            <a:avLst/>
          </a:prstGeom>
          <a:solidFill>
            <a:schemeClr val="accent2">
              <a:lumMod val="60000"/>
              <a:lumOff val="40000"/>
            </a:schemeClr>
          </a:solidFill>
        </p:spPr>
        <p:txBody>
          <a:bodyPr wrap="square" rtlCol="0">
            <a:spAutoFit/>
          </a:bodyPr>
          <a:lstStyle/>
          <a:p>
            <a:pPr algn="ctr"/>
            <a:r>
              <a:rPr lang="fr-FR" sz="1200" dirty="0" smtClean="0">
                <a:solidFill>
                  <a:schemeClr val="bg1"/>
                </a:solidFill>
              </a:rPr>
              <a:t>Processus d’ouverture des crédits</a:t>
            </a:r>
          </a:p>
        </p:txBody>
      </p:sp>
      <p:sp>
        <p:nvSpPr>
          <p:cNvPr id="2" name="Étoile à 5 branches 1"/>
          <p:cNvSpPr/>
          <p:nvPr/>
        </p:nvSpPr>
        <p:spPr>
          <a:xfrm>
            <a:off x="3203848" y="2204864"/>
            <a:ext cx="432048" cy="36004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Étoile à 5 branches 29"/>
          <p:cNvSpPr/>
          <p:nvPr/>
        </p:nvSpPr>
        <p:spPr>
          <a:xfrm>
            <a:off x="6516216" y="1844824"/>
            <a:ext cx="432048" cy="36004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Étoile à 5 branches 30"/>
          <p:cNvSpPr/>
          <p:nvPr/>
        </p:nvSpPr>
        <p:spPr>
          <a:xfrm>
            <a:off x="2411760" y="4077072"/>
            <a:ext cx="432048" cy="360040"/>
          </a:xfrm>
          <a:prstGeom prst="star5">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Étoile à 5 branches 31"/>
          <p:cNvSpPr/>
          <p:nvPr/>
        </p:nvSpPr>
        <p:spPr>
          <a:xfrm>
            <a:off x="4716016" y="4077072"/>
            <a:ext cx="432048" cy="36004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ZoneTexte 32"/>
          <p:cNvSpPr txBox="1"/>
          <p:nvPr/>
        </p:nvSpPr>
        <p:spPr>
          <a:xfrm>
            <a:off x="8100392" y="2996952"/>
            <a:ext cx="936104" cy="1015663"/>
          </a:xfrm>
          <a:prstGeom prst="rect">
            <a:avLst/>
          </a:prstGeom>
          <a:solidFill>
            <a:schemeClr val="accent2">
              <a:lumMod val="60000"/>
              <a:lumOff val="40000"/>
            </a:schemeClr>
          </a:solidFill>
        </p:spPr>
        <p:txBody>
          <a:bodyPr wrap="square" rtlCol="0">
            <a:spAutoFit/>
          </a:bodyPr>
          <a:lstStyle/>
          <a:p>
            <a:pPr algn="ctr"/>
            <a:r>
              <a:rPr lang="fr-FR" sz="1000" b="1" dirty="0" smtClean="0">
                <a:solidFill>
                  <a:srgbClr val="FF0000"/>
                </a:solidFill>
              </a:rPr>
              <a:t>Vous pouvez commencer à dépenser ! (antenne financière d’UFR)</a:t>
            </a:r>
          </a:p>
        </p:txBody>
      </p:sp>
      <p:pic>
        <p:nvPicPr>
          <p:cNvPr id="39" name="Image 38"/>
          <p:cNvPicPr>
            <a:picLocks noChangeAspect="1"/>
          </p:cNvPicPr>
          <p:nvPr/>
        </p:nvPicPr>
        <p:blipFill>
          <a:blip r:embed="rId2"/>
          <a:stretch>
            <a:fillRect/>
          </a:stretch>
        </p:blipFill>
        <p:spPr>
          <a:xfrm>
            <a:off x="8028384" y="4149080"/>
            <a:ext cx="1115191" cy="892956"/>
          </a:xfrm>
          <a:prstGeom prst="rect">
            <a:avLst/>
          </a:prstGeom>
        </p:spPr>
      </p:pic>
    </p:spTree>
    <p:extLst>
      <p:ext uri="{BB962C8B-B14F-4D97-AF65-F5344CB8AC3E}">
        <p14:creationId xmlns:p14="http://schemas.microsoft.com/office/powerpoint/2010/main" val="25705498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040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0" indent="0">
              <a:buNone/>
            </a:pPr>
            <a:endParaRPr lang="fr-FR" sz="2000" dirty="0"/>
          </a:p>
        </p:txBody>
      </p:sp>
      <p:sp>
        <p:nvSpPr>
          <p:cNvPr id="7" name="Rectangle 6"/>
          <p:cNvSpPr/>
          <p:nvPr/>
        </p:nvSpPr>
        <p:spPr>
          <a:xfrm>
            <a:off x="411863" y="1069062"/>
            <a:ext cx="1135801" cy="524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dirty="0"/>
              <a:t>N</a:t>
            </a:r>
            <a:r>
              <a:rPr lang="fr-FR" sz="1000" kern="1200" dirty="0" smtClean="0"/>
              <a:t>otification </a:t>
            </a:r>
            <a:r>
              <a:rPr lang="fr-FR" sz="1000" kern="1200" dirty="0"/>
              <a:t>des crédits  </a:t>
            </a:r>
          </a:p>
        </p:txBody>
      </p:sp>
      <p:sp>
        <p:nvSpPr>
          <p:cNvPr id="33" name="ZoneTexte 32"/>
          <p:cNvSpPr txBox="1"/>
          <p:nvPr/>
        </p:nvSpPr>
        <p:spPr>
          <a:xfrm>
            <a:off x="971600" y="692696"/>
            <a:ext cx="7632848" cy="2062103"/>
          </a:xfrm>
          <a:prstGeom prst="rect">
            <a:avLst/>
          </a:prstGeom>
          <a:noFill/>
        </p:spPr>
        <p:txBody>
          <a:bodyPr wrap="square" rtlCol="0">
            <a:spAutoFit/>
          </a:bodyPr>
          <a:lstStyle/>
          <a:p>
            <a:pPr algn="ctr"/>
            <a:r>
              <a:rPr lang="fr-FR" sz="3200" u="sng" dirty="0" smtClean="0"/>
              <a:t>Conclusion</a:t>
            </a:r>
            <a:r>
              <a:rPr lang="fr-FR" sz="3200" dirty="0" smtClean="0"/>
              <a:t> : </a:t>
            </a:r>
          </a:p>
          <a:p>
            <a:pPr algn="ctr"/>
            <a:r>
              <a:rPr lang="fr-FR" sz="3200" dirty="0" smtClean="0"/>
              <a:t>Lancer un projet de recherche, </a:t>
            </a:r>
          </a:p>
          <a:p>
            <a:pPr algn="ctr"/>
            <a:r>
              <a:rPr lang="fr-FR" sz="3200" dirty="0" smtClean="0"/>
              <a:t>ça veut dire quoi ? :</a:t>
            </a:r>
          </a:p>
          <a:p>
            <a:pPr algn="ctr"/>
            <a:endParaRPr lang="fr-FR" sz="3200" dirty="0" smtClean="0"/>
          </a:p>
        </p:txBody>
      </p:sp>
      <p:sp>
        <p:nvSpPr>
          <p:cNvPr id="39" name="ZoneTexte 38"/>
          <p:cNvSpPr txBox="1"/>
          <p:nvPr/>
        </p:nvSpPr>
        <p:spPr>
          <a:xfrm>
            <a:off x="1763688" y="2619969"/>
            <a:ext cx="7056784" cy="2862322"/>
          </a:xfrm>
          <a:prstGeom prst="rect">
            <a:avLst/>
          </a:prstGeom>
          <a:noFill/>
        </p:spPr>
        <p:txBody>
          <a:bodyPr wrap="square" rtlCol="0">
            <a:spAutoFit/>
          </a:bodyPr>
          <a:lstStyle/>
          <a:p>
            <a:r>
              <a:rPr lang="fr-FR" sz="2800" dirty="0" smtClean="0"/>
              <a:t>1/ Plusieurs mois entre la notification des crédits et la possibilité de les dépenser</a:t>
            </a:r>
          </a:p>
          <a:p>
            <a:r>
              <a:rPr lang="fr-FR" sz="1600" dirty="0" smtClean="0"/>
              <a:t>(+attention embauches +attention aux marchés publics)</a:t>
            </a:r>
            <a:r>
              <a:rPr lang="fr-FR" sz="2800" dirty="0" smtClean="0"/>
              <a:t> </a:t>
            </a:r>
          </a:p>
          <a:p>
            <a:endParaRPr lang="fr-FR" sz="1200" dirty="0" smtClean="0"/>
          </a:p>
          <a:p>
            <a:endParaRPr lang="fr-FR" sz="1200" dirty="0" smtClean="0"/>
          </a:p>
          <a:p>
            <a:r>
              <a:rPr lang="fr-FR" sz="2800" dirty="0" smtClean="0"/>
              <a:t>2/ Là aussi, anticiper et réduire les délais liés à l’</a:t>
            </a:r>
            <a:r>
              <a:rPr lang="fr-FR" sz="2800" dirty="0" err="1" smtClean="0"/>
              <a:t>exercisation</a:t>
            </a:r>
            <a:r>
              <a:rPr lang="fr-FR" sz="2800" dirty="0" smtClean="0"/>
              <a:t> </a:t>
            </a:r>
            <a:r>
              <a:rPr lang="fr-FR" sz="1600" dirty="0"/>
              <a:t>(les seuls que nous puissions vraiment maîtriser)</a:t>
            </a:r>
          </a:p>
        </p:txBody>
      </p:sp>
    </p:spTree>
    <p:extLst>
      <p:ext uri="{BB962C8B-B14F-4D97-AF65-F5344CB8AC3E}">
        <p14:creationId xmlns:p14="http://schemas.microsoft.com/office/powerpoint/2010/main" val="42291012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457200" indent="-457200">
              <a:buAutoNum type="arabicPeriod"/>
            </a:pPr>
            <a:endParaRPr lang="fr-FR" sz="2000" dirty="0"/>
          </a:p>
        </p:txBody>
      </p:sp>
      <p:sp>
        <p:nvSpPr>
          <p:cNvPr id="7" name="Flèche vers la droite 6"/>
          <p:cNvSpPr/>
          <p:nvPr/>
        </p:nvSpPr>
        <p:spPr>
          <a:xfrm>
            <a:off x="827584" y="4221088"/>
            <a:ext cx="7920880"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187624" y="4437112"/>
            <a:ext cx="6768752" cy="461665"/>
          </a:xfrm>
          <a:prstGeom prst="rect">
            <a:avLst/>
          </a:prstGeom>
          <a:noFill/>
        </p:spPr>
        <p:txBody>
          <a:bodyPr wrap="square" rtlCol="0">
            <a:spAutoFit/>
          </a:bodyPr>
          <a:lstStyle/>
          <a:p>
            <a:pPr algn="ctr"/>
            <a:r>
              <a:rPr lang="fr-FR" sz="2400" dirty="0" smtClean="0">
                <a:solidFill>
                  <a:schemeClr val="bg1"/>
                </a:solidFill>
              </a:rPr>
              <a:t>VIE D’UN PROJET DE RECHERCHE</a:t>
            </a:r>
            <a:endParaRPr lang="fr-FR" sz="2400" dirty="0">
              <a:solidFill>
                <a:schemeClr val="bg1"/>
              </a:solidFill>
            </a:endParaRPr>
          </a:p>
        </p:txBody>
      </p:sp>
      <p:sp>
        <p:nvSpPr>
          <p:cNvPr id="9" name="ZoneTexte 8"/>
          <p:cNvSpPr txBox="1"/>
          <p:nvPr/>
        </p:nvSpPr>
        <p:spPr>
          <a:xfrm>
            <a:off x="755576" y="3645024"/>
            <a:ext cx="1512168" cy="369332"/>
          </a:xfrm>
          <a:prstGeom prst="rect">
            <a:avLst/>
          </a:prstGeom>
          <a:noFill/>
          <a:ln>
            <a:solidFill>
              <a:schemeClr val="tx1">
                <a:lumMod val="85000"/>
                <a:lumOff val="15000"/>
              </a:schemeClr>
            </a:solidFill>
          </a:ln>
        </p:spPr>
        <p:txBody>
          <a:bodyPr wrap="square" rtlCol="0">
            <a:spAutoFit/>
          </a:bodyPr>
          <a:lstStyle/>
          <a:p>
            <a:pPr algn="ctr"/>
            <a:r>
              <a:rPr lang="fr-FR" dirty="0"/>
              <a:t>Montage</a:t>
            </a:r>
          </a:p>
        </p:txBody>
      </p:sp>
      <p:sp>
        <p:nvSpPr>
          <p:cNvPr id="10" name="ZoneTexte 9"/>
          <p:cNvSpPr txBox="1"/>
          <p:nvPr/>
        </p:nvSpPr>
        <p:spPr>
          <a:xfrm>
            <a:off x="2267744" y="3645024"/>
            <a:ext cx="1584176" cy="369332"/>
          </a:xfrm>
          <a:prstGeom prst="rect">
            <a:avLst/>
          </a:prstGeom>
          <a:noFill/>
          <a:ln>
            <a:solidFill>
              <a:schemeClr val="tx1">
                <a:lumMod val="85000"/>
                <a:lumOff val="15000"/>
              </a:schemeClr>
            </a:solidFill>
          </a:ln>
        </p:spPr>
        <p:txBody>
          <a:bodyPr wrap="square" rtlCol="0">
            <a:spAutoFit/>
          </a:bodyPr>
          <a:lstStyle/>
          <a:p>
            <a:pPr algn="ctr"/>
            <a:r>
              <a:rPr lang="fr-FR" dirty="0" smtClean="0"/>
              <a:t>Lancement</a:t>
            </a:r>
            <a:endParaRPr lang="fr-FR" dirty="0"/>
          </a:p>
        </p:txBody>
      </p:sp>
      <p:sp>
        <p:nvSpPr>
          <p:cNvPr id="11" name="ZoneTexte 10"/>
          <p:cNvSpPr txBox="1"/>
          <p:nvPr/>
        </p:nvSpPr>
        <p:spPr>
          <a:xfrm>
            <a:off x="3851920" y="3645024"/>
            <a:ext cx="2232248" cy="369332"/>
          </a:xfrm>
          <a:prstGeom prst="rect">
            <a:avLst/>
          </a:prstGeom>
          <a:solidFill>
            <a:srgbClr val="FFFF00"/>
          </a:solidFill>
          <a:ln>
            <a:solidFill>
              <a:schemeClr val="tx1">
                <a:lumMod val="85000"/>
                <a:lumOff val="15000"/>
              </a:schemeClr>
            </a:solidFill>
          </a:ln>
        </p:spPr>
        <p:txBody>
          <a:bodyPr wrap="square" rtlCol="0">
            <a:spAutoFit/>
          </a:bodyPr>
          <a:lstStyle/>
          <a:p>
            <a:pPr algn="ctr"/>
            <a:r>
              <a:rPr lang="fr-FR" dirty="0" smtClean="0">
                <a:solidFill>
                  <a:srgbClr val="FF0000"/>
                </a:solidFill>
              </a:rPr>
              <a:t>(…) Réalisation (…)</a:t>
            </a:r>
            <a:endParaRPr lang="fr-FR" dirty="0">
              <a:solidFill>
                <a:srgbClr val="FF0000"/>
              </a:solidFill>
            </a:endParaRPr>
          </a:p>
        </p:txBody>
      </p:sp>
      <p:sp>
        <p:nvSpPr>
          <p:cNvPr id="12" name="ZoneTexte 11"/>
          <p:cNvSpPr txBox="1"/>
          <p:nvPr/>
        </p:nvSpPr>
        <p:spPr>
          <a:xfrm>
            <a:off x="6084168" y="3645024"/>
            <a:ext cx="2664296" cy="369332"/>
          </a:xfrm>
          <a:prstGeom prst="rect">
            <a:avLst/>
          </a:prstGeom>
          <a:solidFill>
            <a:srgbClr val="FFFF00"/>
          </a:solidFill>
          <a:ln>
            <a:solidFill>
              <a:schemeClr val="tx1">
                <a:lumMod val="85000"/>
                <a:lumOff val="15000"/>
              </a:schemeClr>
            </a:solidFill>
          </a:ln>
        </p:spPr>
        <p:txBody>
          <a:bodyPr wrap="square" rtlCol="0">
            <a:spAutoFit/>
          </a:bodyPr>
          <a:lstStyle/>
          <a:p>
            <a:pPr algn="ctr"/>
            <a:r>
              <a:rPr lang="fr-FR" dirty="0" smtClean="0">
                <a:solidFill>
                  <a:srgbClr val="FF0000"/>
                </a:solidFill>
              </a:rPr>
              <a:t>Clôture / Évaluation</a:t>
            </a:r>
            <a:endParaRPr lang="fr-FR" dirty="0">
              <a:solidFill>
                <a:srgbClr val="FF0000"/>
              </a:solidFill>
            </a:endParaRPr>
          </a:p>
        </p:txBody>
      </p:sp>
      <p:pic>
        <p:nvPicPr>
          <p:cNvPr id="13" name="Image 12"/>
          <p:cNvPicPr>
            <a:picLocks noChangeAspect="1"/>
          </p:cNvPicPr>
          <p:nvPr/>
        </p:nvPicPr>
        <p:blipFill>
          <a:blip r:embed="rId2" cstate="print"/>
          <a:stretch>
            <a:fillRect/>
          </a:stretch>
        </p:blipFill>
        <p:spPr>
          <a:xfrm>
            <a:off x="755576" y="1916832"/>
            <a:ext cx="1368152" cy="1368152"/>
          </a:xfrm>
          <a:prstGeom prst="rect">
            <a:avLst/>
          </a:prstGeom>
        </p:spPr>
      </p:pic>
      <p:sp>
        <p:nvSpPr>
          <p:cNvPr id="2" name="ZoneTexte 1"/>
          <p:cNvSpPr txBox="1"/>
          <p:nvPr/>
        </p:nvSpPr>
        <p:spPr>
          <a:xfrm>
            <a:off x="683568" y="764704"/>
            <a:ext cx="3240360" cy="923330"/>
          </a:xfrm>
          <a:prstGeom prst="rect">
            <a:avLst/>
          </a:prstGeom>
          <a:noFill/>
        </p:spPr>
        <p:txBody>
          <a:bodyPr wrap="square" rtlCol="0">
            <a:spAutoFit/>
          </a:bodyPr>
          <a:lstStyle/>
          <a:p>
            <a:r>
              <a:rPr lang="fr-FR" dirty="0" smtClean="0"/>
              <a:t>Aujourd’hui on s’intéresse à :</a:t>
            </a:r>
          </a:p>
          <a:p>
            <a:r>
              <a:rPr lang="fr-FR" dirty="0" smtClean="0"/>
              <a:t>- Montage</a:t>
            </a:r>
          </a:p>
          <a:p>
            <a:r>
              <a:rPr lang="fr-FR" dirty="0" smtClean="0"/>
              <a:t>- Lancement </a:t>
            </a:r>
            <a:endParaRPr lang="fr-FR" dirty="0"/>
          </a:p>
        </p:txBody>
      </p:sp>
      <p:cxnSp>
        <p:nvCxnSpPr>
          <p:cNvPr id="5" name="Connecteur droit 4"/>
          <p:cNvCxnSpPr/>
          <p:nvPr/>
        </p:nvCxnSpPr>
        <p:spPr>
          <a:xfrm flipV="1">
            <a:off x="3851920" y="764704"/>
            <a:ext cx="0" cy="2808312"/>
          </a:xfrm>
          <a:prstGeom prst="line">
            <a:avLst/>
          </a:prstGeom>
        </p:spPr>
        <p:style>
          <a:lnRef idx="2">
            <a:schemeClr val="accent1"/>
          </a:lnRef>
          <a:fillRef idx="0">
            <a:schemeClr val="accent1"/>
          </a:fillRef>
          <a:effectRef idx="1">
            <a:schemeClr val="accent1"/>
          </a:effectRef>
          <a:fontRef idx="minor">
            <a:schemeClr val="tx1"/>
          </a:fontRef>
        </p:style>
      </p:cxnSp>
      <p:pic>
        <p:nvPicPr>
          <p:cNvPr id="4" name="Image 3"/>
          <p:cNvPicPr>
            <a:picLocks noChangeAspect="1"/>
          </p:cNvPicPr>
          <p:nvPr/>
        </p:nvPicPr>
        <p:blipFill>
          <a:blip r:embed="rId3"/>
          <a:stretch>
            <a:fillRect/>
          </a:stretch>
        </p:blipFill>
        <p:spPr>
          <a:xfrm>
            <a:off x="2699792" y="2348880"/>
            <a:ext cx="3263900" cy="2082800"/>
          </a:xfrm>
          <a:prstGeom prst="rect">
            <a:avLst/>
          </a:prstGeom>
        </p:spPr>
      </p:pic>
      <p:sp>
        <p:nvSpPr>
          <p:cNvPr id="14" name="ZoneTexte 13"/>
          <p:cNvSpPr txBox="1"/>
          <p:nvPr/>
        </p:nvSpPr>
        <p:spPr>
          <a:xfrm>
            <a:off x="5148064" y="1196752"/>
            <a:ext cx="3240360" cy="738664"/>
          </a:xfrm>
          <a:prstGeom prst="rect">
            <a:avLst/>
          </a:prstGeom>
          <a:noFill/>
        </p:spPr>
        <p:txBody>
          <a:bodyPr wrap="square" rtlCol="0">
            <a:spAutoFit/>
          </a:bodyPr>
          <a:lstStyle/>
          <a:p>
            <a:r>
              <a:rPr lang="fr-FR" sz="1400" i="1" dirty="0" smtClean="0"/>
              <a:t>Rapports scientifiques et financiers intermédiaires, questions de reports d’une année à l’autre, etc…</a:t>
            </a:r>
            <a:endParaRPr lang="fr-FR" sz="1400" i="1" dirty="0"/>
          </a:p>
        </p:txBody>
      </p:sp>
    </p:spTree>
    <p:extLst>
      <p:ext uri="{BB962C8B-B14F-4D97-AF65-F5344CB8AC3E}">
        <p14:creationId xmlns:p14="http://schemas.microsoft.com/office/powerpoint/2010/main" val="3561400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solidFill>
                  <a:schemeClr val="accent6">
                    <a:lumMod val="75000"/>
                  </a:schemeClr>
                </a:solidFill>
              </a:rPr>
              <a:t>Partie </a:t>
            </a:r>
            <a:r>
              <a:rPr lang="fr-FR" sz="2000" dirty="0">
                <a:solidFill>
                  <a:schemeClr val="accent6">
                    <a:lumMod val="75000"/>
                  </a:schemeClr>
                </a:solidFill>
              </a:rPr>
              <a:t>2 - Conseils et outils pour le montage de projet </a:t>
            </a:r>
            <a:r>
              <a:rPr lang="fr-FR" sz="2000" dirty="0" smtClean="0">
                <a:solidFill>
                  <a:schemeClr val="accent6">
                    <a:lumMod val="75000"/>
                  </a:schemeClr>
                </a:solidFill>
              </a:rPr>
              <a:t>:</a:t>
            </a: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smtClean="0">
              <a:solidFill>
                <a:schemeClr val="accent6">
                  <a:lumMod val="75000"/>
                </a:schemeClr>
              </a:solidFill>
            </a:endParaRPr>
          </a:p>
          <a:p>
            <a:pPr marL="0" indent="0" algn="ctr">
              <a:buNone/>
            </a:pPr>
            <a:endParaRPr lang="fr-FR" sz="2000" dirty="0">
              <a:solidFill>
                <a:schemeClr val="accent6">
                  <a:lumMod val="75000"/>
                </a:schemeClr>
              </a:solidFill>
            </a:endParaRPr>
          </a:p>
          <a:p>
            <a:pPr marL="0" indent="0" algn="ctr">
              <a:buNone/>
            </a:pPr>
            <a:endParaRPr lang="fr-FR" sz="2000" dirty="0">
              <a:solidFill>
                <a:schemeClr val="accent6">
                  <a:lumMod val="75000"/>
                </a:schemeClr>
              </a:solidFill>
            </a:endParaRPr>
          </a:p>
          <a:p>
            <a:pPr marL="0" indent="0">
              <a:buNone/>
            </a:pPr>
            <a:endParaRPr lang="fr-FR" sz="1400" dirty="0"/>
          </a:p>
          <a:p>
            <a:pPr>
              <a:buFontTx/>
              <a:buChar char="-"/>
            </a:pPr>
            <a:endParaRPr lang="fr-FR" sz="1400" dirty="0"/>
          </a:p>
          <a:p>
            <a:pPr marL="0" indent="0" algn="ctr">
              <a:buNone/>
            </a:pPr>
            <a:endParaRPr lang="fr-FR" sz="1400" dirty="0" smtClean="0"/>
          </a:p>
          <a:p>
            <a:pPr marL="0" indent="0">
              <a:buNone/>
            </a:pPr>
            <a:endParaRPr lang="fr-FR" sz="2000" dirty="0"/>
          </a:p>
        </p:txBody>
      </p:sp>
      <p:sp>
        <p:nvSpPr>
          <p:cNvPr id="7" name="Flèche vers la droite 6"/>
          <p:cNvSpPr/>
          <p:nvPr/>
        </p:nvSpPr>
        <p:spPr>
          <a:xfrm>
            <a:off x="827584" y="4725144"/>
            <a:ext cx="7920880"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187624" y="4941168"/>
            <a:ext cx="6768752" cy="461665"/>
          </a:xfrm>
          <a:prstGeom prst="rect">
            <a:avLst/>
          </a:prstGeom>
          <a:noFill/>
        </p:spPr>
        <p:txBody>
          <a:bodyPr wrap="square" rtlCol="0">
            <a:spAutoFit/>
          </a:bodyPr>
          <a:lstStyle/>
          <a:p>
            <a:pPr algn="ctr"/>
            <a:r>
              <a:rPr lang="fr-FR" sz="2400" dirty="0" smtClean="0">
                <a:solidFill>
                  <a:schemeClr val="bg1"/>
                </a:solidFill>
              </a:rPr>
              <a:t>VIE D’UN PROJET DE RECHERCHE</a:t>
            </a:r>
            <a:endParaRPr lang="fr-FR" sz="2400" dirty="0">
              <a:solidFill>
                <a:schemeClr val="bg1"/>
              </a:solidFill>
            </a:endParaRPr>
          </a:p>
        </p:txBody>
      </p:sp>
      <p:sp>
        <p:nvSpPr>
          <p:cNvPr id="9" name="ZoneTexte 8"/>
          <p:cNvSpPr txBox="1"/>
          <p:nvPr/>
        </p:nvSpPr>
        <p:spPr>
          <a:xfrm>
            <a:off x="755576" y="4149080"/>
            <a:ext cx="1512168" cy="369332"/>
          </a:xfrm>
          <a:prstGeom prst="rect">
            <a:avLst/>
          </a:prstGeom>
          <a:noFill/>
          <a:ln>
            <a:solidFill>
              <a:schemeClr val="tx1">
                <a:lumMod val="85000"/>
                <a:lumOff val="15000"/>
              </a:schemeClr>
            </a:solidFill>
          </a:ln>
        </p:spPr>
        <p:txBody>
          <a:bodyPr wrap="square" rtlCol="0">
            <a:spAutoFit/>
          </a:bodyPr>
          <a:lstStyle/>
          <a:p>
            <a:pPr algn="ctr"/>
            <a:r>
              <a:rPr lang="fr-FR" dirty="0"/>
              <a:t>Montage</a:t>
            </a:r>
          </a:p>
        </p:txBody>
      </p:sp>
      <p:sp>
        <p:nvSpPr>
          <p:cNvPr id="10" name="ZoneTexte 9"/>
          <p:cNvSpPr txBox="1"/>
          <p:nvPr/>
        </p:nvSpPr>
        <p:spPr>
          <a:xfrm>
            <a:off x="2267744" y="4149080"/>
            <a:ext cx="1584176" cy="369332"/>
          </a:xfrm>
          <a:prstGeom prst="rect">
            <a:avLst/>
          </a:prstGeom>
          <a:noFill/>
          <a:ln>
            <a:solidFill>
              <a:schemeClr val="tx1">
                <a:lumMod val="85000"/>
                <a:lumOff val="15000"/>
              </a:schemeClr>
            </a:solidFill>
          </a:ln>
        </p:spPr>
        <p:txBody>
          <a:bodyPr wrap="square" rtlCol="0">
            <a:spAutoFit/>
          </a:bodyPr>
          <a:lstStyle/>
          <a:p>
            <a:pPr algn="ctr"/>
            <a:r>
              <a:rPr lang="fr-FR" dirty="0" smtClean="0"/>
              <a:t>Lancement</a:t>
            </a:r>
            <a:endParaRPr lang="fr-FR" dirty="0"/>
          </a:p>
        </p:txBody>
      </p:sp>
      <p:sp>
        <p:nvSpPr>
          <p:cNvPr id="11" name="ZoneTexte 10"/>
          <p:cNvSpPr txBox="1"/>
          <p:nvPr/>
        </p:nvSpPr>
        <p:spPr>
          <a:xfrm>
            <a:off x="3851920" y="4149080"/>
            <a:ext cx="2232248" cy="369332"/>
          </a:xfrm>
          <a:prstGeom prst="rect">
            <a:avLst/>
          </a:prstGeom>
          <a:noFill/>
          <a:ln>
            <a:solidFill>
              <a:schemeClr val="tx1"/>
            </a:solidFill>
          </a:ln>
        </p:spPr>
        <p:txBody>
          <a:bodyPr wrap="square" rtlCol="0">
            <a:spAutoFit/>
          </a:bodyPr>
          <a:lstStyle/>
          <a:p>
            <a:pPr algn="ctr"/>
            <a:r>
              <a:rPr lang="fr-FR" dirty="0" smtClean="0"/>
              <a:t>(…) Réalisation (…)</a:t>
            </a:r>
            <a:endParaRPr lang="fr-FR" dirty="0"/>
          </a:p>
        </p:txBody>
      </p:sp>
      <p:sp>
        <p:nvSpPr>
          <p:cNvPr id="12" name="ZoneTexte 11"/>
          <p:cNvSpPr txBox="1"/>
          <p:nvPr/>
        </p:nvSpPr>
        <p:spPr>
          <a:xfrm>
            <a:off x="6084168" y="4149080"/>
            <a:ext cx="2664296" cy="369332"/>
          </a:xfrm>
          <a:prstGeom prst="rect">
            <a:avLst/>
          </a:prstGeom>
          <a:noFill/>
          <a:ln>
            <a:solidFill>
              <a:schemeClr val="tx1"/>
            </a:solidFill>
          </a:ln>
        </p:spPr>
        <p:txBody>
          <a:bodyPr wrap="square" rtlCol="0">
            <a:spAutoFit/>
          </a:bodyPr>
          <a:lstStyle/>
          <a:p>
            <a:pPr algn="ctr"/>
            <a:r>
              <a:rPr lang="fr-FR" dirty="0" smtClean="0">
                <a:solidFill>
                  <a:srgbClr val="000000"/>
                </a:solidFill>
              </a:rPr>
              <a:t>Clôture / Évaluation</a:t>
            </a:r>
            <a:endParaRPr lang="fr-FR" dirty="0">
              <a:solidFill>
                <a:srgbClr val="000000"/>
              </a:solidFill>
            </a:endParaRPr>
          </a:p>
        </p:txBody>
      </p:sp>
      <p:pic>
        <p:nvPicPr>
          <p:cNvPr id="6" name="Image 5"/>
          <p:cNvPicPr>
            <a:picLocks noChangeAspect="1"/>
          </p:cNvPicPr>
          <p:nvPr/>
        </p:nvPicPr>
        <p:blipFill>
          <a:blip r:embed="rId2"/>
          <a:stretch>
            <a:fillRect/>
          </a:stretch>
        </p:blipFill>
        <p:spPr>
          <a:xfrm>
            <a:off x="6875585" y="1608460"/>
            <a:ext cx="2016895" cy="2108572"/>
          </a:xfrm>
          <a:prstGeom prst="rect">
            <a:avLst/>
          </a:prstGeom>
        </p:spPr>
      </p:pic>
      <p:sp>
        <p:nvSpPr>
          <p:cNvPr id="16" name="ZoneTexte 15"/>
          <p:cNvSpPr txBox="1"/>
          <p:nvPr/>
        </p:nvSpPr>
        <p:spPr>
          <a:xfrm>
            <a:off x="251520" y="692696"/>
            <a:ext cx="6696744" cy="3231654"/>
          </a:xfrm>
          <a:prstGeom prst="rect">
            <a:avLst/>
          </a:prstGeom>
          <a:noFill/>
        </p:spPr>
        <p:txBody>
          <a:bodyPr wrap="square" rtlCol="0">
            <a:spAutoFit/>
          </a:bodyPr>
          <a:lstStyle/>
          <a:p>
            <a:pPr algn="ctr"/>
            <a:r>
              <a:rPr lang="fr-FR" sz="3200" u="sng" dirty="0" smtClean="0"/>
              <a:t>Conclusion</a:t>
            </a:r>
            <a:r>
              <a:rPr lang="fr-FR" sz="3200" dirty="0" smtClean="0"/>
              <a:t> : </a:t>
            </a:r>
          </a:p>
          <a:p>
            <a:pPr algn="ctr"/>
            <a:r>
              <a:rPr lang="fr-FR" sz="3200" dirty="0" smtClean="0"/>
              <a:t>Bien gérer un projet de recherche, </a:t>
            </a:r>
          </a:p>
          <a:p>
            <a:pPr algn="ctr"/>
            <a:r>
              <a:rPr lang="fr-FR" sz="3200" dirty="0" smtClean="0"/>
              <a:t>ça veut dire quoi ? :</a:t>
            </a:r>
          </a:p>
          <a:p>
            <a:pPr algn="ctr"/>
            <a:endParaRPr lang="fr-FR" sz="1400" dirty="0"/>
          </a:p>
          <a:p>
            <a:pPr algn="ctr"/>
            <a:r>
              <a:rPr lang="fr-FR" sz="3200" dirty="0" smtClean="0">
                <a:solidFill>
                  <a:srgbClr val="FF0000"/>
                </a:solidFill>
              </a:rPr>
              <a:t>Communiquer au maximum avec vos interlocutrices !</a:t>
            </a:r>
          </a:p>
          <a:p>
            <a:pPr algn="ctr"/>
            <a:endParaRPr lang="fr-FR" sz="3200" dirty="0" smtClean="0"/>
          </a:p>
        </p:txBody>
      </p:sp>
    </p:spTree>
    <p:extLst>
      <p:ext uri="{BB962C8B-B14F-4D97-AF65-F5344CB8AC3E}">
        <p14:creationId xmlns:p14="http://schemas.microsoft.com/office/powerpoint/2010/main" val="42652305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04656"/>
          </a:xfrm>
        </p:spPr>
        <p:txBody>
          <a:bodyPr>
            <a:normAutofit/>
          </a:bodyPr>
          <a:lstStyle/>
          <a:p>
            <a:pPr marL="0" indent="0" algn="ctr">
              <a:buNone/>
            </a:pPr>
            <a:r>
              <a:rPr lang="fr-FR" sz="2000" dirty="0" smtClean="0"/>
              <a:t>Programme :</a:t>
            </a:r>
          </a:p>
          <a:p>
            <a:pPr marL="0" indent="0">
              <a:buNone/>
            </a:pPr>
            <a:endParaRPr lang="fr-FR" sz="1400" dirty="0" smtClean="0"/>
          </a:p>
          <a:p>
            <a:pPr marL="0" indent="0">
              <a:buNone/>
            </a:pPr>
            <a:r>
              <a:rPr lang="fr-FR" sz="2000" dirty="0" smtClean="0"/>
              <a:t>9h : accueil café</a:t>
            </a:r>
            <a:endParaRPr lang="fr-FR" sz="2000" dirty="0"/>
          </a:p>
          <a:p>
            <a:pPr marL="0" indent="0">
              <a:buNone/>
            </a:pPr>
            <a:endParaRPr lang="fr-FR" sz="1400" dirty="0" smtClean="0"/>
          </a:p>
          <a:p>
            <a:pPr marL="0" indent="0">
              <a:buNone/>
            </a:pPr>
            <a:r>
              <a:rPr lang="fr-FR" sz="2000" dirty="0" smtClean="0"/>
              <a:t>9h30 : </a:t>
            </a:r>
            <a:r>
              <a:rPr lang="fr-FR" sz="2000" dirty="0" smtClean="0">
                <a:solidFill>
                  <a:schemeClr val="accent6">
                    <a:lumMod val="75000"/>
                  </a:schemeClr>
                </a:solidFill>
              </a:rPr>
              <a:t>Partie 1 - Présentation des différents types de financements</a:t>
            </a:r>
          </a:p>
          <a:p>
            <a:pPr marL="0" indent="0">
              <a:buNone/>
            </a:pPr>
            <a:r>
              <a:rPr lang="fr-FR" sz="2000" dirty="0" smtClean="0"/>
              <a:t>11h00 : pause</a:t>
            </a:r>
          </a:p>
          <a:p>
            <a:pPr marL="0" indent="0">
              <a:buNone/>
            </a:pPr>
            <a:r>
              <a:rPr lang="fr-FR" sz="2000" dirty="0" smtClean="0"/>
              <a:t>11h45 : </a:t>
            </a:r>
            <a:r>
              <a:rPr lang="fr-FR" sz="2000" dirty="0">
                <a:solidFill>
                  <a:schemeClr val="accent6">
                    <a:lumMod val="75000"/>
                  </a:schemeClr>
                </a:solidFill>
              </a:rPr>
              <a:t>Partie 1 - Présentation des différents types de </a:t>
            </a:r>
            <a:r>
              <a:rPr lang="fr-FR" sz="2000" dirty="0" smtClean="0">
                <a:solidFill>
                  <a:schemeClr val="accent6">
                    <a:lumMod val="75000"/>
                  </a:schemeClr>
                </a:solidFill>
              </a:rPr>
              <a:t>financements </a:t>
            </a:r>
            <a:r>
              <a:rPr lang="fr-FR" sz="2000" dirty="0" smtClean="0"/>
              <a:t>(suite et fin)</a:t>
            </a:r>
          </a:p>
          <a:p>
            <a:pPr marL="0" indent="0">
              <a:buNone/>
            </a:pPr>
            <a:endParaRPr lang="fr-FR" sz="1400" dirty="0" smtClean="0"/>
          </a:p>
          <a:p>
            <a:pPr marL="0" indent="0">
              <a:buNone/>
            </a:pPr>
            <a:r>
              <a:rPr lang="fr-FR" sz="2000" dirty="0" smtClean="0"/>
              <a:t>12h30 : repas</a:t>
            </a:r>
          </a:p>
          <a:p>
            <a:pPr marL="0" indent="0">
              <a:buNone/>
            </a:pPr>
            <a:endParaRPr lang="fr-FR" sz="1400" dirty="0"/>
          </a:p>
          <a:p>
            <a:pPr marL="0" indent="0">
              <a:buNone/>
            </a:pPr>
            <a:r>
              <a:rPr lang="fr-FR" sz="2000" dirty="0"/>
              <a:t>14h30 : </a:t>
            </a:r>
            <a:r>
              <a:rPr lang="fr-FR" sz="2000" dirty="0">
                <a:solidFill>
                  <a:srgbClr val="E46C0A"/>
                </a:solidFill>
              </a:rPr>
              <a:t>Partie 2 - Conseils et outils pour le montage de projet </a:t>
            </a:r>
          </a:p>
          <a:p>
            <a:pPr marL="0" indent="0">
              <a:buNone/>
            </a:pPr>
            <a:r>
              <a:rPr lang="fr-FR" sz="2000" dirty="0" smtClean="0">
                <a:solidFill>
                  <a:srgbClr val="558ED5"/>
                </a:solidFill>
              </a:rPr>
              <a:t>15h30 </a:t>
            </a:r>
            <a:r>
              <a:rPr lang="fr-FR" sz="2000" dirty="0">
                <a:solidFill>
                  <a:srgbClr val="558ED5"/>
                </a:solidFill>
              </a:rPr>
              <a:t>: pause</a:t>
            </a:r>
          </a:p>
          <a:p>
            <a:pPr marL="0" indent="0">
              <a:buNone/>
            </a:pPr>
            <a:endParaRPr lang="fr-FR" sz="1400" dirty="0"/>
          </a:p>
          <a:p>
            <a:pPr marL="0" indent="0">
              <a:buNone/>
            </a:pPr>
            <a:r>
              <a:rPr lang="fr-FR" sz="2000" dirty="0"/>
              <a:t>15h45 : </a:t>
            </a:r>
            <a:r>
              <a:rPr lang="fr-FR" sz="2000" dirty="0">
                <a:solidFill>
                  <a:srgbClr val="E46C0A"/>
                </a:solidFill>
              </a:rPr>
              <a:t>Partie 3 - Ateliers</a:t>
            </a:r>
            <a:endParaRPr lang="fr-FR" sz="1600" dirty="0">
              <a:solidFill>
                <a:srgbClr val="E46C0A"/>
              </a:solidFill>
            </a:endParaRPr>
          </a:p>
          <a:p>
            <a:pPr marL="0" indent="0">
              <a:buNone/>
            </a:pPr>
            <a:endParaRPr lang="fr-FR" sz="1400" dirty="0" smtClean="0"/>
          </a:p>
          <a:p>
            <a:pPr marL="0" indent="0">
              <a:buNone/>
            </a:pPr>
            <a:r>
              <a:rPr lang="fr-FR" sz="2000" dirty="0"/>
              <a:t>17h30 : fin du séminaire</a:t>
            </a:r>
          </a:p>
          <a:p>
            <a:pPr marL="457200" indent="-457200">
              <a:buAutoNum type="arabicPeriod"/>
            </a:pPr>
            <a:endParaRPr lang="fr-FR" sz="2000" dirty="0"/>
          </a:p>
        </p:txBody>
      </p:sp>
    </p:spTree>
    <p:extLst>
      <p:ext uri="{BB962C8B-B14F-4D97-AF65-F5344CB8AC3E}">
        <p14:creationId xmlns:p14="http://schemas.microsoft.com/office/powerpoint/2010/main" val="27096427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913</TotalTime>
  <Words>7677</Words>
  <Application>Microsoft Macintosh PowerPoint</Application>
  <PresentationFormat>Présentation à l'écran (4:3)</PresentationFormat>
  <Paragraphs>1441</Paragraphs>
  <Slides>102</Slides>
  <Notes>1</Notes>
  <HiddenSlides>0</HiddenSlides>
  <MMClips>0</MMClips>
  <ScaleCrop>false</ScaleCrop>
  <HeadingPairs>
    <vt:vector size="4" baseType="variant">
      <vt:variant>
        <vt:lpstr>Thème</vt:lpstr>
      </vt:variant>
      <vt:variant>
        <vt:i4>1</vt:i4>
      </vt:variant>
      <vt:variant>
        <vt:lpstr>Titres des diapositives</vt:lpstr>
      </vt:variant>
      <vt:variant>
        <vt:i4>102</vt:i4>
      </vt:variant>
    </vt:vector>
  </HeadingPairs>
  <TitlesOfParts>
    <vt:vector size="10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ANR JCJC</vt:lpstr>
      <vt:lpstr>  ERC</vt:lpstr>
      <vt:lpstr>Exemple</vt:lpstr>
      <vt:lpstr>  Fondation Nestlé</vt:lpstr>
      <vt:lpstr>  Institut  Benjamin Delessert</vt:lpstr>
      <vt:lpstr>Présentation PowerPoint</vt:lpstr>
      <vt:lpstr>Présentation PowerPoint</vt:lpstr>
      <vt:lpstr>  APR IR (Intérêt Régional) </vt:lpstr>
      <vt:lpstr>  APR IA (Initiative Académique) </vt:lpstr>
      <vt:lpstr>  ANR  Blanc / Blanc Intl</vt:lpstr>
      <vt:lpstr>  ANR Thématiques Peut être pas d’ouverture en 2014</vt:lpstr>
      <vt:lpstr>  PHC (Partenariats Hubert Curien) </vt:lpstr>
      <vt:lpstr>  Procore : le PHC Hong Kong </vt:lpstr>
      <vt:lpstr>  Fondation Nestlé</vt:lpstr>
      <vt:lpstr>  Institut Danone</vt:lpstr>
      <vt:lpstr>  Fonds Français  Alimentation &amp; Santé</vt:lpstr>
      <vt:lpstr>  Institut  Benjamin Delessert </vt:lpstr>
      <vt:lpstr>  Appels thématiques  H2020 défis sociétaux</vt:lpstr>
      <vt:lpstr>Présentation PowerPoint</vt:lpstr>
      <vt:lpstr>2.ENJEUX DE LA BIOECONOMIE EUROPEENE</vt:lpstr>
      <vt:lpstr>Présentation PowerPoint</vt:lpstr>
      <vt:lpstr>Présentation PowerPoint</vt:lpstr>
      <vt:lpstr>3. L'EUROPE DANS UN MONDE DE MUTATION</vt:lpstr>
      <vt:lpstr>Présentation PowerPoint</vt:lpstr>
      <vt:lpstr>  Autres programmes  de la CE</vt:lpstr>
      <vt:lpstr>Présentation PowerPoint</vt:lpstr>
      <vt:lpstr>Présentation PowerPoint</vt:lpstr>
      <vt:lpstr>Présentation PowerPoint</vt:lpstr>
      <vt:lpstr>Présentation PowerPoint</vt:lpstr>
      <vt:lpstr>  Fond Unique  Interministériel (FUI)</vt:lpstr>
      <vt:lpstr>  Laboratoires Communs </vt:lpstr>
      <vt:lpstr>  CIFRE </vt:lpstr>
      <vt:lpstr>Présentation PowerPoint</vt:lpstr>
      <vt:lpstr>Présentation PowerPoint</vt:lpstr>
      <vt:lpstr>Présentation PowerPoint</vt:lpstr>
      <vt:lpstr>Présentation PowerPoint</vt:lpstr>
      <vt:lpstr>  Contrat de collaboration </vt:lpstr>
      <vt:lpstr>  Contrat de collaboration </vt:lpstr>
      <vt:lpstr>Présentation PowerPoint</vt:lpstr>
      <vt:lpstr>  Contrat de prestation </vt:lpstr>
      <vt:lpstr>Présentation PowerPoint</vt:lpstr>
      <vt:lpstr>Présentation PowerPoint</vt:lpstr>
      <vt:lpstr>Présentation PowerPoint</vt:lpstr>
      <vt:lpstr>Présentation PowerPoint</vt:lpstr>
      <vt:lpstr>  Atelier numérique MSH</vt:lpstr>
      <vt:lpstr>  Centre d’Études et de Recherches </vt:lpstr>
      <vt:lpstr>  CERTESENS </vt:lpstr>
      <vt:lpstr>Présentation PowerPoint</vt:lpstr>
      <vt:lpstr>Présentation PowerPoint</vt:lpstr>
      <vt:lpstr>Présentation PowerPoint</vt:lpstr>
      <vt:lpstr>  ARP, MSH</vt:lpstr>
      <vt:lpstr>  Studium Consortium</vt:lpstr>
      <vt:lpstr>  Fondation Nestlé</vt:lpstr>
      <vt:lpstr>  COST</vt:lpstr>
      <vt:lpstr>Présentation PowerPoint</vt:lpstr>
      <vt:lpstr>Présentation PowerPoint</vt:lpstr>
      <vt:lpstr>  ANR Retour post-doc</vt:lpstr>
      <vt:lpstr>  Bourses individuelles de mobilité IEF, IIF, IOF</vt:lpstr>
      <vt:lpstr>Présentation PowerPoint</vt:lpstr>
      <vt:lpstr>Présentation PowerPoint</vt:lpstr>
      <vt:lpstr>Présentation PowerPoint</vt:lpstr>
      <vt:lpstr>RISE Research and Innovation  Staff Exchange </vt:lpstr>
      <vt:lpstr>  Chaires Studium</vt:lpstr>
      <vt:lpstr>  ARCUS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Guillaume PARROT</dc:creator>
  <cp:lastModifiedBy>Melanie</cp:lastModifiedBy>
  <cp:revision>204</cp:revision>
  <dcterms:created xsi:type="dcterms:W3CDTF">2013-03-29T13:22:09Z</dcterms:created>
  <dcterms:modified xsi:type="dcterms:W3CDTF">2013-04-30T06:10:11Z</dcterms:modified>
</cp:coreProperties>
</file>